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handoutMasterIdLst>
    <p:handoutMasterId r:id="rId23"/>
  </p:handoutMasterIdLst>
  <p:sldIdLst>
    <p:sldId id="262" r:id="rId2"/>
    <p:sldId id="261"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80"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4B8C"/>
    <a:srgbClr val="EDEAEA"/>
    <a:srgbClr val="5555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50"/>
    <p:restoredTop sz="94636"/>
  </p:normalViewPr>
  <p:slideViewPr>
    <p:cSldViewPr snapToGrid="0" snapToObjects="1">
      <p:cViewPr varScale="1">
        <p:scale>
          <a:sx n="102" d="100"/>
          <a:sy n="102" d="100"/>
        </p:scale>
        <p:origin x="1056" y="102"/>
      </p:cViewPr>
      <p:guideLst/>
    </p:cSldViewPr>
  </p:slideViewPr>
  <p:notesTextViewPr>
    <p:cViewPr>
      <p:scale>
        <a:sx n="1" d="1"/>
        <a:sy n="1" d="1"/>
      </p:scale>
      <p:origin x="0" y="0"/>
    </p:cViewPr>
  </p:notesTextViewPr>
  <p:notesViewPr>
    <p:cSldViewPr snapToGrid="0" snapToObjects="1">
      <p:cViewPr varScale="1">
        <p:scale>
          <a:sx n="71" d="100"/>
          <a:sy n="71" d="100"/>
        </p:scale>
        <p:origin x="256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8B02BC-D360-3D43-9A92-637FD3069957}" type="datetime1">
              <a:rPr lang="en-IN" smtClean="0"/>
              <a:t>18-11-2024</a:t>
            </a:fld>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616CE5-9819-F54B-97D7-E535D1C3917F}" type="slidenum">
              <a:rPr lang="en-US" smtClean="0"/>
              <a:t>‹#›</a:t>
            </a:fld>
            <a:endParaRPr lang="en-US"/>
          </a:p>
        </p:txBody>
      </p:sp>
    </p:spTree>
    <p:extLst>
      <p:ext uri="{BB962C8B-B14F-4D97-AF65-F5344CB8AC3E}">
        <p14:creationId xmlns:p14="http://schemas.microsoft.com/office/powerpoint/2010/main" val="208076432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400">
                <a:latin typeface="Source Sans Pro" charset="0"/>
                <a:ea typeface="Source Sans Pro" charset="0"/>
                <a:cs typeface="Source Sans Pro" charset="0"/>
              </a:defRPr>
            </a:lvl1pPr>
          </a:lstStyle>
          <a:p>
            <a:fld id="{C563441B-7BE4-2744-ABA0-4FD2AC8404CF}" type="datetime1">
              <a:rPr lang="en-IN" smtClean="0"/>
              <a:t>18-11-2024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2000">
                <a:latin typeface="Source Sans Pro" charset="0"/>
                <a:ea typeface="Source Sans Pro" charset="0"/>
                <a:cs typeface="Source Sans Pro" charset="0"/>
              </a:defRPr>
            </a:lvl1pPr>
          </a:lstStyle>
          <a:p>
            <a:fld id="{36565659-16CB-FC4B-86AF-6ED0A960AC0B}" type="slidenum">
              <a:rPr lang="en-US" smtClean="0"/>
              <a:pPr/>
              <a:t>‹#›</a:t>
            </a:fld>
            <a:endParaRPr lang="en-US"/>
          </a:p>
        </p:txBody>
      </p:sp>
    </p:spTree>
    <p:extLst>
      <p:ext uri="{BB962C8B-B14F-4D97-AF65-F5344CB8AC3E}">
        <p14:creationId xmlns:p14="http://schemas.microsoft.com/office/powerpoint/2010/main" val="1608395955"/>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800" kern="1200">
        <a:solidFill>
          <a:schemeClr val="tx1"/>
        </a:solidFill>
        <a:latin typeface="Source Sans Pro" charset="0"/>
        <a:ea typeface="Source Sans Pro" charset="0"/>
        <a:cs typeface="Source Sans Pro" charset="0"/>
      </a:defRPr>
    </a:lvl1pPr>
    <a:lvl2pPr marL="457200" algn="l" defTabSz="914400" rtl="0" eaLnBrk="1" latinLnBrk="0" hangingPunct="1">
      <a:defRPr sz="1600" kern="1200">
        <a:solidFill>
          <a:schemeClr val="tx1"/>
        </a:solidFill>
        <a:latin typeface="Source Sans Pro" charset="0"/>
        <a:ea typeface="Source Sans Pro" charset="0"/>
        <a:cs typeface="Source Sans Pro" charset="0"/>
      </a:defRPr>
    </a:lvl2pPr>
    <a:lvl3pPr marL="914400" algn="l" defTabSz="914400" rtl="0" eaLnBrk="1" latinLnBrk="0" hangingPunct="1">
      <a:defRPr sz="1400" kern="1200">
        <a:solidFill>
          <a:schemeClr val="tx1"/>
        </a:solidFill>
        <a:latin typeface="Source Sans Pro" charset="0"/>
        <a:ea typeface="Source Sans Pro" charset="0"/>
        <a:cs typeface="Source Sans Pro" charset="0"/>
      </a:defRPr>
    </a:lvl3pPr>
    <a:lvl4pPr marL="1371600" algn="l" defTabSz="914400" rtl="0" eaLnBrk="1" latinLnBrk="0" hangingPunct="1">
      <a:defRPr sz="1200" kern="1200">
        <a:solidFill>
          <a:schemeClr val="tx1"/>
        </a:solidFill>
        <a:latin typeface="Source Sans Pro" charset="0"/>
        <a:ea typeface="Source Sans Pro" charset="0"/>
        <a:cs typeface="Source Sans Pro" charset="0"/>
      </a:defRPr>
    </a:lvl4pPr>
    <a:lvl5pPr marL="1828800" algn="l" defTabSz="914400" rtl="0" eaLnBrk="1" latinLnBrk="0" hangingPunct="1">
      <a:defRPr sz="1100" kern="1200">
        <a:solidFill>
          <a:schemeClr val="tx1"/>
        </a:solidFill>
        <a:latin typeface="Source Sans Pro" charset="0"/>
        <a:ea typeface="Source Sans Pro" charset="0"/>
        <a:cs typeface="Source Sans Pro"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0" y="0"/>
            <a:ext cx="12192000" cy="5150734"/>
          </a:xfrm>
          <a:prstGeom prst="rect">
            <a:avLst/>
          </a:prstGeom>
          <a:solidFill>
            <a:srgbClr val="214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485754"/>
            <a:ext cx="9144000" cy="2387600"/>
          </a:xfrm>
        </p:spPr>
        <p:txBody>
          <a:bodyPr anchor="ctr"/>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148313"/>
            <a:ext cx="9144000" cy="1472877"/>
          </a:xfrm>
        </p:spPr>
        <p:txBody>
          <a:bodyPr>
            <a:normAutofit/>
          </a:bodyPr>
          <a:lstStyle>
            <a:lvl1pPr marL="0" indent="0" algn="ctr">
              <a:buNone/>
              <a:defRPr sz="2800">
                <a:solidFill>
                  <a:srgbClr val="EDEAEA"/>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402388"/>
            <a:ext cx="6667016" cy="1230538"/>
          </a:xfrm>
          <a:prstGeom prst="rect">
            <a:avLst/>
          </a:prstGeom>
        </p:spPr>
      </p:pic>
      <p:cxnSp>
        <p:nvCxnSpPr>
          <p:cNvPr id="17" name="Straight Connector 16"/>
          <p:cNvCxnSpPr/>
          <p:nvPr userDrawn="1"/>
        </p:nvCxnSpPr>
        <p:spPr>
          <a:xfrm>
            <a:off x="6736460" y="5335929"/>
            <a:ext cx="0" cy="1354238"/>
          </a:xfrm>
          <a:prstGeom prst="line">
            <a:avLst/>
          </a:prstGeom>
          <a:ln>
            <a:solidFill>
              <a:srgbClr val="214B8C"/>
            </a:solidFill>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10" hasCustomPrompt="1"/>
          </p:nvPr>
        </p:nvSpPr>
        <p:spPr>
          <a:xfrm>
            <a:off x="7048981" y="5335588"/>
            <a:ext cx="4862031" cy="1354137"/>
          </a:xfrm>
        </p:spPr>
        <p:txBody>
          <a:bodyPr anchor="ctr">
            <a:normAutofit/>
          </a:bodyPr>
          <a:lstStyle>
            <a:lvl1pPr>
              <a:defRPr sz="1800" baseline="0"/>
            </a:lvl1pPr>
          </a:lstStyle>
          <a:p>
            <a:pPr lvl="0"/>
            <a:r>
              <a:rPr lang="en-US" dirty="0"/>
              <a:t>Dr./Mr./Mrs. Name</a:t>
            </a:r>
          </a:p>
          <a:p>
            <a:pPr lvl="0"/>
            <a:r>
              <a:rPr lang="en-US" dirty="0"/>
              <a:t>Designation</a:t>
            </a:r>
          </a:p>
        </p:txBody>
      </p:sp>
    </p:spTree>
    <p:extLst>
      <p:ext uri="{BB962C8B-B14F-4D97-AF65-F5344CB8AC3E}">
        <p14:creationId xmlns:p14="http://schemas.microsoft.com/office/powerpoint/2010/main" val="167466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113199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1500"/>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191500"/>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876084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32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0370916" y="6311899"/>
            <a:ext cx="1523010" cy="365125"/>
          </a:xfrm>
        </p:spPr>
        <p:txBody>
          <a:bodyPr lIns="90000"/>
          <a:lstStyle>
            <a:lvl1pPr>
              <a:defRPr>
                <a:solidFill>
                  <a:schemeClr val="bg1"/>
                </a:solidFill>
              </a:defRPr>
            </a:lvl1pPr>
          </a:lstStyle>
          <a:p>
            <a:fld id="{1EDEEB96-EEF2-A041-AEC4-04121E2F9632}" type="slidenum">
              <a:rPr lang="en-US" smtClean="0"/>
              <a:pPr/>
              <a:t>‹#›</a:t>
            </a:fld>
            <a:endParaRPr lang="en-US"/>
          </a:p>
        </p:txBody>
      </p:sp>
    </p:spTree>
    <p:extLst>
      <p:ext uri="{BB962C8B-B14F-4D97-AF65-F5344CB8AC3E}">
        <p14:creationId xmlns:p14="http://schemas.microsoft.com/office/powerpoint/2010/main" val="282112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593991"/>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473716"/>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Slide Number Placeholder 7"/>
          <p:cNvSpPr>
            <a:spLocks noGrp="1"/>
          </p:cNvSpPr>
          <p:nvPr>
            <p:ph type="sldNum" sz="quarter" idx="11"/>
          </p:nvPr>
        </p:nvSpPr>
        <p:spPr/>
        <p:txBody>
          <a:bodyPr/>
          <a:lstStyle/>
          <a:p>
            <a:fld id="{1EDEEB96-EEF2-A041-AEC4-04121E2F9632}" type="slidenum">
              <a:rPr lang="en-US" smtClean="0"/>
              <a:t>‹#›</a:t>
            </a:fld>
            <a:endParaRPr lang="en-US" dirty="0"/>
          </a:p>
        </p:txBody>
      </p:sp>
    </p:spTree>
    <p:extLst>
      <p:ext uri="{BB962C8B-B14F-4D97-AF65-F5344CB8AC3E}">
        <p14:creationId xmlns:p14="http://schemas.microsoft.com/office/powerpoint/2010/main" val="196942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634250"/>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34250"/>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1"/>
          </p:nvPr>
        </p:nvSpPr>
        <p:spPr/>
        <p:txBody>
          <a:bodyPr/>
          <a:lstStyle/>
          <a:p>
            <a:fld id="{1EDEEB96-EEF2-A041-AEC4-04121E2F9632}" type="slidenum">
              <a:rPr lang="en-US" smtClean="0"/>
              <a:t>‹#›</a:t>
            </a:fld>
            <a:endParaRPr lang="en-US" dirty="0"/>
          </a:p>
        </p:txBody>
      </p:sp>
    </p:spTree>
    <p:extLst>
      <p:ext uri="{BB962C8B-B14F-4D97-AF65-F5344CB8AC3E}">
        <p14:creationId xmlns:p14="http://schemas.microsoft.com/office/powerpoint/2010/main" val="88665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4"/>
            <a:ext cx="10515600" cy="943200"/>
          </a:xfrm>
        </p:spPr>
        <p:txBody>
          <a:bodyPr/>
          <a:lstStyle/>
          <a:p>
            <a:r>
              <a:rPr lang="en-US"/>
              <a:t>Click to edit Master title style</a:t>
            </a:r>
          </a:p>
        </p:txBody>
      </p:sp>
      <p:sp>
        <p:nvSpPr>
          <p:cNvPr id="3" name="Text Placeholder 2"/>
          <p:cNvSpPr>
            <a:spLocks noGrp="1"/>
          </p:cNvSpPr>
          <p:nvPr>
            <p:ph type="body" idx="1"/>
          </p:nvPr>
        </p:nvSpPr>
        <p:spPr>
          <a:xfrm>
            <a:off x="839788" y="15558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379773"/>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5558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379773"/>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p:cNvSpPr>
            <a:spLocks noGrp="1"/>
          </p:cNvSpPr>
          <p:nvPr>
            <p:ph type="sldNum" sz="quarter" idx="11"/>
          </p:nvPr>
        </p:nvSpPr>
        <p:spPr/>
        <p:txBody>
          <a:bodyPr/>
          <a:lstStyle/>
          <a:p>
            <a:fld id="{1EDEEB96-EEF2-A041-AEC4-04121E2F9632}" type="slidenum">
              <a:rPr lang="en-US" smtClean="0"/>
              <a:t>‹#›</a:t>
            </a:fld>
            <a:endParaRPr lang="en-US" dirty="0"/>
          </a:p>
        </p:txBody>
      </p:sp>
    </p:spTree>
    <p:extLst>
      <p:ext uri="{BB962C8B-B14F-4D97-AF65-F5344CB8AC3E}">
        <p14:creationId xmlns:p14="http://schemas.microsoft.com/office/powerpoint/2010/main" val="65557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167194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63567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6110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44791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iiitdm.ac.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6108732"/>
            <a:ext cx="12192000" cy="749268"/>
          </a:xfrm>
          <a:prstGeom prst="rect">
            <a:avLst/>
          </a:prstGeom>
          <a:solidFill>
            <a:srgbClr val="214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94281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511107"/>
            <a:ext cx="10515600" cy="436883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393047" y="6311899"/>
            <a:ext cx="1500878" cy="365125"/>
          </a:xfrm>
          <a:prstGeom prst="rect">
            <a:avLst/>
          </a:prstGeom>
        </p:spPr>
        <p:txBody>
          <a:bodyPr vert="horz" lIns="91440" tIns="45720" rIns="91440" bIns="45720" rtlCol="0" anchor="ctr"/>
          <a:lstStyle>
            <a:lvl1pPr algn="r">
              <a:defRPr sz="2400">
                <a:solidFill>
                  <a:schemeClr val="bg1"/>
                </a:solidFill>
                <a:latin typeface="Source Sans Pro" charset="0"/>
                <a:ea typeface="Source Sans Pro" charset="0"/>
                <a:cs typeface="Source Sans Pro" charset="0"/>
              </a:defRPr>
            </a:lvl1pPr>
          </a:lstStyle>
          <a:p>
            <a:fld id="{1EDEEB96-EEF2-A041-AEC4-04121E2F9632}" type="slidenum">
              <a:rPr lang="en-US" smtClean="0"/>
              <a:pPr/>
              <a:t>‹#›</a:t>
            </a:fld>
            <a:endParaRPr lang="en-US" dirty="0"/>
          </a:p>
        </p:txBody>
      </p:sp>
      <p:pic>
        <p:nvPicPr>
          <p:cNvPr id="9" name="Picture 8">
            <a:hlinkClick r:id="rId13"/>
            <a:hlinkHover r:id="" action="ppaction://noaction" highlightClick="1"/>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5747" y="6184361"/>
            <a:ext cx="3239999" cy="598010"/>
          </a:xfrm>
          <a:prstGeom prst="rect">
            <a:avLst/>
          </a:prstGeom>
        </p:spPr>
      </p:pic>
      <p:cxnSp>
        <p:nvCxnSpPr>
          <p:cNvPr id="13" name="Straight Connector 12"/>
          <p:cNvCxnSpPr/>
          <p:nvPr userDrawn="1"/>
        </p:nvCxnSpPr>
        <p:spPr>
          <a:xfrm>
            <a:off x="3472405" y="6227180"/>
            <a:ext cx="0" cy="5440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405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600" kern="1200">
          <a:solidFill>
            <a:srgbClr val="214B8C"/>
          </a:solidFill>
          <a:latin typeface="Bookman Old Style" charset="0"/>
          <a:ea typeface="Bookman Old Style" charset="0"/>
          <a:cs typeface="Bookman Old Style"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ource Sans Pro" charset="0"/>
          <a:ea typeface="Source Sans Pro" charset="0"/>
          <a:cs typeface="Source Sans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ource Sans Pro" charset="0"/>
          <a:ea typeface="Source Sans Pro" charset="0"/>
          <a:cs typeface="Source Sans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ViT</a:t>
            </a:r>
            <a:r>
              <a:rPr lang="en-US" dirty="0"/>
              <a:t>-alia</a:t>
            </a:r>
            <a:br>
              <a:rPr lang="en-US" dirty="0"/>
            </a:br>
            <a:r>
              <a:rPr lang="en-US" sz="2800" dirty="0"/>
              <a:t>(Malaria Detection using Vision Transformers)</a:t>
            </a:r>
            <a:endParaRPr lang="en-US" dirty="0"/>
          </a:p>
        </p:txBody>
      </p:sp>
      <p:sp>
        <p:nvSpPr>
          <p:cNvPr id="3" name="Subtitle 2"/>
          <p:cNvSpPr>
            <a:spLocks noGrp="1"/>
          </p:cNvSpPr>
          <p:nvPr>
            <p:ph type="subTitle" idx="1"/>
          </p:nvPr>
        </p:nvSpPr>
        <p:spPr/>
        <p:txBody>
          <a:bodyPr/>
          <a:lstStyle/>
          <a:p>
            <a:r>
              <a:rPr lang="en-US" dirty="0"/>
              <a:t>CS5105-MachineLearning</a:t>
            </a:r>
          </a:p>
          <a:p>
            <a:endParaRPr lang="en-US" dirty="0"/>
          </a:p>
        </p:txBody>
      </p:sp>
      <p:sp>
        <p:nvSpPr>
          <p:cNvPr id="4" name="Text Placeholder 3"/>
          <p:cNvSpPr>
            <a:spLocks noGrp="1"/>
          </p:cNvSpPr>
          <p:nvPr>
            <p:ph type="body" sz="quarter" idx="10"/>
          </p:nvPr>
        </p:nvSpPr>
        <p:spPr/>
        <p:txBody>
          <a:bodyPr/>
          <a:lstStyle/>
          <a:p>
            <a:r>
              <a:rPr lang="en-US" dirty="0"/>
              <a:t>CS22B1093 ROHAN G</a:t>
            </a:r>
          </a:p>
          <a:p>
            <a:r>
              <a:rPr lang="en-US" dirty="0"/>
              <a:t>CS22B1095 R SAI CHARISH</a:t>
            </a:r>
          </a:p>
          <a:p>
            <a:r>
              <a:rPr lang="en-US" dirty="0"/>
              <a:t>CS22B1096 T PRATYEK</a:t>
            </a:r>
          </a:p>
        </p:txBody>
      </p:sp>
    </p:spTree>
    <p:extLst>
      <p:ext uri="{BB962C8B-B14F-4D97-AF65-F5344CB8AC3E}">
        <p14:creationId xmlns:p14="http://schemas.microsoft.com/office/powerpoint/2010/main" val="212626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5DE26-4331-18E3-8DF9-40C7E122B90B}"/>
              </a:ext>
            </a:extLst>
          </p:cNvPr>
          <p:cNvSpPr>
            <a:spLocks noGrp="1"/>
          </p:cNvSpPr>
          <p:nvPr>
            <p:ph type="title"/>
          </p:nvPr>
        </p:nvSpPr>
        <p:spPr>
          <a:xfrm>
            <a:off x="0" y="-28671"/>
            <a:ext cx="10515600" cy="943200"/>
          </a:xfrm>
        </p:spPr>
        <p:txBody>
          <a:bodyPr/>
          <a:lstStyle/>
          <a:p>
            <a:r>
              <a:rPr lang="en-IN" dirty="0"/>
              <a:t>Results and Analysis </a:t>
            </a:r>
          </a:p>
        </p:txBody>
      </p:sp>
      <p:sp>
        <p:nvSpPr>
          <p:cNvPr id="3" name="Content Placeholder 2">
            <a:extLst>
              <a:ext uri="{FF2B5EF4-FFF2-40B4-BE49-F238E27FC236}">
                <a16:creationId xmlns:a16="http://schemas.microsoft.com/office/drawing/2014/main" id="{521AF1AC-3E4F-3CE0-6C77-FCFA06F440AB}"/>
              </a:ext>
            </a:extLst>
          </p:cNvPr>
          <p:cNvSpPr>
            <a:spLocks noGrp="1"/>
          </p:cNvSpPr>
          <p:nvPr>
            <p:ph idx="1"/>
          </p:nvPr>
        </p:nvSpPr>
        <p:spPr>
          <a:xfrm>
            <a:off x="65988" y="772998"/>
            <a:ext cx="12009748" cy="5288437"/>
          </a:xfrm>
        </p:spPr>
        <p:txBody>
          <a:bodyPr/>
          <a:lstStyle/>
          <a:p>
            <a:r>
              <a:rPr lang="en-US" dirty="0"/>
              <a:t>The model achieved high accuracy in classifying malaria-infected cells: </a:t>
            </a:r>
          </a:p>
          <a:p>
            <a:r>
              <a:rPr lang="en-US" dirty="0"/>
              <a:t> Accuracy: 96.08% </a:t>
            </a:r>
          </a:p>
          <a:p>
            <a:r>
              <a:rPr lang="en-US" dirty="0"/>
              <a:t>Precision: 95.22% </a:t>
            </a:r>
          </a:p>
          <a:p>
            <a:r>
              <a:rPr lang="en-US" dirty="0"/>
              <a:t>Recall: 97.08% </a:t>
            </a:r>
          </a:p>
          <a:p>
            <a:r>
              <a:rPr lang="en-US" dirty="0"/>
              <a:t>F1 Score: 96.14% </a:t>
            </a:r>
          </a:p>
          <a:p>
            <a:endParaRPr lang="en-US" dirty="0"/>
          </a:p>
          <a:p>
            <a:pPr marL="0" indent="0">
              <a:buNone/>
            </a:pPr>
            <a:r>
              <a:rPr lang="en-US" dirty="0"/>
              <a:t>The non-pretrained Vision Transformer model demonstrated high accuracy in classifying malaria-infected cells. By training the model from scratch, we achieved a high level of performance, making it a viable solution for automated malaria diagnosis. </a:t>
            </a:r>
            <a:endParaRPr lang="en-IN" dirty="0"/>
          </a:p>
        </p:txBody>
      </p:sp>
      <p:sp>
        <p:nvSpPr>
          <p:cNvPr id="4" name="Slide Number Placeholder 3">
            <a:extLst>
              <a:ext uri="{FF2B5EF4-FFF2-40B4-BE49-F238E27FC236}">
                <a16:creationId xmlns:a16="http://schemas.microsoft.com/office/drawing/2014/main" id="{4E219E4C-8527-CE14-18CE-C2CD274C4EE4}"/>
              </a:ext>
            </a:extLst>
          </p:cNvPr>
          <p:cNvSpPr>
            <a:spLocks noGrp="1"/>
          </p:cNvSpPr>
          <p:nvPr>
            <p:ph type="sldNum" sz="quarter" idx="12"/>
          </p:nvPr>
        </p:nvSpPr>
        <p:spPr/>
        <p:txBody>
          <a:bodyPr/>
          <a:lstStyle/>
          <a:p>
            <a:fld id="{1EDEEB96-EEF2-A041-AEC4-04121E2F9632}" type="slidenum">
              <a:rPr lang="en-US" smtClean="0"/>
              <a:pPr/>
              <a:t>10</a:t>
            </a:fld>
            <a:endParaRPr lang="en-US"/>
          </a:p>
        </p:txBody>
      </p:sp>
      <p:pic>
        <p:nvPicPr>
          <p:cNvPr id="6" name="Picture 5">
            <a:extLst>
              <a:ext uri="{FF2B5EF4-FFF2-40B4-BE49-F238E27FC236}">
                <a16:creationId xmlns:a16="http://schemas.microsoft.com/office/drawing/2014/main" id="{E73B2B45-B100-162C-3DB1-3D4CA3DDFC8C}"/>
              </a:ext>
            </a:extLst>
          </p:cNvPr>
          <p:cNvPicPr>
            <a:picLocks noChangeAspect="1"/>
          </p:cNvPicPr>
          <p:nvPr/>
        </p:nvPicPr>
        <p:blipFill>
          <a:blip r:embed="rId2"/>
          <a:stretch>
            <a:fillRect/>
          </a:stretch>
        </p:blipFill>
        <p:spPr>
          <a:xfrm>
            <a:off x="4147794" y="1283898"/>
            <a:ext cx="7093820" cy="2542535"/>
          </a:xfrm>
          <a:prstGeom prst="rect">
            <a:avLst/>
          </a:prstGeom>
        </p:spPr>
      </p:pic>
      <p:sp>
        <p:nvSpPr>
          <p:cNvPr id="7" name="Title 1">
            <a:extLst>
              <a:ext uri="{FF2B5EF4-FFF2-40B4-BE49-F238E27FC236}">
                <a16:creationId xmlns:a16="http://schemas.microsoft.com/office/drawing/2014/main" id="{F1B3714D-B22E-D9B8-3EAD-813D24CCE616}"/>
              </a:ext>
            </a:extLst>
          </p:cNvPr>
          <p:cNvSpPr txBox="1">
            <a:spLocks/>
          </p:cNvSpPr>
          <p:nvPr/>
        </p:nvSpPr>
        <p:spPr>
          <a:xfrm>
            <a:off x="210432" y="3137757"/>
            <a:ext cx="3871374" cy="943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214B8C"/>
                </a:solidFill>
                <a:latin typeface="Bookman Old Style" charset="0"/>
                <a:ea typeface="Bookman Old Style" charset="0"/>
                <a:cs typeface="Bookman Old Style" charset="0"/>
              </a:defRPr>
            </a:lvl1pPr>
          </a:lstStyle>
          <a:p>
            <a:r>
              <a:rPr lang="en-IN" dirty="0"/>
              <a:t>Conclusion </a:t>
            </a:r>
          </a:p>
        </p:txBody>
      </p:sp>
    </p:spTree>
    <p:extLst>
      <p:ext uri="{BB962C8B-B14F-4D97-AF65-F5344CB8AC3E}">
        <p14:creationId xmlns:p14="http://schemas.microsoft.com/office/powerpoint/2010/main" val="3821428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2BA8-AA96-78B8-666E-26ECBCE46A1E}"/>
              </a:ext>
            </a:extLst>
          </p:cNvPr>
          <p:cNvSpPr>
            <a:spLocks noGrp="1"/>
          </p:cNvSpPr>
          <p:nvPr>
            <p:ph type="title"/>
          </p:nvPr>
        </p:nvSpPr>
        <p:spPr>
          <a:xfrm>
            <a:off x="0" y="0"/>
            <a:ext cx="10515600" cy="943200"/>
          </a:xfrm>
        </p:spPr>
        <p:txBody>
          <a:bodyPr/>
          <a:lstStyle/>
          <a:p>
            <a:r>
              <a:rPr lang="en-IN" dirty="0"/>
              <a:t>Pre-Trained Vision Transformers </a:t>
            </a:r>
          </a:p>
        </p:txBody>
      </p:sp>
      <p:sp>
        <p:nvSpPr>
          <p:cNvPr id="3" name="Content Placeholder 2">
            <a:extLst>
              <a:ext uri="{FF2B5EF4-FFF2-40B4-BE49-F238E27FC236}">
                <a16:creationId xmlns:a16="http://schemas.microsoft.com/office/drawing/2014/main" id="{180CB0C1-24EF-141F-50CC-7423DBA6B9AD}"/>
              </a:ext>
            </a:extLst>
          </p:cNvPr>
          <p:cNvSpPr>
            <a:spLocks noGrp="1"/>
          </p:cNvSpPr>
          <p:nvPr>
            <p:ph idx="1"/>
          </p:nvPr>
        </p:nvSpPr>
        <p:spPr>
          <a:xfrm>
            <a:off x="74628" y="690974"/>
            <a:ext cx="12117371" cy="5379887"/>
          </a:xfrm>
        </p:spPr>
        <p:txBody>
          <a:bodyPr/>
          <a:lstStyle/>
          <a:p>
            <a:pPr marL="0" indent="0">
              <a:buNone/>
            </a:pPr>
            <a:r>
              <a:rPr lang="en-IN" dirty="0"/>
              <a:t>Training of Pre-Trained </a:t>
            </a:r>
            <a:r>
              <a:rPr lang="en-IN" dirty="0" err="1"/>
              <a:t>ViT</a:t>
            </a:r>
            <a:r>
              <a:rPr lang="en-IN" dirty="0"/>
              <a:t> :</a:t>
            </a:r>
          </a:p>
          <a:p>
            <a:r>
              <a:rPr lang="en-US" dirty="0"/>
              <a:t>The Vision Transformer model was trained for a maximum of 15 epochs using the Adam optimizer and cross-entropy loss function. Early stopping was implemented to halt training if validation loss did not improve for 3 consecutive epochs.</a:t>
            </a:r>
          </a:p>
          <a:p>
            <a:r>
              <a:rPr lang="en-US" b="1" dirty="0"/>
              <a:t>Learning Rate: </a:t>
            </a:r>
            <a:r>
              <a:rPr lang="en-US" dirty="0"/>
              <a:t>2 × 10−5 </a:t>
            </a:r>
          </a:p>
          <a:p>
            <a:r>
              <a:rPr lang="en-US" b="1" dirty="0"/>
              <a:t>Loss Function: </a:t>
            </a:r>
            <a:r>
              <a:rPr lang="en-US" dirty="0"/>
              <a:t>Cross-entropy loss.</a:t>
            </a:r>
            <a:endParaRPr lang="en-IN" dirty="0"/>
          </a:p>
          <a:p>
            <a:r>
              <a:rPr lang="en-US" b="1" dirty="0"/>
              <a:t>Optimizer:</a:t>
            </a:r>
            <a:r>
              <a:rPr lang="en-US" dirty="0"/>
              <a:t> Adam optimizer. </a:t>
            </a:r>
          </a:p>
          <a:p>
            <a:r>
              <a:rPr lang="en-US" b="1" dirty="0"/>
              <a:t>Early Stopping: </a:t>
            </a:r>
            <a:r>
              <a:rPr lang="en-US" dirty="0"/>
              <a:t>Triggered after 3 epochs of no improvement in validation loss.</a:t>
            </a:r>
          </a:p>
          <a:p>
            <a:r>
              <a:rPr lang="en-US" b="1" dirty="0"/>
              <a:t>Model Checkpointing: </a:t>
            </a:r>
            <a:r>
              <a:rPr lang="en-US" dirty="0"/>
              <a:t>The best model was saved based on the lowest validation loss.</a:t>
            </a:r>
            <a:endParaRPr lang="en-IN" dirty="0"/>
          </a:p>
        </p:txBody>
      </p:sp>
      <p:sp>
        <p:nvSpPr>
          <p:cNvPr id="4" name="Slide Number Placeholder 3">
            <a:extLst>
              <a:ext uri="{FF2B5EF4-FFF2-40B4-BE49-F238E27FC236}">
                <a16:creationId xmlns:a16="http://schemas.microsoft.com/office/drawing/2014/main" id="{A309E958-9523-C09C-EC8F-4F906E64BF94}"/>
              </a:ext>
            </a:extLst>
          </p:cNvPr>
          <p:cNvSpPr>
            <a:spLocks noGrp="1"/>
          </p:cNvSpPr>
          <p:nvPr>
            <p:ph type="sldNum" sz="quarter" idx="12"/>
          </p:nvPr>
        </p:nvSpPr>
        <p:spPr/>
        <p:txBody>
          <a:bodyPr/>
          <a:lstStyle/>
          <a:p>
            <a:fld id="{1EDEEB96-EEF2-A041-AEC4-04121E2F9632}" type="slidenum">
              <a:rPr lang="en-US" smtClean="0"/>
              <a:pPr/>
              <a:t>11</a:t>
            </a:fld>
            <a:endParaRPr lang="en-US"/>
          </a:p>
        </p:txBody>
      </p:sp>
      <p:pic>
        <p:nvPicPr>
          <p:cNvPr id="6" name="Picture 5">
            <a:extLst>
              <a:ext uri="{FF2B5EF4-FFF2-40B4-BE49-F238E27FC236}">
                <a16:creationId xmlns:a16="http://schemas.microsoft.com/office/drawing/2014/main" id="{7EAA8F2F-BA82-E5A8-733F-B2EC55A096BD}"/>
              </a:ext>
            </a:extLst>
          </p:cNvPr>
          <p:cNvPicPr>
            <a:picLocks noChangeAspect="1"/>
          </p:cNvPicPr>
          <p:nvPr/>
        </p:nvPicPr>
        <p:blipFill>
          <a:blip r:embed="rId2"/>
          <a:stretch>
            <a:fillRect/>
          </a:stretch>
        </p:blipFill>
        <p:spPr>
          <a:xfrm>
            <a:off x="5939641" y="2594994"/>
            <a:ext cx="5617621" cy="1854457"/>
          </a:xfrm>
          <a:prstGeom prst="rect">
            <a:avLst/>
          </a:prstGeom>
        </p:spPr>
      </p:pic>
    </p:spTree>
    <p:extLst>
      <p:ext uri="{BB962C8B-B14F-4D97-AF65-F5344CB8AC3E}">
        <p14:creationId xmlns:p14="http://schemas.microsoft.com/office/powerpoint/2010/main" val="2644201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C4BD-F9AD-97D3-6893-21144767A12C}"/>
              </a:ext>
            </a:extLst>
          </p:cNvPr>
          <p:cNvSpPr>
            <a:spLocks noGrp="1"/>
          </p:cNvSpPr>
          <p:nvPr>
            <p:ph type="title"/>
          </p:nvPr>
        </p:nvSpPr>
        <p:spPr>
          <a:xfrm>
            <a:off x="0" y="16334"/>
            <a:ext cx="10515600" cy="943200"/>
          </a:xfrm>
        </p:spPr>
        <p:txBody>
          <a:bodyPr/>
          <a:lstStyle/>
          <a:p>
            <a:r>
              <a:rPr lang="en-IN" dirty="0"/>
              <a:t>Evaluation of Pre-Trained </a:t>
            </a:r>
            <a:r>
              <a:rPr lang="en-IN" dirty="0" err="1"/>
              <a:t>ViT</a:t>
            </a:r>
            <a:endParaRPr lang="en-IN" dirty="0"/>
          </a:p>
        </p:txBody>
      </p:sp>
      <p:sp>
        <p:nvSpPr>
          <p:cNvPr id="3" name="Content Placeholder 2">
            <a:extLst>
              <a:ext uri="{FF2B5EF4-FFF2-40B4-BE49-F238E27FC236}">
                <a16:creationId xmlns:a16="http://schemas.microsoft.com/office/drawing/2014/main" id="{9C14990E-80D3-75E3-3DA2-16E50E037B85}"/>
              </a:ext>
            </a:extLst>
          </p:cNvPr>
          <p:cNvSpPr>
            <a:spLocks noGrp="1"/>
          </p:cNvSpPr>
          <p:nvPr>
            <p:ph idx="1"/>
          </p:nvPr>
        </p:nvSpPr>
        <p:spPr>
          <a:xfrm>
            <a:off x="0" y="1121790"/>
            <a:ext cx="12192000" cy="4958499"/>
          </a:xfrm>
        </p:spPr>
        <p:txBody>
          <a:bodyPr>
            <a:normAutofit lnSpcReduction="10000"/>
          </a:bodyPr>
          <a:lstStyle/>
          <a:p>
            <a:pPr marL="0" indent="0">
              <a:buNone/>
            </a:pPr>
            <a:r>
              <a:rPr lang="en-US" dirty="0"/>
              <a:t>The model was evaluated using accuracy, precision, recall, and F1-score. The best model, saved during training, was loaded for evaluation on the test set. </a:t>
            </a:r>
          </a:p>
          <a:p>
            <a:r>
              <a:rPr lang="en-US" dirty="0"/>
              <a:t> Accuracy: 97.53% </a:t>
            </a:r>
          </a:p>
          <a:p>
            <a:r>
              <a:rPr lang="en-US" dirty="0"/>
              <a:t>Precision: 96.92%</a:t>
            </a:r>
          </a:p>
          <a:p>
            <a:r>
              <a:rPr lang="en-US" dirty="0"/>
              <a:t> Recall: 98.18%</a:t>
            </a:r>
          </a:p>
          <a:p>
            <a:r>
              <a:rPr lang="en-US" dirty="0"/>
              <a:t> F1 Score: 97.55%</a:t>
            </a:r>
          </a:p>
          <a:p>
            <a:endParaRPr lang="en-US" dirty="0"/>
          </a:p>
          <a:p>
            <a:pPr marL="0" indent="0">
              <a:buNone/>
            </a:pPr>
            <a:r>
              <a:rPr lang="en-US" sz="2400" dirty="0"/>
              <a:t>The Vision Transformer model trained on malaria cell images demonstrated superior performance compared to traditional methods, achieving over 97% accuracy. The use of transformers for image classification offers a promising approach to automating malaria diagnosis, particularly in resource-limited settings where rapid and accurate diagnosis is critical. </a:t>
            </a:r>
            <a:endParaRPr lang="en-IN" sz="2400" dirty="0"/>
          </a:p>
        </p:txBody>
      </p:sp>
      <p:sp>
        <p:nvSpPr>
          <p:cNvPr id="4" name="Slide Number Placeholder 3">
            <a:extLst>
              <a:ext uri="{FF2B5EF4-FFF2-40B4-BE49-F238E27FC236}">
                <a16:creationId xmlns:a16="http://schemas.microsoft.com/office/drawing/2014/main" id="{47759F23-6E6B-2A0E-D3E5-FA5FA0D657FC}"/>
              </a:ext>
            </a:extLst>
          </p:cNvPr>
          <p:cNvSpPr>
            <a:spLocks noGrp="1"/>
          </p:cNvSpPr>
          <p:nvPr>
            <p:ph type="sldNum" sz="quarter" idx="12"/>
          </p:nvPr>
        </p:nvSpPr>
        <p:spPr/>
        <p:txBody>
          <a:bodyPr/>
          <a:lstStyle/>
          <a:p>
            <a:fld id="{1EDEEB96-EEF2-A041-AEC4-04121E2F9632}" type="slidenum">
              <a:rPr lang="en-US" smtClean="0"/>
              <a:pPr/>
              <a:t>12</a:t>
            </a:fld>
            <a:endParaRPr lang="en-US"/>
          </a:p>
        </p:txBody>
      </p:sp>
      <p:pic>
        <p:nvPicPr>
          <p:cNvPr id="6" name="Picture 5">
            <a:extLst>
              <a:ext uri="{FF2B5EF4-FFF2-40B4-BE49-F238E27FC236}">
                <a16:creationId xmlns:a16="http://schemas.microsoft.com/office/drawing/2014/main" id="{72E50ECA-43CA-8D9F-B79B-4EDED649B356}"/>
              </a:ext>
            </a:extLst>
          </p:cNvPr>
          <p:cNvPicPr>
            <a:picLocks noChangeAspect="1"/>
          </p:cNvPicPr>
          <p:nvPr/>
        </p:nvPicPr>
        <p:blipFill>
          <a:blip r:embed="rId2"/>
          <a:stretch>
            <a:fillRect/>
          </a:stretch>
        </p:blipFill>
        <p:spPr>
          <a:xfrm>
            <a:off x="5891611" y="2229248"/>
            <a:ext cx="4839375" cy="1371791"/>
          </a:xfrm>
          <a:prstGeom prst="rect">
            <a:avLst/>
          </a:prstGeom>
        </p:spPr>
      </p:pic>
      <p:sp>
        <p:nvSpPr>
          <p:cNvPr id="9" name="Title 1">
            <a:extLst>
              <a:ext uri="{FF2B5EF4-FFF2-40B4-BE49-F238E27FC236}">
                <a16:creationId xmlns:a16="http://schemas.microsoft.com/office/drawing/2014/main" id="{5F1F77C2-626A-A9AC-3A8A-6177F50D40D3}"/>
              </a:ext>
            </a:extLst>
          </p:cNvPr>
          <p:cNvSpPr txBox="1">
            <a:spLocks/>
          </p:cNvSpPr>
          <p:nvPr/>
        </p:nvSpPr>
        <p:spPr>
          <a:xfrm>
            <a:off x="0" y="3516197"/>
            <a:ext cx="10515600" cy="943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214B8C"/>
                </a:solidFill>
                <a:latin typeface="Bookman Old Style" charset="0"/>
                <a:ea typeface="Bookman Old Style" charset="0"/>
                <a:cs typeface="Bookman Old Style" charset="0"/>
              </a:defRPr>
            </a:lvl1pPr>
          </a:lstStyle>
          <a:p>
            <a:r>
              <a:rPr lang="en-IN" dirty="0"/>
              <a:t>Conclusion</a:t>
            </a:r>
          </a:p>
        </p:txBody>
      </p:sp>
    </p:spTree>
    <p:extLst>
      <p:ext uri="{BB962C8B-B14F-4D97-AF65-F5344CB8AC3E}">
        <p14:creationId xmlns:p14="http://schemas.microsoft.com/office/powerpoint/2010/main" val="330928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222EB-E0E6-983A-AB46-40E91612E0AD}"/>
              </a:ext>
            </a:extLst>
          </p:cNvPr>
          <p:cNvSpPr>
            <a:spLocks noGrp="1"/>
          </p:cNvSpPr>
          <p:nvPr>
            <p:ph type="title"/>
          </p:nvPr>
        </p:nvSpPr>
        <p:spPr>
          <a:xfrm>
            <a:off x="0" y="0"/>
            <a:ext cx="10515600" cy="943200"/>
          </a:xfrm>
        </p:spPr>
        <p:txBody>
          <a:bodyPr>
            <a:normAutofit fontScale="90000"/>
          </a:bodyPr>
          <a:lstStyle/>
          <a:p>
            <a:r>
              <a:rPr lang="en-IN" dirty="0"/>
              <a:t>Comparison of Vision Transformers: </a:t>
            </a:r>
            <a:r>
              <a:rPr lang="en-IN" dirty="0" err="1"/>
              <a:t>ViT</a:t>
            </a:r>
            <a:r>
              <a:rPr lang="en-IN" dirty="0"/>
              <a:t> vs. </a:t>
            </a:r>
            <a:r>
              <a:rPr lang="en-IN" dirty="0" err="1"/>
              <a:t>Swin</a:t>
            </a:r>
            <a:r>
              <a:rPr lang="en-IN" dirty="0"/>
              <a:t> Transformer </a:t>
            </a:r>
          </a:p>
        </p:txBody>
      </p:sp>
      <p:sp>
        <p:nvSpPr>
          <p:cNvPr id="3" name="Content Placeholder 2">
            <a:extLst>
              <a:ext uri="{FF2B5EF4-FFF2-40B4-BE49-F238E27FC236}">
                <a16:creationId xmlns:a16="http://schemas.microsoft.com/office/drawing/2014/main" id="{7C40FA2B-01FD-9179-C61F-88D0BA88ECC2}"/>
              </a:ext>
            </a:extLst>
          </p:cNvPr>
          <p:cNvSpPr>
            <a:spLocks noGrp="1"/>
          </p:cNvSpPr>
          <p:nvPr>
            <p:ph idx="1"/>
          </p:nvPr>
        </p:nvSpPr>
        <p:spPr>
          <a:xfrm>
            <a:off x="-1" y="943200"/>
            <a:ext cx="12113443" cy="5247911"/>
          </a:xfrm>
        </p:spPr>
        <p:txBody>
          <a:bodyPr/>
          <a:lstStyle/>
          <a:p>
            <a:pPr marL="0" indent="0">
              <a:buNone/>
            </a:pPr>
            <a:r>
              <a:rPr lang="en-US" b="1" dirty="0" err="1"/>
              <a:t>Swin</a:t>
            </a:r>
            <a:r>
              <a:rPr lang="en-US" b="1" dirty="0"/>
              <a:t> Transformer: Overview and Architecture</a:t>
            </a:r>
          </a:p>
          <a:p>
            <a:pPr marL="0" indent="0">
              <a:buNone/>
            </a:pPr>
            <a:r>
              <a:rPr lang="en-US" sz="2400" dirty="0"/>
              <a:t>The </a:t>
            </a:r>
            <a:r>
              <a:rPr lang="en-US" sz="2400" dirty="0" err="1"/>
              <a:t>Swin</a:t>
            </a:r>
            <a:r>
              <a:rPr lang="en-US" sz="2400" dirty="0"/>
              <a:t> Transformer introduces a hierarchical structure that processes images in a non-overlapping window-based fashion, making it more efficient in handling high- resolution images compared to the </a:t>
            </a:r>
            <a:r>
              <a:rPr lang="en-US" sz="2400" dirty="0" err="1"/>
              <a:t>ViT</a:t>
            </a:r>
            <a:r>
              <a:rPr lang="en-US" sz="2400" dirty="0"/>
              <a:t>. This design enables the </a:t>
            </a:r>
            <a:r>
              <a:rPr lang="en-US" sz="2400" dirty="0" err="1"/>
              <a:t>Swin</a:t>
            </a:r>
            <a:r>
              <a:rPr lang="en-US" sz="2400" dirty="0"/>
              <a:t> Transformer to capture both local and global contexts effectively. </a:t>
            </a:r>
          </a:p>
          <a:p>
            <a:pPr marL="0" indent="0">
              <a:buNone/>
            </a:pPr>
            <a:r>
              <a:rPr lang="en-US" sz="2400" dirty="0"/>
              <a:t>• </a:t>
            </a:r>
            <a:r>
              <a:rPr lang="en-US" sz="2400" b="1" dirty="0"/>
              <a:t>Model: </a:t>
            </a:r>
            <a:r>
              <a:rPr lang="en-US" sz="2400" dirty="0" err="1"/>
              <a:t>Swin</a:t>
            </a:r>
            <a:r>
              <a:rPr lang="en-US" sz="2400" dirty="0"/>
              <a:t> Transformer with a configuration for binary classification</a:t>
            </a:r>
          </a:p>
          <a:p>
            <a:pPr marL="0" indent="0">
              <a:buNone/>
            </a:pPr>
            <a:r>
              <a:rPr lang="en-US" sz="2400" dirty="0"/>
              <a:t>• </a:t>
            </a:r>
            <a:r>
              <a:rPr lang="en-US" sz="2400" b="1" dirty="0"/>
              <a:t>Learning Rate: </a:t>
            </a:r>
            <a:r>
              <a:rPr lang="en-US" sz="2400" dirty="0"/>
              <a:t>2 × 10−5 </a:t>
            </a:r>
          </a:p>
          <a:p>
            <a:pPr marL="0" indent="0">
              <a:buNone/>
            </a:pPr>
            <a:r>
              <a:rPr lang="en-US" sz="2400" dirty="0"/>
              <a:t>• </a:t>
            </a:r>
            <a:r>
              <a:rPr lang="en-US" sz="2400" b="1" dirty="0"/>
              <a:t>Loss Function: </a:t>
            </a:r>
            <a:r>
              <a:rPr lang="en-US" sz="2400" dirty="0"/>
              <a:t>Cross-entropy loss</a:t>
            </a:r>
          </a:p>
          <a:p>
            <a:pPr marL="0" indent="0">
              <a:buNone/>
            </a:pPr>
            <a:r>
              <a:rPr lang="en-US" sz="2400" dirty="0"/>
              <a:t>• </a:t>
            </a:r>
            <a:r>
              <a:rPr lang="en-US" sz="2400" b="1" dirty="0"/>
              <a:t>Optimizer: </a:t>
            </a:r>
            <a:r>
              <a:rPr lang="en-US" sz="2400" dirty="0"/>
              <a:t>Adam optimizer</a:t>
            </a:r>
          </a:p>
          <a:p>
            <a:pPr marL="0" indent="0">
              <a:buNone/>
            </a:pPr>
            <a:r>
              <a:rPr lang="en-US" sz="2400" dirty="0"/>
              <a:t>• </a:t>
            </a:r>
            <a:r>
              <a:rPr lang="en-US" sz="2400" b="1" dirty="0"/>
              <a:t>Epochs: </a:t>
            </a:r>
            <a:r>
              <a:rPr lang="en-US" sz="2400" dirty="0"/>
              <a:t>5 epochs</a:t>
            </a:r>
          </a:p>
          <a:p>
            <a:pPr marL="0" indent="0">
              <a:buNone/>
            </a:pPr>
            <a:r>
              <a:rPr lang="en-US" sz="2400" dirty="0"/>
              <a:t>• </a:t>
            </a:r>
            <a:r>
              <a:rPr lang="en-US" sz="2400" b="1" dirty="0"/>
              <a:t>Batch Size: </a:t>
            </a:r>
            <a:r>
              <a:rPr lang="en-US" sz="2400" dirty="0"/>
              <a:t>16</a:t>
            </a:r>
          </a:p>
        </p:txBody>
      </p:sp>
      <p:sp>
        <p:nvSpPr>
          <p:cNvPr id="4" name="Slide Number Placeholder 3">
            <a:extLst>
              <a:ext uri="{FF2B5EF4-FFF2-40B4-BE49-F238E27FC236}">
                <a16:creationId xmlns:a16="http://schemas.microsoft.com/office/drawing/2014/main" id="{488D81C8-59A2-5E24-7EA6-99EB4B6DF3FB}"/>
              </a:ext>
            </a:extLst>
          </p:cNvPr>
          <p:cNvSpPr>
            <a:spLocks noGrp="1"/>
          </p:cNvSpPr>
          <p:nvPr>
            <p:ph type="sldNum" sz="quarter" idx="12"/>
          </p:nvPr>
        </p:nvSpPr>
        <p:spPr/>
        <p:txBody>
          <a:bodyPr/>
          <a:lstStyle/>
          <a:p>
            <a:fld id="{1EDEEB96-EEF2-A041-AEC4-04121E2F9632}" type="slidenum">
              <a:rPr lang="en-US" smtClean="0"/>
              <a:pPr/>
              <a:t>13</a:t>
            </a:fld>
            <a:endParaRPr lang="en-US"/>
          </a:p>
        </p:txBody>
      </p:sp>
    </p:spTree>
    <p:extLst>
      <p:ext uri="{BB962C8B-B14F-4D97-AF65-F5344CB8AC3E}">
        <p14:creationId xmlns:p14="http://schemas.microsoft.com/office/powerpoint/2010/main" val="187749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DFB79-7BC1-2321-62A2-C9D5AC634C6D}"/>
              </a:ext>
            </a:extLst>
          </p:cNvPr>
          <p:cNvSpPr>
            <a:spLocks noGrp="1"/>
          </p:cNvSpPr>
          <p:nvPr>
            <p:ph type="title"/>
          </p:nvPr>
        </p:nvSpPr>
        <p:spPr>
          <a:xfrm>
            <a:off x="0" y="25761"/>
            <a:ext cx="10515600" cy="943200"/>
          </a:xfrm>
        </p:spPr>
        <p:txBody>
          <a:bodyPr/>
          <a:lstStyle/>
          <a:p>
            <a:r>
              <a:rPr lang="en-US" dirty="0"/>
              <a:t>Training and Evaluation of </a:t>
            </a:r>
            <a:r>
              <a:rPr lang="en-US" dirty="0" err="1"/>
              <a:t>Swin</a:t>
            </a:r>
            <a:r>
              <a:rPr lang="en-US" dirty="0"/>
              <a:t> Transformer</a:t>
            </a:r>
            <a:endParaRPr lang="en-IN" dirty="0"/>
          </a:p>
        </p:txBody>
      </p:sp>
      <p:sp>
        <p:nvSpPr>
          <p:cNvPr id="3" name="Content Placeholder 2">
            <a:extLst>
              <a:ext uri="{FF2B5EF4-FFF2-40B4-BE49-F238E27FC236}">
                <a16:creationId xmlns:a16="http://schemas.microsoft.com/office/drawing/2014/main" id="{263CA01F-FCC1-605E-F989-812E40CAC43E}"/>
              </a:ext>
            </a:extLst>
          </p:cNvPr>
          <p:cNvSpPr>
            <a:spLocks noGrp="1"/>
          </p:cNvSpPr>
          <p:nvPr>
            <p:ph idx="1"/>
          </p:nvPr>
        </p:nvSpPr>
        <p:spPr>
          <a:xfrm>
            <a:off x="0" y="775816"/>
            <a:ext cx="12104016" cy="5181923"/>
          </a:xfrm>
        </p:spPr>
        <p:txBody>
          <a:bodyPr/>
          <a:lstStyle/>
          <a:p>
            <a:pPr marL="0" indent="0">
              <a:buNone/>
            </a:pPr>
            <a:r>
              <a:rPr lang="en-US" dirty="0"/>
              <a:t>The training process for both </a:t>
            </a:r>
            <a:r>
              <a:rPr lang="en-US" dirty="0" err="1"/>
              <a:t>ViT</a:t>
            </a:r>
            <a:r>
              <a:rPr lang="en-US" dirty="0"/>
              <a:t> and </a:t>
            </a:r>
            <a:r>
              <a:rPr lang="en-US" dirty="0" err="1"/>
              <a:t>Swin</a:t>
            </a:r>
            <a:r>
              <a:rPr lang="en-US" dirty="0"/>
              <a:t> Transformer models was conducted for 5 epochs. The evaluation metrics included accuracy, precision, recall, and F1-score. </a:t>
            </a:r>
          </a:p>
          <a:p>
            <a:endParaRPr lang="en-US" dirty="0"/>
          </a:p>
          <a:p>
            <a:endParaRPr lang="en-US" dirty="0"/>
          </a:p>
          <a:p>
            <a:endParaRPr lang="en-US" dirty="0"/>
          </a:p>
          <a:p>
            <a:pPr marL="0" indent="0">
              <a:buNone/>
            </a:pPr>
            <a:r>
              <a:rPr lang="en-US" dirty="0"/>
              <a:t>• </a:t>
            </a:r>
            <a:r>
              <a:rPr lang="en-US" b="1" dirty="0" err="1"/>
              <a:t>ViT</a:t>
            </a:r>
            <a:r>
              <a:rPr lang="en-US" b="1" dirty="0"/>
              <a:t>: </a:t>
            </a:r>
            <a:r>
              <a:rPr lang="en-US" dirty="0"/>
              <a:t>Provides superior accuracy but requires longer training times due to its reliance on global self-attention mechanisms.</a:t>
            </a:r>
          </a:p>
          <a:p>
            <a:pPr marL="0" indent="0">
              <a:buNone/>
            </a:pPr>
            <a:r>
              <a:rPr lang="en-US" dirty="0"/>
              <a:t> • </a:t>
            </a:r>
            <a:r>
              <a:rPr lang="en-US" b="1" dirty="0" err="1"/>
              <a:t>Swin</a:t>
            </a:r>
            <a:r>
              <a:rPr lang="en-US" dirty="0"/>
              <a:t> Transformer: Offers competitive accuracy with significantly reduced training time, making it more efficient for resource-constrained environments.</a:t>
            </a:r>
          </a:p>
          <a:p>
            <a:endParaRPr lang="en-IN" dirty="0"/>
          </a:p>
        </p:txBody>
      </p:sp>
      <p:sp>
        <p:nvSpPr>
          <p:cNvPr id="4" name="Slide Number Placeholder 3">
            <a:extLst>
              <a:ext uri="{FF2B5EF4-FFF2-40B4-BE49-F238E27FC236}">
                <a16:creationId xmlns:a16="http://schemas.microsoft.com/office/drawing/2014/main" id="{E962EB91-F2BE-8E4C-02CD-6E0F1B663881}"/>
              </a:ext>
            </a:extLst>
          </p:cNvPr>
          <p:cNvSpPr>
            <a:spLocks noGrp="1"/>
          </p:cNvSpPr>
          <p:nvPr>
            <p:ph type="sldNum" sz="quarter" idx="12"/>
          </p:nvPr>
        </p:nvSpPr>
        <p:spPr/>
        <p:txBody>
          <a:bodyPr/>
          <a:lstStyle/>
          <a:p>
            <a:fld id="{1EDEEB96-EEF2-A041-AEC4-04121E2F9632}" type="slidenum">
              <a:rPr lang="en-US" smtClean="0"/>
              <a:pPr/>
              <a:t>14</a:t>
            </a:fld>
            <a:endParaRPr lang="en-US"/>
          </a:p>
        </p:txBody>
      </p:sp>
      <p:pic>
        <p:nvPicPr>
          <p:cNvPr id="6" name="Picture 5">
            <a:extLst>
              <a:ext uri="{FF2B5EF4-FFF2-40B4-BE49-F238E27FC236}">
                <a16:creationId xmlns:a16="http://schemas.microsoft.com/office/drawing/2014/main" id="{7A6B38F7-0824-764D-3B3F-A475BEB5B4A0}"/>
              </a:ext>
            </a:extLst>
          </p:cNvPr>
          <p:cNvPicPr>
            <a:picLocks noChangeAspect="1"/>
          </p:cNvPicPr>
          <p:nvPr/>
        </p:nvPicPr>
        <p:blipFill>
          <a:blip r:embed="rId2"/>
          <a:stretch>
            <a:fillRect/>
          </a:stretch>
        </p:blipFill>
        <p:spPr>
          <a:xfrm>
            <a:off x="3952547" y="1787723"/>
            <a:ext cx="6096851" cy="1448002"/>
          </a:xfrm>
          <a:prstGeom prst="rect">
            <a:avLst/>
          </a:prstGeom>
        </p:spPr>
      </p:pic>
      <p:sp>
        <p:nvSpPr>
          <p:cNvPr id="7" name="Title 1">
            <a:extLst>
              <a:ext uri="{FF2B5EF4-FFF2-40B4-BE49-F238E27FC236}">
                <a16:creationId xmlns:a16="http://schemas.microsoft.com/office/drawing/2014/main" id="{A4DF6FC2-CE0D-5D5B-91C7-AAC3296EBB1A}"/>
              </a:ext>
            </a:extLst>
          </p:cNvPr>
          <p:cNvSpPr txBox="1">
            <a:spLocks/>
          </p:cNvSpPr>
          <p:nvPr/>
        </p:nvSpPr>
        <p:spPr>
          <a:xfrm>
            <a:off x="152400" y="2764125"/>
            <a:ext cx="6012730" cy="943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214B8C"/>
                </a:solidFill>
                <a:latin typeface="Bookman Old Style" charset="0"/>
                <a:ea typeface="Bookman Old Style" charset="0"/>
                <a:cs typeface="Bookman Old Style" charset="0"/>
              </a:defRPr>
            </a:lvl1pPr>
          </a:lstStyle>
          <a:p>
            <a:r>
              <a:rPr lang="en-IN" dirty="0" err="1"/>
              <a:t>ViT</a:t>
            </a:r>
            <a:r>
              <a:rPr lang="en-IN" dirty="0"/>
              <a:t> vs. </a:t>
            </a:r>
            <a:r>
              <a:rPr lang="en-IN" dirty="0" err="1"/>
              <a:t>Swin</a:t>
            </a:r>
            <a:r>
              <a:rPr lang="en-IN" dirty="0"/>
              <a:t> Transformer </a:t>
            </a:r>
          </a:p>
        </p:txBody>
      </p:sp>
    </p:spTree>
    <p:extLst>
      <p:ext uri="{BB962C8B-B14F-4D97-AF65-F5344CB8AC3E}">
        <p14:creationId xmlns:p14="http://schemas.microsoft.com/office/powerpoint/2010/main" val="3974236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9B0FA-53D0-C16D-BE29-4FE081427102}"/>
              </a:ext>
            </a:extLst>
          </p:cNvPr>
          <p:cNvSpPr>
            <a:spLocks noGrp="1"/>
          </p:cNvSpPr>
          <p:nvPr>
            <p:ph type="title"/>
          </p:nvPr>
        </p:nvSpPr>
        <p:spPr>
          <a:xfrm>
            <a:off x="0" y="0"/>
            <a:ext cx="10515600" cy="943200"/>
          </a:xfrm>
        </p:spPr>
        <p:txBody>
          <a:bodyPr/>
          <a:lstStyle/>
          <a:p>
            <a:r>
              <a:rPr lang="en-IN" dirty="0"/>
              <a:t>Conclusion of </a:t>
            </a:r>
            <a:r>
              <a:rPr lang="en-IN" dirty="0" err="1"/>
              <a:t>ViT</a:t>
            </a:r>
            <a:r>
              <a:rPr lang="en-IN" dirty="0"/>
              <a:t> v/s </a:t>
            </a:r>
            <a:r>
              <a:rPr lang="en-IN" dirty="0" err="1"/>
              <a:t>Swin</a:t>
            </a:r>
            <a:endParaRPr lang="en-IN" dirty="0"/>
          </a:p>
        </p:txBody>
      </p:sp>
      <p:sp>
        <p:nvSpPr>
          <p:cNvPr id="3" name="Content Placeholder 2">
            <a:extLst>
              <a:ext uri="{FF2B5EF4-FFF2-40B4-BE49-F238E27FC236}">
                <a16:creationId xmlns:a16="http://schemas.microsoft.com/office/drawing/2014/main" id="{F67F8385-7D48-8327-BFB1-942AE26D28EC}"/>
              </a:ext>
            </a:extLst>
          </p:cNvPr>
          <p:cNvSpPr>
            <a:spLocks noGrp="1"/>
          </p:cNvSpPr>
          <p:nvPr>
            <p:ph idx="1"/>
          </p:nvPr>
        </p:nvSpPr>
        <p:spPr>
          <a:xfrm>
            <a:off x="74629" y="719255"/>
            <a:ext cx="6326172" cy="5483582"/>
          </a:xfrm>
        </p:spPr>
        <p:txBody>
          <a:bodyPr>
            <a:normAutofit/>
          </a:bodyPr>
          <a:lstStyle/>
          <a:p>
            <a:r>
              <a:rPr lang="en-US" dirty="0"/>
              <a:t>Both the Vision Transformer and </a:t>
            </a:r>
            <a:r>
              <a:rPr lang="en-US" dirty="0" err="1"/>
              <a:t>Swin</a:t>
            </a:r>
            <a:r>
              <a:rPr lang="en-US" dirty="0"/>
              <a:t> Transformer offer unique advantages for malaria detection. </a:t>
            </a:r>
          </a:p>
          <a:p>
            <a:r>
              <a:rPr lang="en-US" dirty="0"/>
              <a:t>While </a:t>
            </a:r>
            <a:r>
              <a:rPr lang="en-US" dirty="0" err="1"/>
              <a:t>ViT</a:t>
            </a:r>
            <a:r>
              <a:rPr lang="en-US" dirty="0"/>
              <a:t> excels in terms of accuracy, </a:t>
            </a:r>
            <a:r>
              <a:rPr lang="en-US" dirty="0" err="1"/>
              <a:t>Swin</a:t>
            </a:r>
            <a:r>
              <a:rPr lang="en-US" dirty="0"/>
              <a:t> Transformer provides a more efficient solution with faster training times. </a:t>
            </a:r>
          </a:p>
          <a:p>
            <a:r>
              <a:rPr lang="en-US" dirty="0"/>
              <a:t>The choice between the two models ultimately depends on the specific requirements of the deployment environment, such as the availability of computational resources and the need for real-time analysis.</a:t>
            </a:r>
            <a:endParaRPr lang="en-IN" dirty="0"/>
          </a:p>
        </p:txBody>
      </p:sp>
      <p:sp>
        <p:nvSpPr>
          <p:cNvPr id="4" name="Slide Number Placeholder 3">
            <a:extLst>
              <a:ext uri="{FF2B5EF4-FFF2-40B4-BE49-F238E27FC236}">
                <a16:creationId xmlns:a16="http://schemas.microsoft.com/office/drawing/2014/main" id="{83A04013-6936-508C-A4D0-D65CB0DB3325}"/>
              </a:ext>
            </a:extLst>
          </p:cNvPr>
          <p:cNvSpPr>
            <a:spLocks noGrp="1"/>
          </p:cNvSpPr>
          <p:nvPr>
            <p:ph type="sldNum" sz="quarter" idx="12"/>
          </p:nvPr>
        </p:nvSpPr>
        <p:spPr/>
        <p:txBody>
          <a:bodyPr/>
          <a:lstStyle/>
          <a:p>
            <a:fld id="{1EDEEB96-EEF2-A041-AEC4-04121E2F9632}" type="slidenum">
              <a:rPr lang="en-US" smtClean="0"/>
              <a:pPr/>
              <a:t>15</a:t>
            </a:fld>
            <a:endParaRPr lang="en-US"/>
          </a:p>
        </p:txBody>
      </p:sp>
      <p:pic>
        <p:nvPicPr>
          <p:cNvPr id="6" name="Picture 5">
            <a:extLst>
              <a:ext uri="{FF2B5EF4-FFF2-40B4-BE49-F238E27FC236}">
                <a16:creationId xmlns:a16="http://schemas.microsoft.com/office/drawing/2014/main" id="{E5E84CB9-B9C3-FD76-E2BE-0C6E20845724}"/>
              </a:ext>
            </a:extLst>
          </p:cNvPr>
          <p:cNvPicPr>
            <a:picLocks noChangeAspect="1"/>
          </p:cNvPicPr>
          <p:nvPr/>
        </p:nvPicPr>
        <p:blipFill>
          <a:blip r:embed="rId2"/>
          <a:stretch>
            <a:fillRect/>
          </a:stretch>
        </p:blipFill>
        <p:spPr>
          <a:xfrm>
            <a:off x="6315959" y="1363122"/>
            <a:ext cx="5775726" cy="3812193"/>
          </a:xfrm>
          <a:prstGeom prst="rect">
            <a:avLst/>
          </a:prstGeom>
        </p:spPr>
      </p:pic>
    </p:spTree>
    <p:extLst>
      <p:ext uri="{BB962C8B-B14F-4D97-AF65-F5344CB8AC3E}">
        <p14:creationId xmlns:p14="http://schemas.microsoft.com/office/powerpoint/2010/main" val="916176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26A1F-4876-C913-64B7-6C2620DAA5F9}"/>
              </a:ext>
            </a:extLst>
          </p:cNvPr>
          <p:cNvSpPr>
            <a:spLocks noGrp="1"/>
          </p:cNvSpPr>
          <p:nvPr>
            <p:ph type="title"/>
          </p:nvPr>
        </p:nvSpPr>
        <p:spPr>
          <a:xfrm>
            <a:off x="0" y="-21373"/>
            <a:ext cx="10515600" cy="943200"/>
          </a:xfrm>
        </p:spPr>
        <p:txBody>
          <a:bodyPr/>
          <a:lstStyle/>
          <a:p>
            <a:r>
              <a:rPr lang="en-US" dirty="0"/>
              <a:t>Results Comparison and Future Scope </a:t>
            </a:r>
            <a:endParaRPr lang="en-IN" dirty="0"/>
          </a:p>
        </p:txBody>
      </p:sp>
      <p:sp>
        <p:nvSpPr>
          <p:cNvPr id="3" name="Content Placeholder 2">
            <a:extLst>
              <a:ext uri="{FF2B5EF4-FFF2-40B4-BE49-F238E27FC236}">
                <a16:creationId xmlns:a16="http://schemas.microsoft.com/office/drawing/2014/main" id="{AB64E778-F8CB-D054-6391-C010567FF97B}"/>
              </a:ext>
            </a:extLst>
          </p:cNvPr>
          <p:cNvSpPr>
            <a:spLocks noGrp="1"/>
          </p:cNvSpPr>
          <p:nvPr>
            <p:ph idx="1"/>
          </p:nvPr>
        </p:nvSpPr>
        <p:spPr>
          <a:xfrm>
            <a:off x="0" y="738109"/>
            <a:ext cx="12192000" cy="5342180"/>
          </a:xfrm>
        </p:spPr>
        <p:txBody>
          <a:bodyPr/>
          <a:lstStyle/>
          <a:p>
            <a:pPr marL="0" indent="0">
              <a:buNone/>
            </a:pPr>
            <a:r>
              <a:rPr lang="en-IN" b="1" dirty="0"/>
              <a:t>Results:</a:t>
            </a:r>
          </a:p>
          <a:p>
            <a:pPr marL="0" indent="0">
              <a:buNone/>
            </a:pPr>
            <a:endParaRPr lang="en-IN" dirty="0"/>
          </a:p>
        </p:txBody>
      </p:sp>
      <p:sp>
        <p:nvSpPr>
          <p:cNvPr id="4" name="Slide Number Placeholder 3">
            <a:extLst>
              <a:ext uri="{FF2B5EF4-FFF2-40B4-BE49-F238E27FC236}">
                <a16:creationId xmlns:a16="http://schemas.microsoft.com/office/drawing/2014/main" id="{D91823B4-12B3-8C24-1AE9-F9329A8071AE}"/>
              </a:ext>
            </a:extLst>
          </p:cNvPr>
          <p:cNvSpPr>
            <a:spLocks noGrp="1"/>
          </p:cNvSpPr>
          <p:nvPr>
            <p:ph type="sldNum" sz="quarter" idx="12"/>
          </p:nvPr>
        </p:nvSpPr>
        <p:spPr/>
        <p:txBody>
          <a:bodyPr/>
          <a:lstStyle/>
          <a:p>
            <a:fld id="{1EDEEB96-EEF2-A041-AEC4-04121E2F9632}" type="slidenum">
              <a:rPr lang="en-US" smtClean="0"/>
              <a:pPr/>
              <a:t>16</a:t>
            </a:fld>
            <a:endParaRPr lang="en-US"/>
          </a:p>
        </p:txBody>
      </p:sp>
      <p:pic>
        <p:nvPicPr>
          <p:cNvPr id="6" name="Picture 5">
            <a:extLst>
              <a:ext uri="{FF2B5EF4-FFF2-40B4-BE49-F238E27FC236}">
                <a16:creationId xmlns:a16="http://schemas.microsoft.com/office/drawing/2014/main" id="{F1031734-9F07-41FA-BD9F-A9FBE03CC40A}"/>
              </a:ext>
            </a:extLst>
          </p:cNvPr>
          <p:cNvPicPr>
            <a:picLocks noChangeAspect="1"/>
          </p:cNvPicPr>
          <p:nvPr/>
        </p:nvPicPr>
        <p:blipFill>
          <a:blip r:embed="rId2"/>
          <a:stretch>
            <a:fillRect/>
          </a:stretch>
        </p:blipFill>
        <p:spPr>
          <a:xfrm>
            <a:off x="0" y="1349679"/>
            <a:ext cx="12192000" cy="4158641"/>
          </a:xfrm>
          <a:prstGeom prst="rect">
            <a:avLst/>
          </a:prstGeom>
        </p:spPr>
      </p:pic>
    </p:spTree>
    <p:extLst>
      <p:ext uri="{BB962C8B-B14F-4D97-AF65-F5344CB8AC3E}">
        <p14:creationId xmlns:p14="http://schemas.microsoft.com/office/powerpoint/2010/main" val="2428892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FA96E-DE39-74E5-9DA1-D0BA4375676E}"/>
              </a:ext>
            </a:extLst>
          </p:cNvPr>
          <p:cNvSpPr>
            <a:spLocks noGrp="1"/>
          </p:cNvSpPr>
          <p:nvPr>
            <p:ph type="title"/>
          </p:nvPr>
        </p:nvSpPr>
        <p:spPr>
          <a:xfrm>
            <a:off x="0" y="6907"/>
            <a:ext cx="10515600" cy="943200"/>
          </a:xfrm>
        </p:spPr>
        <p:txBody>
          <a:bodyPr/>
          <a:lstStyle/>
          <a:p>
            <a:r>
              <a:rPr lang="en-IN" dirty="0"/>
              <a:t>Model Accuracy Comparison</a:t>
            </a:r>
          </a:p>
        </p:txBody>
      </p:sp>
      <p:pic>
        <p:nvPicPr>
          <p:cNvPr id="6" name="Content Placeholder 5">
            <a:extLst>
              <a:ext uri="{FF2B5EF4-FFF2-40B4-BE49-F238E27FC236}">
                <a16:creationId xmlns:a16="http://schemas.microsoft.com/office/drawing/2014/main" id="{2ECADE1A-E809-8CF2-79AF-225E67C18CB8}"/>
              </a:ext>
            </a:extLst>
          </p:cNvPr>
          <p:cNvPicPr>
            <a:picLocks noGrp="1" noChangeAspect="1"/>
          </p:cNvPicPr>
          <p:nvPr>
            <p:ph idx="1"/>
          </p:nvPr>
        </p:nvPicPr>
        <p:blipFill>
          <a:blip r:embed="rId2"/>
          <a:stretch>
            <a:fillRect/>
          </a:stretch>
        </p:blipFill>
        <p:spPr>
          <a:xfrm>
            <a:off x="2059086" y="847534"/>
            <a:ext cx="7707083" cy="5162932"/>
          </a:xfrm>
        </p:spPr>
      </p:pic>
      <p:sp>
        <p:nvSpPr>
          <p:cNvPr id="4" name="Slide Number Placeholder 3">
            <a:extLst>
              <a:ext uri="{FF2B5EF4-FFF2-40B4-BE49-F238E27FC236}">
                <a16:creationId xmlns:a16="http://schemas.microsoft.com/office/drawing/2014/main" id="{7E8742AB-2200-C70E-4CDA-4D79862122AF}"/>
              </a:ext>
            </a:extLst>
          </p:cNvPr>
          <p:cNvSpPr>
            <a:spLocks noGrp="1"/>
          </p:cNvSpPr>
          <p:nvPr>
            <p:ph type="sldNum" sz="quarter" idx="12"/>
          </p:nvPr>
        </p:nvSpPr>
        <p:spPr/>
        <p:txBody>
          <a:bodyPr/>
          <a:lstStyle/>
          <a:p>
            <a:fld id="{1EDEEB96-EEF2-A041-AEC4-04121E2F9632}" type="slidenum">
              <a:rPr lang="en-US" smtClean="0"/>
              <a:pPr/>
              <a:t>17</a:t>
            </a:fld>
            <a:endParaRPr lang="en-US"/>
          </a:p>
        </p:txBody>
      </p:sp>
    </p:spTree>
    <p:extLst>
      <p:ext uri="{BB962C8B-B14F-4D97-AF65-F5344CB8AC3E}">
        <p14:creationId xmlns:p14="http://schemas.microsoft.com/office/powerpoint/2010/main" val="544168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B7088-64EA-0F3C-20C7-23A0CAB1515B}"/>
              </a:ext>
            </a:extLst>
          </p:cNvPr>
          <p:cNvSpPr>
            <a:spLocks noGrp="1"/>
          </p:cNvSpPr>
          <p:nvPr>
            <p:ph type="title"/>
          </p:nvPr>
        </p:nvSpPr>
        <p:spPr>
          <a:xfrm>
            <a:off x="0" y="0"/>
            <a:ext cx="12192000" cy="943200"/>
          </a:xfrm>
        </p:spPr>
        <p:txBody>
          <a:bodyPr/>
          <a:lstStyle/>
          <a:p>
            <a:r>
              <a:rPr lang="en-IN" dirty="0"/>
              <a:t>Scalability</a:t>
            </a:r>
          </a:p>
        </p:txBody>
      </p:sp>
      <p:sp>
        <p:nvSpPr>
          <p:cNvPr id="3" name="Content Placeholder 2">
            <a:extLst>
              <a:ext uri="{FF2B5EF4-FFF2-40B4-BE49-F238E27FC236}">
                <a16:creationId xmlns:a16="http://schemas.microsoft.com/office/drawing/2014/main" id="{6304597B-DF0E-F551-1B2B-CA0C0128E52C}"/>
              </a:ext>
            </a:extLst>
          </p:cNvPr>
          <p:cNvSpPr>
            <a:spLocks noGrp="1"/>
          </p:cNvSpPr>
          <p:nvPr>
            <p:ph idx="1"/>
          </p:nvPr>
        </p:nvSpPr>
        <p:spPr>
          <a:xfrm>
            <a:off x="0" y="867266"/>
            <a:ext cx="12192000" cy="5109328"/>
          </a:xfrm>
        </p:spPr>
        <p:txBody>
          <a:bodyPr>
            <a:normAutofit fontScale="92500" lnSpcReduction="10000"/>
          </a:bodyPr>
          <a:lstStyle/>
          <a:p>
            <a:pPr marL="0" indent="0">
              <a:buNone/>
            </a:pPr>
            <a:r>
              <a:rPr lang="en-US" dirty="0"/>
              <a:t>The scalability of this project depends on the deployment environment and computational resources available. The models can be scaled and optimized for different levels of hardware infrastructure: </a:t>
            </a:r>
          </a:p>
          <a:p>
            <a:r>
              <a:rPr lang="en-US" dirty="0"/>
              <a:t> </a:t>
            </a:r>
            <a:r>
              <a:rPr lang="en-US" b="1" dirty="0"/>
              <a:t>Edge Devices: </a:t>
            </a:r>
            <a:r>
              <a:rPr lang="en-US" dirty="0"/>
              <a:t>For environments with limited resources, the </a:t>
            </a:r>
            <a:r>
              <a:rPr lang="en-US" dirty="0" err="1"/>
              <a:t>Swin</a:t>
            </a:r>
            <a:r>
              <a:rPr lang="en-US" dirty="0"/>
              <a:t> Transformer can be an ideal candidate due to its efficient use of computational power and faster training times.</a:t>
            </a:r>
          </a:p>
          <a:p>
            <a:r>
              <a:rPr lang="en-US" b="1" dirty="0"/>
              <a:t> Cloud Deployment: </a:t>
            </a:r>
            <a:r>
              <a:rPr lang="en-US" dirty="0"/>
              <a:t>The Pre-trained </a:t>
            </a:r>
            <a:r>
              <a:rPr lang="en-US" dirty="0" err="1"/>
              <a:t>ViT</a:t>
            </a:r>
            <a:r>
              <a:rPr lang="en-US" dirty="0"/>
              <a:t> model can be deployed in cloud environments where computational resources are abundant. This model ensures high accuracy, making it suitable for large-scale screening in hospitals and research labs. </a:t>
            </a:r>
          </a:p>
          <a:p>
            <a:r>
              <a:rPr lang="en-US" b="1" dirty="0"/>
              <a:t>Hybrid Approach: </a:t>
            </a:r>
            <a:r>
              <a:rPr lang="en-US" dirty="0"/>
              <a:t>A combination of both models can be used, where initial screening is performed using the </a:t>
            </a:r>
            <a:r>
              <a:rPr lang="en-US" dirty="0" err="1"/>
              <a:t>Swin</a:t>
            </a:r>
            <a:r>
              <a:rPr lang="en-US" dirty="0"/>
              <a:t> Transformer on edge devices, and cases flagged for further analysis are sent to cloud servers for detailed diagnosis using the Pre-trained </a:t>
            </a:r>
            <a:r>
              <a:rPr lang="en-US" dirty="0" err="1"/>
              <a:t>ViT</a:t>
            </a:r>
            <a:r>
              <a:rPr lang="en-US" dirty="0"/>
              <a:t> model.</a:t>
            </a:r>
            <a:endParaRPr lang="en-IN" dirty="0"/>
          </a:p>
        </p:txBody>
      </p:sp>
      <p:sp>
        <p:nvSpPr>
          <p:cNvPr id="4" name="Slide Number Placeholder 3">
            <a:extLst>
              <a:ext uri="{FF2B5EF4-FFF2-40B4-BE49-F238E27FC236}">
                <a16:creationId xmlns:a16="http://schemas.microsoft.com/office/drawing/2014/main" id="{D6DDB68A-B8B7-9E8F-C186-4A5CA82B5A83}"/>
              </a:ext>
            </a:extLst>
          </p:cNvPr>
          <p:cNvSpPr>
            <a:spLocks noGrp="1"/>
          </p:cNvSpPr>
          <p:nvPr>
            <p:ph type="sldNum" sz="quarter" idx="12"/>
          </p:nvPr>
        </p:nvSpPr>
        <p:spPr/>
        <p:txBody>
          <a:bodyPr/>
          <a:lstStyle/>
          <a:p>
            <a:fld id="{1EDEEB96-EEF2-A041-AEC4-04121E2F9632}" type="slidenum">
              <a:rPr lang="en-US" smtClean="0"/>
              <a:pPr/>
              <a:t>18</a:t>
            </a:fld>
            <a:endParaRPr lang="en-US"/>
          </a:p>
        </p:txBody>
      </p:sp>
    </p:spTree>
    <p:extLst>
      <p:ext uri="{BB962C8B-B14F-4D97-AF65-F5344CB8AC3E}">
        <p14:creationId xmlns:p14="http://schemas.microsoft.com/office/powerpoint/2010/main" val="227022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3803-95F6-485B-E975-D4FCFB47B5F4}"/>
              </a:ext>
            </a:extLst>
          </p:cNvPr>
          <p:cNvSpPr>
            <a:spLocks noGrp="1"/>
          </p:cNvSpPr>
          <p:nvPr>
            <p:ph type="title"/>
          </p:nvPr>
        </p:nvSpPr>
        <p:spPr>
          <a:xfrm>
            <a:off x="0" y="-11946"/>
            <a:ext cx="10515600" cy="943200"/>
          </a:xfrm>
        </p:spPr>
        <p:txBody>
          <a:bodyPr/>
          <a:lstStyle/>
          <a:p>
            <a:r>
              <a:rPr lang="en-IN" dirty="0"/>
              <a:t>Future Scope </a:t>
            </a:r>
          </a:p>
        </p:txBody>
      </p:sp>
      <p:sp>
        <p:nvSpPr>
          <p:cNvPr id="3" name="Content Placeholder 2">
            <a:extLst>
              <a:ext uri="{FF2B5EF4-FFF2-40B4-BE49-F238E27FC236}">
                <a16:creationId xmlns:a16="http://schemas.microsoft.com/office/drawing/2014/main" id="{2DF7F835-CE1E-101B-2262-239C41AF4925}"/>
              </a:ext>
            </a:extLst>
          </p:cNvPr>
          <p:cNvSpPr>
            <a:spLocks noGrp="1"/>
          </p:cNvSpPr>
          <p:nvPr>
            <p:ph idx="1"/>
          </p:nvPr>
        </p:nvSpPr>
        <p:spPr>
          <a:xfrm>
            <a:off x="0" y="735292"/>
            <a:ext cx="12126012" cy="5448692"/>
          </a:xfrm>
        </p:spPr>
        <p:txBody>
          <a:bodyPr>
            <a:noAutofit/>
          </a:bodyPr>
          <a:lstStyle/>
          <a:p>
            <a:pPr marL="0" indent="0">
              <a:buNone/>
            </a:pPr>
            <a:r>
              <a:rPr lang="en-US" sz="2000" dirty="0"/>
              <a:t>There is significant potential to expand this project beyond its current scope. Future enhancements could focus on the following areas: </a:t>
            </a:r>
          </a:p>
          <a:p>
            <a:r>
              <a:rPr lang="en-US" sz="2000" b="1" dirty="0"/>
              <a:t>Data Expansion and Augmentation Techniques: </a:t>
            </a:r>
            <a:r>
              <a:rPr lang="en-US" sz="2000" dirty="0"/>
              <a:t>Expanding the dataset with more diverse images and employing advanced data augmentation techniques such as rotation, flipping, and color variation can improve model robustness and gen- </a:t>
            </a:r>
            <a:r>
              <a:rPr lang="en-US" sz="2000" dirty="0" err="1"/>
              <a:t>eralization</a:t>
            </a:r>
            <a:r>
              <a:rPr lang="en-US" sz="2000" dirty="0"/>
              <a:t>, especially for detecting rare malaria cases or various parasite species.</a:t>
            </a:r>
          </a:p>
          <a:p>
            <a:r>
              <a:rPr lang="en-US" sz="2000" b="1" dirty="0"/>
              <a:t>Integration with Mobile Applications: </a:t>
            </a:r>
            <a:r>
              <a:rPr lang="en-US" sz="2000" dirty="0"/>
              <a:t>Developing a mobile-based application for malaria detection could make the solution more accessible, especially in re- mote areas. </a:t>
            </a:r>
          </a:p>
          <a:p>
            <a:r>
              <a:rPr lang="en-US" sz="2000" b="1" dirty="0"/>
              <a:t>Model Optimization: </a:t>
            </a:r>
            <a:r>
              <a:rPr lang="en-US" sz="2000" dirty="0"/>
              <a:t>Further research into model pruning and quantization can help reduce the model size and speed up inference times, making it more suitable for deployment on low-power devices. </a:t>
            </a:r>
          </a:p>
          <a:p>
            <a:r>
              <a:rPr lang="en-US" sz="2000" b="1" dirty="0"/>
              <a:t>Real-time Diagnostics: </a:t>
            </a:r>
            <a:r>
              <a:rPr lang="en-US" sz="2000" dirty="0"/>
              <a:t>By leveraging streaming data from digital microscopes, the system can be expanded to perform real-time diagnostics, allowing healthcare professionals to receive instant feedback.</a:t>
            </a:r>
          </a:p>
          <a:p>
            <a:r>
              <a:rPr lang="en-US" sz="2000" b="1" dirty="0"/>
              <a:t>Generalization to Other Diseases: </a:t>
            </a:r>
            <a:r>
              <a:rPr lang="en-US" sz="2000" dirty="0"/>
              <a:t>The framework can be extended to detect other diseases, such as tuberculosis or COVID-19, using similar approaches with minimal changes to the model architecture.</a:t>
            </a:r>
          </a:p>
          <a:p>
            <a:r>
              <a:rPr lang="en-US" sz="2000" b="1" dirty="0"/>
              <a:t>Explainability in AI Models: </a:t>
            </a:r>
            <a:r>
              <a:rPr lang="en-US" sz="2000" dirty="0"/>
              <a:t>Implementing explainable AI techniques to high- light which parts of the blood smear images were critical in the decision-making process, increasing trust among healthcare providers.</a:t>
            </a:r>
            <a:endParaRPr lang="en-IN" sz="2000" dirty="0"/>
          </a:p>
        </p:txBody>
      </p:sp>
      <p:sp>
        <p:nvSpPr>
          <p:cNvPr id="4" name="Slide Number Placeholder 3">
            <a:extLst>
              <a:ext uri="{FF2B5EF4-FFF2-40B4-BE49-F238E27FC236}">
                <a16:creationId xmlns:a16="http://schemas.microsoft.com/office/drawing/2014/main" id="{4E3360E8-7E05-10E3-0C05-E80411C373F9}"/>
              </a:ext>
            </a:extLst>
          </p:cNvPr>
          <p:cNvSpPr>
            <a:spLocks noGrp="1"/>
          </p:cNvSpPr>
          <p:nvPr>
            <p:ph type="sldNum" sz="quarter" idx="12"/>
          </p:nvPr>
        </p:nvSpPr>
        <p:spPr/>
        <p:txBody>
          <a:bodyPr/>
          <a:lstStyle/>
          <a:p>
            <a:fld id="{1EDEEB96-EEF2-A041-AEC4-04121E2F9632}" type="slidenum">
              <a:rPr lang="en-US" smtClean="0"/>
              <a:pPr/>
              <a:t>19</a:t>
            </a:fld>
            <a:endParaRPr lang="en-US"/>
          </a:p>
        </p:txBody>
      </p:sp>
    </p:spTree>
    <p:extLst>
      <p:ext uri="{BB962C8B-B14F-4D97-AF65-F5344CB8AC3E}">
        <p14:creationId xmlns:p14="http://schemas.microsoft.com/office/powerpoint/2010/main" val="305049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994"/>
            <a:ext cx="12192000" cy="758858"/>
          </a:xfrm>
        </p:spPr>
        <p:txBody>
          <a:bodyPr>
            <a:normAutofit fontScale="90000"/>
          </a:bodyPr>
          <a:lstStyle/>
          <a:p>
            <a:r>
              <a:rPr lang="en-US" dirty="0" err="1"/>
              <a:t>ViTalia</a:t>
            </a:r>
            <a:r>
              <a:rPr lang="en-US" dirty="0"/>
              <a:t> - Malaria Detection using Vision Transformers (</a:t>
            </a:r>
            <a:r>
              <a:rPr lang="en-US" dirty="0" err="1"/>
              <a:t>ViT</a:t>
            </a:r>
            <a:r>
              <a:rPr lang="en-US" dirty="0"/>
              <a:t>)</a:t>
            </a:r>
          </a:p>
        </p:txBody>
      </p:sp>
      <p:sp>
        <p:nvSpPr>
          <p:cNvPr id="3" name="Content Placeholder 2"/>
          <p:cNvSpPr>
            <a:spLocks noGrp="1"/>
          </p:cNvSpPr>
          <p:nvPr>
            <p:ph idx="1"/>
          </p:nvPr>
        </p:nvSpPr>
        <p:spPr>
          <a:xfrm>
            <a:off x="0" y="857840"/>
            <a:ext cx="12192000" cy="5241302"/>
          </a:xfrm>
        </p:spPr>
        <p:txBody>
          <a:bodyPr>
            <a:normAutofit/>
          </a:bodyPr>
          <a:lstStyle/>
          <a:p>
            <a:pPr marL="0" indent="0">
              <a:buNone/>
            </a:pPr>
            <a:r>
              <a:rPr lang="en-US" b="1" dirty="0"/>
              <a:t>Malaria:</a:t>
            </a:r>
          </a:p>
          <a:p>
            <a:pPr marL="0" indent="0">
              <a:buNone/>
            </a:pPr>
            <a:r>
              <a:rPr lang="en-US" sz="2000" dirty="0"/>
              <a:t>Malaria remains one of the most prevalent and deadly infectious diseases in the world,  particularly in developing regions like sub-Saharan Africa, Southeast Asia, and parts of South America. According to the World Health Organization (WHO), malaria accounted for an estimated 241 million cases and over 627,000 deaths in 2021 alone. The impact is especially severe on children under the age of five and pregnant women, making early and accurate diagnosis a critical factor in reducing mortality rates. </a:t>
            </a:r>
          </a:p>
          <a:p>
            <a:pPr marL="0" indent="0">
              <a:buNone/>
            </a:pPr>
            <a:r>
              <a:rPr lang="en-US" sz="2000" dirty="0"/>
              <a:t>Traditional methods for diagnosing malaria involve manual examination of Giemsa-stained blood smears under a microscope. This process, although effective, is labor-intensive, time-consuming, and requires highly skilled technicians. In many regions where malaria is most prevalent, access to such skilled personnel and medical </a:t>
            </a:r>
            <a:r>
              <a:rPr lang="en-US" sz="2000" dirty="0" err="1"/>
              <a:t>facilitiesis</a:t>
            </a:r>
            <a:r>
              <a:rPr lang="en-US" sz="2000" dirty="0"/>
              <a:t> limited. As a result, delays in diagnosis can lead to worsening patient outcomes, including severe complications and death.</a:t>
            </a:r>
          </a:p>
          <a:p>
            <a:pPr marL="0" indent="0">
              <a:buNone/>
            </a:pPr>
            <a:r>
              <a:rPr lang="en-US" sz="2000" dirty="0"/>
              <a:t>The need for a more scalable, rapid, and accurate solution is what motivated us to  focus on automating malaria diagnosis using cutting-edge machine learning techniques. By leveraging deep learning models, we can provide faster, reliable, and efficient diagnostic tools that can be deployed in remote and resource-limited areas. Our project aims to bridge the gap between the need for early detection and the availability of diagnostic resources, ultimately contributing to global efforts in controlling and eradicating malaria.</a:t>
            </a:r>
          </a:p>
          <a:p>
            <a:pPr marL="0" indent="0">
              <a:buNone/>
            </a:pPr>
            <a:endParaRPr lang="en-US" sz="2000" dirty="0"/>
          </a:p>
        </p:txBody>
      </p:sp>
      <p:sp>
        <p:nvSpPr>
          <p:cNvPr id="4" name="Slide Number Placeholder 3"/>
          <p:cNvSpPr>
            <a:spLocks noGrp="1"/>
          </p:cNvSpPr>
          <p:nvPr>
            <p:ph type="sldNum" sz="quarter" idx="12"/>
          </p:nvPr>
        </p:nvSpPr>
        <p:spPr/>
        <p:txBody>
          <a:bodyPr/>
          <a:lstStyle/>
          <a:p>
            <a:fld id="{1EDEEB96-EEF2-A041-AEC4-04121E2F9632}" type="slidenum">
              <a:rPr lang="en-US" smtClean="0"/>
              <a:pPr/>
              <a:t>2</a:t>
            </a:fld>
            <a:endParaRPr lang="en-US"/>
          </a:p>
        </p:txBody>
      </p:sp>
    </p:spTree>
    <p:extLst>
      <p:ext uri="{BB962C8B-B14F-4D97-AF65-F5344CB8AC3E}">
        <p14:creationId xmlns:p14="http://schemas.microsoft.com/office/powerpoint/2010/main" val="356975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A58D-05A7-9F52-043B-BA81D98A8435}"/>
              </a:ext>
            </a:extLst>
          </p:cNvPr>
          <p:cNvSpPr>
            <a:spLocks noGrp="1"/>
          </p:cNvSpPr>
          <p:nvPr>
            <p:ph type="title"/>
          </p:nvPr>
        </p:nvSpPr>
        <p:spPr/>
        <p:txBody>
          <a:bodyPr/>
          <a:lstStyle/>
          <a:p>
            <a:r>
              <a:rPr lang="en-IN" dirty="0"/>
              <a:t>References </a:t>
            </a:r>
          </a:p>
        </p:txBody>
      </p:sp>
      <p:pic>
        <p:nvPicPr>
          <p:cNvPr id="6" name="Content Placeholder 5">
            <a:extLst>
              <a:ext uri="{FF2B5EF4-FFF2-40B4-BE49-F238E27FC236}">
                <a16:creationId xmlns:a16="http://schemas.microsoft.com/office/drawing/2014/main" id="{ABCD4E42-F99F-CADF-2CEB-9C9DEA87EF4C}"/>
              </a:ext>
            </a:extLst>
          </p:cNvPr>
          <p:cNvPicPr>
            <a:picLocks noGrp="1" noChangeAspect="1"/>
          </p:cNvPicPr>
          <p:nvPr>
            <p:ph idx="1"/>
          </p:nvPr>
        </p:nvPicPr>
        <p:blipFill>
          <a:blip r:embed="rId2"/>
          <a:stretch>
            <a:fillRect/>
          </a:stretch>
        </p:blipFill>
        <p:spPr>
          <a:xfrm>
            <a:off x="1757124" y="1511300"/>
            <a:ext cx="8677752" cy="4368800"/>
          </a:xfrm>
        </p:spPr>
      </p:pic>
      <p:sp>
        <p:nvSpPr>
          <p:cNvPr id="4" name="Slide Number Placeholder 3">
            <a:extLst>
              <a:ext uri="{FF2B5EF4-FFF2-40B4-BE49-F238E27FC236}">
                <a16:creationId xmlns:a16="http://schemas.microsoft.com/office/drawing/2014/main" id="{B420B57B-0C0E-3AC4-2CE8-F3EFB8155E7E}"/>
              </a:ext>
            </a:extLst>
          </p:cNvPr>
          <p:cNvSpPr>
            <a:spLocks noGrp="1"/>
          </p:cNvSpPr>
          <p:nvPr>
            <p:ph type="sldNum" sz="quarter" idx="12"/>
          </p:nvPr>
        </p:nvSpPr>
        <p:spPr/>
        <p:txBody>
          <a:bodyPr/>
          <a:lstStyle/>
          <a:p>
            <a:fld id="{1EDEEB96-EEF2-A041-AEC4-04121E2F9632}" type="slidenum">
              <a:rPr lang="en-US" smtClean="0"/>
              <a:pPr/>
              <a:t>20</a:t>
            </a:fld>
            <a:endParaRPr lang="en-US"/>
          </a:p>
        </p:txBody>
      </p:sp>
    </p:spTree>
    <p:extLst>
      <p:ext uri="{BB962C8B-B14F-4D97-AF65-F5344CB8AC3E}">
        <p14:creationId xmlns:p14="http://schemas.microsoft.com/office/powerpoint/2010/main" val="729825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158F9-637F-F73E-8D59-F96B58CEB561}"/>
              </a:ext>
            </a:extLst>
          </p:cNvPr>
          <p:cNvSpPr>
            <a:spLocks noGrp="1"/>
          </p:cNvSpPr>
          <p:nvPr>
            <p:ph type="title"/>
          </p:nvPr>
        </p:nvSpPr>
        <p:spPr>
          <a:xfrm>
            <a:off x="0" y="0"/>
            <a:ext cx="12192000" cy="943200"/>
          </a:xfrm>
        </p:spPr>
        <p:txBody>
          <a:bodyPr/>
          <a:lstStyle/>
          <a:p>
            <a:r>
              <a:rPr lang="en-IN" dirty="0"/>
              <a:t>Importance of Medical Imaging</a:t>
            </a:r>
          </a:p>
        </p:txBody>
      </p:sp>
      <p:sp>
        <p:nvSpPr>
          <p:cNvPr id="3" name="Content Placeholder 2">
            <a:extLst>
              <a:ext uri="{FF2B5EF4-FFF2-40B4-BE49-F238E27FC236}">
                <a16:creationId xmlns:a16="http://schemas.microsoft.com/office/drawing/2014/main" id="{8DA9CB43-9320-6EFA-165A-19497377018E}"/>
              </a:ext>
            </a:extLst>
          </p:cNvPr>
          <p:cNvSpPr>
            <a:spLocks noGrp="1"/>
          </p:cNvSpPr>
          <p:nvPr>
            <p:ph idx="1"/>
          </p:nvPr>
        </p:nvSpPr>
        <p:spPr>
          <a:xfrm>
            <a:off x="0" y="838985"/>
            <a:ext cx="12192000" cy="5316717"/>
          </a:xfrm>
        </p:spPr>
        <p:txBody>
          <a:bodyPr>
            <a:normAutofit fontScale="77500" lnSpcReduction="20000"/>
          </a:bodyPr>
          <a:lstStyle/>
          <a:p>
            <a:pPr marL="0" indent="0">
              <a:buNone/>
            </a:pPr>
            <a:r>
              <a:rPr lang="en-US" sz="3600" b="1" dirty="0"/>
              <a:t>Medical Imaging </a:t>
            </a:r>
          </a:p>
          <a:p>
            <a:r>
              <a:rPr lang="en-US" sz="3400" dirty="0"/>
              <a:t>Medical imaging plays a pivotal role in modern healthcare by enabling non-invasive diagnosis of diseases through the analysis of visual data such as X-rays, MRIs, and microscopy slides. In the context of malaria diagnosis, thin blood smear microscopy is considered the gold standard due to its high sensitivity and specificity</a:t>
            </a:r>
          </a:p>
          <a:p>
            <a:r>
              <a:rPr lang="en-US" sz="3400" dirty="0"/>
              <a:t> By utilizing medical imaging combined with artificial intelligence (AI) techniques, we can automate the detection of malaria parasites in blood smear images. Deep learning models, especially Vision Transformers, excel in analyzing complex image data by capturing intricate patterns and features that might be missed by the human eye.</a:t>
            </a:r>
          </a:p>
          <a:p>
            <a:r>
              <a:rPr lang="en-US" sz="3400" dirty="0"/>
              <a:t>In our project, we chose medical imaging as the foundation because it allows for accurate, non-invasive diagnosis while significantly reducing the time and resources required for analysis. This approach aligns with our goal of leveraging technology to improve healthcare outcomes and provide scalable solutions where they are needed most. </a:t>
            </a:r>
            <a:endParaRPr lang="en-IN" sz="3400" dirty="0"/>
          </a:p>
        </p:txBody>
      </p:sp>
      <p:sp>
        <p:nvSpPr>
          <p:cNvPr id="4" name="Slide Number Placeholder 3">
            <a:extLst>
              <a:ext uri="{FF2B5EF4-FFF2-40B4-BE49-F238E27FC236}">
                <a16:creationId xmlns:a16="http://schemas.microsoft.com/office/drawing/2014/main" id="{8989A463-AB57-BFC3-F98E-834102B224C8}"/>
              </a:ext>
            </a:extLst>
          </p:cNvPr>
          <p:cNvSpPr>
            <a:spLocks noGrp="1"/>
          </p:cNvSpPr>
          <p:nvPr>
            <p:ph type="sldNum" sz="quarter" idx="12"/>
          </p:nvPr>
        </p:nvSpPr>
        <p:spPr/>
        <p:txBody>
          <a:bodyPr/>
          <a:lstStyle/>
          <a:p>
            <a:fld id="{1EDEEB96-EEF2-A041-AEC4-04121E2F9632}" type="slidenum">
              <a:rPr lang="en-US" smtClean="0"/>
              <a:pPr/>
              <a:t>3</a:t>
            </a:fld>
            <a:endParaRPr lang="en-US"/>
          </a:p>
        </p:txBody>
      </p:sp>
    </p:spTree>
    <p:extLst>
      <p:ext uri="{BB962C8B-B14F-4D97-AF65-F5344CB8AC3E}">
        <p14:creationId xmlns:p14="http://schemas.microsoft.com/office/powerpoint/2010/main" val="3497918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6DE31-3BC6-1A8C-870A-78F0529A0049}"/>
              </a:ext>
            </a:extLst>
          </p:cNvPr>
          <p:cNvSpPr>
            <a:spLocks noGrp="1"/>
          </p:cNvSpPr>
          <p:nvPr>
            <p:ph type="title"/>
          </p:nvPr>
        </p:nvSpPr>
        <p:spPr>
          <a:xfrm>
            <a:off x="0" y="0"/>
            <a:ext cx="10515600" cy="943200"/>
          </a:xfrm>
        </p:spPr>
        <p:txBody>
          <a:bodyPr>
            <a:normAutofit fontScale="90000"/>
          </a:bodyPr>
          <a:lstStyle/>
          <a:p>
            <a:r>
              <a:rPr lang="en-IN" dirty="0"/>
              <a:t>Work Flow Diagram</a:t>
            </a:r>
            <a:br>
              <a:rPr lang="en-IN" dirty="0"/>
            </a:br>
            <a:endParaRPr lang="en-IN" dirty="0"/>
          </a:p>
        </p:txBody>
      </p:sp>
      <p:pic>
        <p:nvPicPr>
          <p:cNvPr id="6" name="Content Placeholder 5">
            <a:extLst>
              <a:ext uri="{FF2B5EF4-FFF2-40B4-BE49-F238E27FC236}">
                <a16:creationId xmlns:a16="http://schemas.microsoft.com/office/drawing/2014/main" id="{CB2FFD82-78D8-93F2-6467-D2E71AE2FFCD}"/>
              </a:ext>
            </a:extLst>
          </p:cNvPr>
          <p:cNvPicPr>
            <a:picLocks noGrp="1" noChangeAspect="1"/>
          </p:cNvPicPr>
          <p:nvPr>
            <p:ph idx="1"/>
          </p:nvPr>
        </p:nvPicPr>
        <p:blipFill>
          <a:blip r:embed="rId2"/>
          <a:stretch>
            <a:fillRect/>
          </a:stretch>
        </p:blipFill>
        <p:spPr>
          <a:xfrm>
            <a:off x="5568231" y="84841"/>
            <a:ext cx="6623769" cy="6008589"/>
          </a:xfrm>
        </p:spPr>
      </p:pic>
      <p:sp>
        <p:nvSpPr>
          <p:cNvPr id="4" name="Slide Number Placeholder 3">
            <a:extLst>
              <a:ext uri="{FF2B5EF4-FFF2-40B4-BE49-F238E27FC236}">
                <a16:creationId xmlns:a16="http://schemas.microsoft.com/office/drawing/2014/main" id="{2F21E095-450B-EB48-C7C9-FEFC3FB54770}"/>
              </a:ext>
            </a:extLst>
          </p:cNvPr>
          <p:cNvSpPr>
            <a:spLocks noGrp="1"/>
          </p:cNvSpPr>
          <p:nvPr>
            <p:ph type="sldNum" sz="quarter" idx="12"/>
          </p:nvPr>
        </p:nvSpPr>
        <p:spPr/>
        <p:txBody>
          <a:bodyPr/>
          <a:lstStyle/>
          <a:p>
            <a:fld id="{1EDEEB96-EEF2-A041-AEC4-04121E2F9632}" type="slidenum">
              <a:rPr lang="en-US" smtClean="0"/>
              <a:pPr/>
              <a:t>4</a:t>
            </a:fld>
            <a:endParaRPr lang="en-US"/>
          </a:p>
        </p:txBody>
      </p:sp>
      <p:sp>
        <p:nvSpPr>
          <p:cNvPr id="7" name="TextBox 6">
            <a:extLst>
              <a:ext uri="{FF2B5EF4-FFF2-40B4-BE49-F238E27FC236}">
                <a16:creationId xmlns:a16="http://schemas.microsoft.com/office/drawing/2014/main" id="{A9FFE080-6E27-6B6B-06BC-30EC7D23003F}"/>
              </a:ext>
            </a:extLst>
          </p:cNvPr>
          <p:cNvSpPr txBox="1"/>
          <p:nvPr/>
        </p:nvSpPr>
        <p:spPr>
          <a:xfrm>
            <a:off x="229387" y="584461"/>
            <a:ext cx="4220066" cy="5262979"/>
          </a:xfrm>
          <a:prstGeom prst="rect">
            <a:avLst/>
          </a:prstGeom>
          <a:noFill/>
        </p:spPr>
        <p:txBody>
          <a:bodyPr wrap="square" rtlCol="0">
            <a:spAutoFit/>
          </a:bodyPr>
          <a:lstStyle/>
          <a:p>
            <a:pPr marL="285750" indent="-285750">
              <a:buFont typeface="Arial" panose="020B0604020202020204" pitchFamily="34" charset="0"/>
              <a:buChar char="•"/>
            </a:pPr>
            <a:r>
              <a:rPr lang="en-IN" sz="2800" dirty="0"/>
              <a:t>User Initiates the Process </a:t>
            </a:r>
          </a:p>
          <a:p>
            <a:pPr marL="285750" indent="-285750">
              <a:buFont typeface="Arial" panose="020B0604020202020204" pitchFamily="34" charset="0"/>
              <a:buChar char="•"/>
            </a:pPr>
            <a:r>
              <a:rPr lang="en-IN" sz="2800" dirty="0"/>
              <a:t>System Setup</a:t>
            </a:r>
          </a:p>
          <a:p>
            <a:pPr marL="285750" indent="-285750">
              <a:buFont typeface="Arial" panose="020B0604020202020204" pitchFamily="34" charset="0"/>
              <a:buChar char="•"/>
            </a:pPr>
            <a:r>
              <a:rPr lang="en-IN" sz="2800" dirty="0"/>
              <a:t>Dataset Loading </a:t>
            </a:r>
          </a:p>
          <a:p>
            <a:pPr marL="285750" indent="-285750">
              <a:buFont typeface="Arial" panose="020B0604020202020204" pitchFamily="34" charset="0"/>
              <a:buChar char="•"/>
            </a:pPr>
            <a:r>
              <a:rPr lang="en-IN" sz="2800" dirty="0"/>
              <a:t>Feature Extraction and Transformation</a:t>
            </a:r>
          </a:p>
          <a:p>
            <a:pPr marL="285750" indent="-285750">
              <a:buFont typeface="Arial" panose="020B0604020202020204" pitchFamily="34" charset="0"/>
              <a:buChar char="•"/>
            </a:pPr>
            <a:r>
              <a:rPr lang="en-IN" sz="2800" dirty="0"/>
              <a:t>Data Splitting</a:t>
            </a:r>
          </a:p>
          <a:p>
            <a:pPr marL="285750" indent="-285750">
              <a:buFont typeface="Arial" panose="020B0604020202020204" pitchFamily="34" charset="0"/>
              <a:buChar char="•"/>
            </a:pPr>
            <a:r>
              <a:rPr lang="en-IN" sz="2800" dirty="0"/>
              <a:t>Model Training</a:t>
            </a:r>
          </a:p>
          <a:p>
            <a:pPr marL="285750" indent="-285750">
              <a:buFont typeface="Arial" panose="020B0604020202020204" pitchFamily="34" charset="0"/>
              <a:buChar char="•"/>
            </a:pPr>
            <a:r>
              <a:rPr lang="en-IN" sz="2800" dirty="0"/>
              <a:t>Validation and Early Stopping</a:t>
            </a:r>
          </a:p>
          <a:p>
            <a:pPr marL="285750" indent="-285750">
              <a:buFont typeface="Arial" panose="020B0604020202020204" pitchFamily="34" charset="0"/>
              <a:buChar char="•"/>
            </a:pPr>
            <a:r>
              <a:rPr lang="en-IN" sz="2800" dirty="0"/>
              <a:t>Model Evaluation</a:t>
            </a:r>
          </a:p>
          <a:p>
            <a:pPr marL="285750" indent="-285750">
              <a:buFont typeface="Arial" panose="020B0604020202020204" pitchFamily="34" charset="0"/>
              <a:buChar char="•"/>
            </a:pPr>
            <a:r>
              <a:rPr lang="en-IN" sz="2800" dirty="0"/>
              <a:t>Metrics Calculation </a:t>
            </a:r>
          </a:p>
          <a:p>
            <a:pPr marL="285750" indent="-285750">
              <a:buFont typeface="Arial" panose="020B0604020202020204" pitchFamily="34" charset="0"/>
              <a:buChar char="•"/>
            </a:pPr>
            <a:r>
              <a:rPr lang="en-IN" sz="2800" dirty="0"/>
              <a:t>Results Display</a:t>
            </a:r>
            <a:endParaRPr lang="en-IN" sz="1600" dirty="0"/>
          </a:p>
        </p:txBody>
      </p:sp>
    </p:spTree>
    <p:extLst>
      <p:ext uri="{BB962C8B-B14F-4D97-AF65-F5344CB8AC3E}">
        <p14:creationId xmlns:p14="http://schemas.microsoft.com/office/powerpoint/2010/main" val="255945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2C132-6959-5DFE-7E9E-618E665FCCB8}"/>
              </a:ext>
            </a:extLst>
          </p:cNvPr>
          <p:cNvSpPr>
            <a:spLocks noGrp="1"/>
          </p:cNvSpPr>
          <p:nvPr>
            <p:ph type="title"/>
          </p:nvPr>
        </p:nvSpPr>
        <p:spPr>
          <a:xfrm>
            <a:off x="0" y="0"/>
            <a:ext cx="10515600" cy="943200"/>
          </a:xfrm>
        </p:spPr>
        <p:txBody>
          <a:bodyPr/>
          <a:lstStyle/>
          <a:p>
            <a:r>
              <a:rPr lang="en-IN" dirty="0"/>
              <a:t>Traditional CNN</a:t>
            </a:r>
          </a:p>
        </p:txBody>
      </p:sp>
      <p:sp>
        <p:nvSpPr>
          <p:cNvPr id="3" name="Content Placeholder 2">
            <a:extLst>
              <a:ext uri="{FF2B5EF4-FFF2-40B4-BE49-F238E27FC236}">
                <a16:creationId xmlns:a16="http://schemas.microsoft.com/office/drawing/2014/main" id="{6C3E8F3A-8F09-6AF0-8369-4843926DCC52}"/>
              </a:ext>
            </a:extLst>
          </p:cNvPr>
          <p:cNvSpPr>
            <a:spLocks noGrp="1"/>
          </p:cNvSpPr>
          <p:nvPr>
            <p:ph idx="1"/>
          </p:nvPr>
        </p:nvSpPr>
        <p:spPr>
          <a:xfrm>
            <a:off x="0" y="757910"/>
            <a:ext cx="12192000" cy="5342179"/>
          </a:xfrm>
        </p:spPr>
        <p:txBody>
          <a:bodyPr/>
          <a:lstStyle/>
          <a:p>
            <a:pPr marL="0" indent="0">
              <a:buNone/>
            </a:pPr>
            <a:r>
              <a:rPr lang="en-US" dirty="0"/>
              <a:t>Convolutional Neural Networks (CNNs) have revolutionized the field of medical imaging by enabling automated analysis of visual data such as blood smear images, X-rays, and MRIs. In the context of malaria detection, CNNs provide a powerful tool to auto- mate the identification of infected cells, reducing the reliance on manual microscopy.</a:t>
            </a:r>
          </a:p>
          <a:p>
            <a:pPr marL="0" indent="0">
              <a:buNone/>
            </a:pPr>
            <a:r>
              <a:rPr lang="en-IN" b="1" dirty="0"/>
              <a:t>Dataset Preparation for CNN</a:t>
            </a:r>
          </a:p>
          <a:p>
            <a:pPr marL="0" indent="0">
              <a:buNone/>
            </a:pPr>
            <a:r>
              <a:rPr lang="en-US" sz="1600" dirty="0"/>
              <a:t>The dataset used for malaria detection comprises cell images categorized into two classes: infected and uninfected. To prepare the dataset for training, we used the ‘</a:t>
            </a:r>
            <a:r>
              <a:rPr lang="en-US" sz="1600" dirty="0" err="1"/>
              <a:t>ImageDataGenerator</a:t>
            </a:r>
            <a:r>
              <a:rPr lang="en-US" sz="1600" dirty="0"/>
              <a:t>‘ class to perform data augmentation and split the dataset into training and validation sets. The images were resized to 128x128 pixels to standardize input dimensions.</a:t>
            </a:r>
          </a:p>
          <a:p>
            <a:pPr algn="ctr"/>
            <a:r>
              <a:rPr lang="en-US" sz="1800" dirty="0"/>
              <a:t>The dataset was divided into training (80%) and validation (20%) sets.</a:t>
            </a:r>
          </a:p>
          <a:p>
            <a:pPr algn="ctr"/>
            <a:r>
              <a:rPr lang="en-US" sz="1800" dirty="0"/>
              <a:t> Data augmentation techniques such as rescaling, rotation, and zoom were applied to enhance the diversity of the training data.</a:t>
            </a:r>
          </a:p>
          <a:p>
            <a:pPr algn="ctr"/>
            <a:r>
              <a:rPr lang="en-US" sz="1800" dirty="0"/>
              <a:t> The training set contained approximately 22,048 images, while the validation set consisted of around 5,510 images.</a:t>
            </a:r>
            <a:endParaRPr lang="en-IN" sz="1800" b="1" dirty="0"/>
          </a:p>
        </p:txBody>
      </p:sp>
      <p:sp>
        <p:nvSpPr>
          <p:cNvPr id="4" name="Slide Number Placeholder 3">
            <a:extLst>
              <a:ext uri="{FF2B5EF4-FFF2-40B4-BE49-F238E27FC236}">
                <a16:creationId xmlns:a16="http://schemas.microsoft.com/office/drawing/2014/main" id="{C8A6E163-0E9B-5498-E97C-EE5612E8FF88}"/>
              </a:ext>
            </a:extLst>
          </p:cNvPr>
          <p:cNvSpPr>
            <a:spLocks noGrp="1"/>
          </p:cNvSpPr>
          <p:nvPr>
            <p:ph type="sldNum" sz="quarter" idx="12"/>
          </p:nvPr>
        </p:nvSpPr>
        <p:spPr/>
        <p:txBody>
          <a:bodyPr/>
          <a:lstStyle/>
          <a:p>
            <a:fld id="{1EDEEB96-EEF2-A041-AEC4-04121E2F9632}" type="slidenum">
              <a:rPr lang="en-US" smtClean="0"/>
              <a:pPr/>
              <a:t>5</a:t>
            </a:fld>
            <a:endParaRPr lang="en-US"/>
          </a:p>
        </p:txBody>
      </p:sp>
    </p:spTree>
    <p:extLst>
      <p:ext uri="{BB962C8B-B14F-4D97-AF65-F5344CB8AC3E}">
        <p14:creationId xmlns:p14="http://schemas.microsoft.com/office/powerpoint/2010/main" val="4057329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3F825-5B9B-FC90-7446-AD2EE193D887}"/>
              </a:ext>
            </a:extLst>
          </p:cNvPr>
          <p:cNvSpPr>
            <a:spLocks noGrp="1"/>
          </p:cNvSpPr>
          <p:nvPr>
            <p:ph type="title"/>
          </p:nvPr>
        </p:nvSpPr>
        <p:spPr>
          <a:xfrm>
            <a:off x="0" y="0"/>
            <a:ext cx="10515600" cy="943200"/>
          </a:xfrm>
        </p:spPr>
        <p:txBody>
          <a:bodyPr/>
          <a:lstStyle/>
          <a:p>
            <a:r>
              <a:rPr lang="en-IN" dirty="0"/>
              <a:t>CNN Architecture </a:t>
            </a:r>
          </a:p>
        </p:txBody>
      </p:sp>
      <p:sp>
        <p:nvSpPr>
          <p:cNvPr id="3" name="Content Placeholder 2">
            <a:extLst>
              <a:ext uri="{FF2B5EF4-FFF2-40B4-BE49-F238E27FC236}">
                <a16:creationId xmlns:a16="http://schemas.microsoft.com/office/drawing/2014/main" id="{D3375640-CF45-2258-86B5-DBC54BB4A520}"/>
              </a:ext>
            </a:extLst>
          </p:cNvPr>
          <p:cNvSpPr>
            <a:spLocks noGrp="1"/>
          </p:cNvSpPr>
          <p:nvPr>
            <p:ph idx="1"/>
          </p:nvPr>
        </p:nvSpPr>
        <p:spPr>
          <a:xfrm>
            <a:off x="93482" y="719255"/>
            <a:ext cx="12098518" cy="5370459"/>
          </a:xfrm>
        </p:spPr>
        <p:txBody>
          <a:bodyPr>
            <a:normAutofit/>
          </a:bodyPr>
          <a:lstStyle/>
          <a:p>
            <a:r>
              <a:rPr lang="en-US" sz="1800" b="1" dirty="0"/>
              <a:t>Convolutional Layers: </a:t>
            </a:r>
            <a:r>
              <a:rPr lang="en-US" sz="1800" dirty="0"/>
              <a:t>The model begins with three convolutional layers using </a:t>
            </a:r>
            <a:r>
              <a:rPr lang="en-US" sz="1800" dirty="0" err="1"/>
              <a:t>ReLU</a:t>
            </a:r>
            <a:r>
              <a:rPr lang="en-US" sz="1800" dirty="0"/>
              <a:t> activation. The first layer has 16 filters, the second has 32 filters, and the third has 64 filters, each followed by max pooling and dropout to prevent overfitting.</a:t>
            </a:r>
          </a:p>
          <a:p>
            <a:r>
              <a:rPr lang="en-US" sz="1800" dirty="0"/>
              <a:t> </a:t>
            </a:r>
            <a:r>
              <a:rPr lang="en-US" sz="1800" b="1" dirty="0"/>
              <a:t>Flattening Layer: </a:t>
            </a:r>
            <a:r>
              <a:rPr lang="en-US" sz="1800" dirty="0"/>
              <a:t>Converts the 2D matrix output from the convolutional layers into a 1D vector. </a:t>
            </a:r>
          </a:p>
          <a:p>
            <a:r>
              <a:rPr lang="en-US" sz="1800" b="1" dirty="0"/>
              <a:t>Fully Connected Layers: </a:t>
            </a:r>
            <a:r>
              <a:rPr lang="en-US" sz="1800" dirty="0"/>
              <a:t>Includes a dense layer with 64 neurons, followed by a dropout layer, and a final output layer with a sigmoid activation function for binary classification. </a:t>
            </a:r>
          </a:p>
          <a:p>
            <a:pPr marL="0" indent="0">
              <a:buNone/>
            </a:pPr>
            <a:endParaRPr lang="en-IN" sz="1800" dirty="0"/>
          </a:p>
        </p:txBody>
      </p:sp>
      <p:sp>
        <p:nvSpPr>
          <p:cNvPr id="4" name="Slide Number Placeholder 3">
            <a:extLst>
              <a:ext uri="{FF2B5EF4-FFF2-40B4-BE49-F238E27FC236}">
                <a16:creationId xmlns:a16="http://schemas.microsoft.com/office/drawing/2014/main" id="{586ED5CD-CFA8-E725-BD7B-9EB27E07900E}"/>
              </a:ext>
            </a:extLst>
          </p:cNvPr>
          <p:cNvSpPr>
            <a:spLocks noGrp="1"/>
          </p:cNvSpPr>
          <p:nvPr>
            <p:ph type="sldNum" sz="quarter" idx="12"/>
          </p:nvPr>
        </p:nvSpPr>
        <p:spPr/>
        <p:txBody>
          <a:bodyPr/>
          <a:lstStyle/>
          <a:p>
            <a:fld id="{1EDEEB96-EEF2-A041-AEC4-04121E2F9632}" type="slidenum">
              <a:rPr lang="en-US" smtClean="0"/>
              <a:pPr/>
              <a:t>6</a:t>
            </a:fld>
            <a:endParaRPr lang="en-US"/>
          </a:p>
        </p:txBody>
      </p:sp>
      <p:pic>
        <p:nvPicPr>
          <p:cNvPr id="6" name="Picture 5">
            <a:extLst>
              <a:ext uri="{FF2B5EF4-FFF2-40B4-BE49-F238E27FC236}">
                <a16:creationId xmlns:a16="http://schemas.microsoft.com/office/drawing/2014/main" id="{ECADFAC2-D6F4-A373-9AD3-DCA71C0D5466}"/>
              </a:ext>
            </a:extLst>
          </p:cNvPr>
          <p:cNvPicPr>
            <a:picLocks noChangeAspect="1"/>
          </p:cNvPicPr>
          <p:nvPr/>
        </p:nvPicPr>
        <p:blipFill>
          <a:blip r:embed="rId2"/>
          <a:stretch>
            <a:fillRect/>
          </a:stretch>
        </p:blipFill>
        <p:spPr>
          <a:xfrm>
            <a:off x="5750223" y="2264385"/>
            <a:ext cx="3934374" cy="3686689"/>
          </a:xfrm>
          <a:prstGeom prst="rect">
            <a:avLst/>
          </a:prstGeom>
        </p:spPr>
      </p:pic>
    </p:spTree>
    <p:extLst>
      <p:ext uri="{BB962C8B-B14F-4D97-AF65-F5344CB8AC3E}">
        <p14:creationId xmlns:p14="http://schemas.microsoft.com/office/powerpoint/2010/main" val="3512518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8EEC-42BD-86D1-419F-9CCC00CBD56B}"/>
              </a:ext>
            </a:extLst>
          </p:cNvPr>
          <p:cNvSpPr>
            <a:spLocks noGrp="1"/>
          </p:cNvSpPr>
          <p:nvPr>
            <p:ph type="title"/>
          </p:nvPr>
        </p:nvSpPr>
        <p:spPr>
          <a:xfrm>
            <a:off x="0" y="-156062"/>
            <a:ext cx="10515600" cy="943200"/>
          </a:xfrm>
        </p:spPr>
        <p:txBody>
          <a:bodyPr/>
          <a:lstStyle/>
          <a:p>
            <a:r>
              <a:rPr lang="en-US" dirty="0"/>
              <a:t>Training and Evaluation of CNN </a:t>
            </a:r>
            <a:endParaRPr lang="en-IN" dirty="0"/>
          </a:p>
        </p:txBody>
      </p:sp>
      <p:sp>
        <p:nvSpPr>
          <p:cNvPr id="3" name="Content Placeholder 2">
            <a:extLst>
              <a:ext uri="{FF2B5EF4-FFF2-40B4-BE49-F238E27FC236}">
                <a16:creationId xmlns:a16="http://schemas.microsoft.com/office/drawing/2014/main" id="{5550ACC9-06CD-B029-4C08-337DC640DF30}"/>
              </a:ext>
            </a:extLst>
          </p:cNvPr>
          <p:cNvSpPr>
            <a:spLocks noGrp="1"/>
          </p:cNvSpPr>
          <p:nvPr>
            <p:ph idx="1"/>
          </p:nvPr>
        </p:nvSpPr>
        <p:spPr>
          <a:xfrm>
            <a:off x="0" y="624987"/>
            <a:ext cx="12192000" cy="5455302"/>
          </a:xfrm>
        </p:spPr>
        <p:txBody>
          <a:bodyPr>
            <a:normAutofit/>
          </a:bodyPr>
          <a:lstStyle/>
          <a:p>
            <a:r>
              <a:rPr lang="en-US" sz="2000" dirty="0"/>
              <a:t>The model was compiled using the Adam optimizer and binary cross-entropy as the loss function. Early stopping was applied to halt training if the validation loss did not improve for two consecutive epochs. The model achieved an accuracy of approximately 94% on the validation set after four epochs. </a:t>
            </a:r>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400" dirty="0"/>
              <a:t>The CNN model developed in this project demonstrates a high level of accuracy in detecting malaria-infected cells. By automating the diagnostic process, we can significantly reduce the time and resources needed for malaria screening, especially in resource-limited settings.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sp>
        <p:nvSpPr>
          <p:cNvPr id="4" name="Slide Number Placeholder 3">
            <a:extLst>
              <a:ext uri="{FF2B5EF4-FFF2-40B4-BE49-F238E27FC236}">
                <a16:creationId xmlns:a16="http://schemas.microsoft.com/office/drawing/2014/main" id="{C646195B-FD7D-F519-2BF9-CEC3E89574BE}"/>
              </a:ext>
            </a:extLst>
          </p:cNvPr>
          <p:cNvSpPr>
            <a:spLocks noGrp="1"/>
          </p:cNvSpPr>
          <p:nvPr>
            <p:ph type="sldNum" sz="quarter" idx="12"/>
          </p:nvPr>
        </p:nvSpPr>
        <p:spPr/>
        <p:txBody>
          <a:bodyPr/>
          <a:lstStyle/>
          <a:p>
            <a:fld id="{1EDEEB96-EEF2-A041-AEC4-04121E2F9632}" type="slidenum">
              <a:rPr lang="en-US" smtClean="0"/>
              <a:pPr/>
              <a:t>7</a:t>
            </a:fld>
            <a:endParaRPr lang="en-US"/>
          </a:p>
        </p:txBody>
      </p:sp>
      <p:pic>
        <p:nvPicPr>
          <p:cNvPr id="6" name="Picture 5">
            <a:extLst>
              <a:ext uri="{FF2B5EF4-FFF2-40B4-BE49-F238E27FC236}">
                <a16:creationId xmlns:a16="http://schemas.microsoft.com/office/drawing/2014/main" id="{1BFA91F5-88D7-E188-03B1-76732591DC83}"/>
              </a:ext>
            </a:extLst>
          </p:cNvPr>
          <p:cNvPicPr>
            <a:picLocks noChangeAspect="1"/>
          </p:cNvPicPr>
          <p:nvPr/>
        </p:nvPicPr>
        <p:blipFill>
          <a:blip r:embed="rId2"/>
          <a:stretch>
            <a:fillRect/>
          </a:stretch>
        </p:blipFill>
        <p:spPr>
          <a:xfrm>
            <a:off x="2780907" y="1700117"/>
            <a:ext cx="6061435" cy="1560370"/>
          </a:xfrm>
          <a:prstGeom prst="rect">
            <a:avLst/>
          </a:prstGeom>
        </p:spPr>
      </p:pic>
      <p:sp>
        <p:nvSpPr>
          <p:cNvPr id="7" name="Title 1">
            <a:extLst>
              <a:ext uri="{FF2B5EF4-FFF2-40B4-BE49-F238E27FC236}">
                <a16:creationId xmlns:a16="http://schemas.microsoft.com/office/drawing/2014/main" id="{9CE2DCF1-73DB-68EF-69C8-3DCC2E4E50A1}"/>
              </a:ext>
            </a:extLst>
          </p:cNvPr>
          <p:cNvSpPr txBox="1">
            <a:spLocks/>
          </p:cNvSpPr>
          <p:nvPr/>
        </p:nvSpPr>
        <p:spPr>
          <a:xfrm>
            <a:off x="0" y="3266771"/>
            <a:ext cx="3478491" cy="51337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3600" kern="1200">
                <a:solidFill>
                  <a:srgbClr val="214B8C"/>
                </a:solidFill>
                <a:latin typeface="Bookman Old Style" charset="0"/>
                <a:ea typeface="Bookman Old Style" charset="0"/>
                <a:cs typeface="Bookman Old Style" charset="0"/>
              </a:defRPr>
            </a:lvl1pPr>
          </a:lstStyle>
          <a:p>
            <a:r>
              <a:rPr lang="en-US" dirty="0"/>
              <a:t>Conclusion </a:t>
            </a:r>
            <a:endParaRPr lang="en-IN" dirty="0"/>
          </a:p>
        </p:txBody>
      </p:sp>
    </p:spTree>
    <p:extLst>
      <p:ext uri="{BB962C8B-B14F-4D97-AF65-F5344CB8AC3E}">
        <p14:creationId xmlns:p14="http://schemas.microsoft.com/office/powerpoint/2010/main" val="60223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B576-3431-F5F0-C09D-34553B1F2EE9}"/>
              </a:ext>
            </a:extLst>
          </p:cNvPr>
          <p:cNvSpPr>
            <a:spLocks noGrp="1"/>
          </p:cNvSpPr>
          <p:nvPr>
            <p:ph type="title"/>
          </p:nvPr>
        </p:nvSpPr>
        <p:spPr>
          <a:xfrm>
            <a:off x="-1" y="-156061"/>
            <a:ext cx="10515600" cy="943200"/>
          </a:xfrm>
        </p:spPr>
        <p:txBody>
          <a:bodyPr/>
          <a:lstStyle/>
          <a:p>
            <a:r>
              <a:rPr lang="en-IN" dirty="0"/>
              <a:t>Non-Pre Trained Vision Transformers(</a:t>
            </a:r>
            <a:r>
              <a:rPr lang="en-IN" dirty="0" err="1"/>
              <a:t>ViT’s</a:t>
            </a:r>
            <a:r>
              <a:rPr lang="en-IN" dirty="0"/>
              <a:t>)</a:t>
            </a:r>
          </a:p>
        </p:txBody>
      </p:sp>
      <p:sp>
        <p:nvSpPr>
          <p:cNvPr id="3" name="Content Placeholder 2">
            <a:extLst>
              <a:ext uri="{FF2B5EF4-FFF2-40B4-BE49-F238E27FC236}">
                <a16:creationId xmlns:a16="http://schemas.microsoft.com/office/drawing/2014/main" id="{B9FB678C-4CF8-0544-8DBC-6D958348D4E2}"/>
              </a:ext>
            </a:extLst>
          </p:cNvPr>
          <p:cNvSpPr>
            <a:spLocks noGrp="1"/>
          </p:cNvSpPr>
          <p:nvPr>
            <p:ph idx="1"/>
          </p:nvPr>
        </p:nvSpPr>
        <p:spPr>
          <a:xfrm>
            <a:off x="0" y="643840"/>
            <a:ext cx="7211506" cy="5408167"/>
          </a:xfrm>
        </p:spPr>
        <p:txBody>
          <a:bodyPr/>
          <a:lstStyle/>
          <a:p>
            <a:pPr marL="0" indent="0">
              <a:buNone/>
            </a:pPr>
            <a:r>
              <a:rPr lang="en-IN" b="1" dirty="0"/>
              <a:t>Introduction to Vision Transformers </a:t>
            </a:r>
          </a:p>
          <a:p>
            <a:pPr marL="0" indent="0">
              <a:buNone/>
            </a:pPr>
            <a:r>
              <a:rPr lang="en-US" sz="2400" dirty="0"/>
              <a:t>Vision Transformers (</a:t>
            </a:r>
            <a:r>
              <a:rPr lang="en-US" sz="2400" dirty="0" err="1"/>
              <a:t>ViTs</a:t>
            </a:r>
            <a:r>
              <a:rPr lang="en-US" sz="2400" dirty="0"/>
              <a:t>) are a groundbreaking architecture that adapts the concept of transformers, originally developed for natural language processing, to the domain of computer vision. Unlike traditional convolutional neural networks (CNNs), which rely on convolutional layers to capture spatial features, </a:t>
            </a:r>
            <a:r>
              <a:rPr lang="en-US" sz="2400" dirty="0" err="1"/>
              <a:t>ViTs</a:t>
            </a:r>
            <a:r>
              <a:rPr lang="en-US" sz="2400" dirty="0"/>
              <a:t> utilize self-attention mechanisms to process image patches as sequences. </a:t>
            </a:r>
          </a:p>
          <a:p>
            <a:pPr marL="0" indent="0">
              <a:buNone/>
            </a:pPr>
            <a:r>
              <a:rPr lang="en-US" sz="2400" dirty="0"/>
              <a:t>The main advantage of Vision Transformers is their ability to model long-range dependencies and relationships in images more effectively than CNNs. This capability makes </a:t>
            </a:r>
            <a:r>
              <a:rPr lang="en-US" sz="2400" dirty="0" err="1"/>
              <a:t>ViTs</a:t>
            </a:r>
            <a:r>
              <a:rPr lang="en-US" sz="2400" dirty="0"/>
              <a:t> particularly well-suited for tasks that involve complex spatial patterns, such as the detection of malaria parasites in blood smear images.</a:t>
            </a:r>
            <a:endParaRPr lang="en-IN" sz="2400" dirty="0"/>
          </a:p>
        </p:txBody>
      </p:sp>
      <p:sp>
        <p:nvSpPr>
          <p:cNvPr id="4" name="Slide Number Placeholder 3">
            <a:extLst>
              <a:ext uri="{FF2B5EF4-FFF2-40B4-BE49-F238E27FC236}">
                <a16:creationId xmlns:a16="http://schemas.microsoft.com/office/drawing/2014/main" id="{A5187DD1-DD21-8F1A-6027-CBB37569B28E}"/>
              </a:ext>
            </a:extLst>
          </p:cNvPr>
          <p:cNvSpPr>
            <a:spLocks noGrp="1"/>
          </p:cNvSpPr>
          <p:nvPr>
            <p:ph type="sldNum" sz="quarter" idx="12"/>
          </p:nvPr>
        </p:nvSpPr>
        <p:spPr/>
        <p:txBody>
          <a:bodyPr/>
          <a:lstStyle/>
          <a:p>
            <a:fld id="{1EDEEB96-EEF2-A041-AEC4-04121E2F9632}" type="slidenum">
              <a:rPr lang="en-US" smtClean="0"/>
              <a:pPr/>
              <a:t>8</a:t>
            </a:fld>
            <a:endParaRPr lang="en-US"/>
          </a:p>
        </p:txBody>
      </p:sp>
      <p:pic>
        <p:nvPicPr>
          <p:cNvPr id="1032" name="Picture 8" descr="Demystifying Vision Transformers (ViT): A Revolution in Computer Vision">
            <a:extLst>
              <a:ext uri="{FF2B5EF4-FFF2-40B4-BE49-F238E27FC236}">
                <a16:creationId xmlns:a16="http://schemas.microsoft.com/office/drawing/2014/main" id="{6731A772-D8F2-ED1E-C980-C115151BE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2565" y="1587040"/>
            <a:ext cx="5164318" cy="3392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52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67245-F0DA-32D0-3DA3-C40379AEE363}"/>
              </a:ext>
            </a:extLst>
          </p:cNvPr>
          <p:cNvSpPr>
            <a:spLocks noGrp="1"/>
          </p:cNvSpPr>
          <p:nvPr>
            <p:ph type="title"/>
          </p:nvPr>
        </p:nvSpPr>
        <p:spPr>
          <a:xfrm>
            <a:off x="0" y="0"/>
            <a:ext cx="10515600" cy="943200"/>
          </a:xfrm>
        </p:spPr>
        <p:txBody>
          <a:bodyPr/>
          <a:lstStyle/>
          <a:p>
            <a:r>
              <a:rPr lang="en-IN" dirty="0"/>
              <a:t>Vision Transformer Architecture</a:t>
            </a:r>
          </a:p>
        </p:txBody>
      </p:sp>
      <p:sp>
        <p:nvSpPr>
          <p:cNvPr id="3" name="Content Placeholder 2">
            <a:extLst>
              <a:ext uri="{FF2B5EF4-FFF2-40B4-BE49-F238E27FC236}">
                <a16:creationId xmlns:a16="http://schemas.microsoft.com/office/drawing/2014/main" id="{577555BE-FE27-992D-F7F0-7156A3F11B94}"/>
              </a:ext>
            </a:extLst>
          </p:cNvPr>
          <p:cNvSpPr>
            <a:spLocks noGrp="1"/>
          </p:cNvSpPr>
          <p:nvPr>
            <p:ph idx="1"/>
          </p:nvPr>
        </p:nvSpPr>
        <p:spPr>
          <a:xfrm>
            <a:off x="0" y="851230"/>
            <a:ext cx="12192000" cy="5389313"/>
          </a:xfrm>
        </p:spPr>
        <p:txBody>
          <a:bodyPr>
            <a:normAutofit lnSpcReduction="10000"/>
          </a:bodyPr>
          <a:lstStyle/>
          <a:p>
            <a:pPr marL="0" indent="0">
              <a:buNone/>
            </a:pPr>
            <a:r>
              <a:rPr lang="en-US" dirty="0"/>
              <a:t>The architecture of a Vision Transformer consists of several key components: </a:t>
            </a:r>
          </a:p>
          <a:p>
            <a:r>
              <a:rPr lang="en-US" dirty="0"/>
              <a:t> </a:t>
            </a:r>
            <a:r>
              <a:rPr lang="en-US" b="1" dirty="0"/>
              <a:t>Patch Embedding Layer: </a:t>
            </a:r>
            <a:r>
              <a:rPr lang="en-US" dirty="0"/>
              <a:t>The input image is divided into smaller patches (e.g., 16x16 pixels). Each patch is flattened into a 1D vector and passed through a linear layer to create patch embeddings.</a:t>
            </a:r>
          </a:p>
          <a:p>
            <a:r>
              <a:rPr lang="en-US" dirty="0"/>
              <a:t> </a:t>
            </a:r>
            <a:r>
              <a:rPr lang="en-US" b="1" dirty="0"/>
              <a:t>Positional Encoding: </a:t>
            </a:r>
            <a:r>
              <a:rPr lang="en-US" dirty="0"/>
              <a:t>Since transformers do not inherently understand spatial information, positional encodings are added to the patch embeddings to retain spatial structure. </a:t>
            </a:r>
          </a:p>
          <a:p>
            <a:r>
              <a:rPr lang="en-US" b="1" dirty="0"/>
              <a:t>Transformer Encoder Layers: </a:t>
            </a:r>
            <a:r>
              <a:rPr lang="en-US" dirty="0"/>
              <a:t>The core of the </a:t>
            </a:r>
            <a:r>
              <a:rPr lang="en-US" dirty="0" err="1"/>
              <a:t>ViT</a:t>
            </a:r>
            <a:r>
              <a:rPr lang="en-US" dirty="0"/>
              <a:t> model comprises multiple transformer encoder layers. Each layer consists of self-attention mechanisms and feed-forward neural networks with residual connections.</a:t>
            </a:r>
          </a:p>
          <a:p>
            <a:r>
              <a:rPr lang="en-US" dirty="0"/>
              <a:t> </a:t>
            </a:r>
            <a:r>
              <a:rPr lang="en-US" b="1" dirty="0"/>
              <a:t>Classification Head: </a:t>
            </a:r>
            <a:r>
              <a:rPr lang="en-US" dirty="0"/>
              <a:t>The output from the encoder layers is passed to a </a:t>
            </a:r>
            <a:r>
              <a:rPr lang="en-US" dirty="0" err="1"/>
              <a:t>classifi</a:t>
            </a:r>
            <a:r>
              <a:rPr lang="en-US" dirty="0"/>
              <a:t>- cation head, which predicts the class label (e.g., malaria-infected or uninfected).</a:t>
            </a:r>
            <a:endParaRPr lang="en-IN" dirty="0"/>
          </a:p>
        </p:txBody>
      </p:sp>
      <p:sp>
        <p:nvSpPr>
          <p:cNvPr id="4" name="Slide Number Placeholder 3">
            <a:extLst>
              <a:ext uri="{FF2B5EF4-FFF2-40B4-BE49-F238E27FC236}">
                <a16:creationId xmlns:a16="http://schemas.microsoft.com/office/drawing/2014/main" id="{945C1AB7-47E1-1F46-D2EB-9809A40BACE4}"/>
              </a:ext>
            </a:extLst>
          </p:cNvPr>
          <p:cNvSpPr>
            <a:spLocks noGrp="1"/>
          </p:cNvSpPr>
          <p:nvPr>
            <p:ph type="sldNum" sz="quarter" idx="12"/>
          </p:nvPr>
        </p:nvSpPr>
        <p:spPr/>
        <p:txBody>
          <a:bodyPr/>
          <a:lstStyle/>
          <a:p>
            <a:fld id="{1EDEEB96-EEF2-A041-AEC4-04121E2F9632}" type="slidenum">
              <a:rPr lang="en-US" smtClean="0"/>
              <a:pPr/>
              <a:t>9</a:t>
            </a:fld>
            <a:endParaRPr lang="en-US"/>
          </a:p>
        </p:txBody>
      </p:sp>
    </p:spTree>
    <p:extLst>
      <p:ext uri="{BB962C8B-B14F-4D97-AF65-F5344CB8AC3E}">
        <p14:creationId xmlns:p14="http://schemas.microsoft.com/office/powerpoint/2010/main" val="4293233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1132</TotalTime>
  <Words>2038</Words>
  <Application>Microsoft Office PowerPoint</Application>
  <PresentationFormat>Widescreen</PresentationFormat>
  <Paragraphs>145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Bookman Old Style</vt:lpstr>
      <vt:lpstr>Calibri</vt:lpstr>
      <vt:lpstr>Source Sans Pro</vt:lpstr>
      <vt:lpstr>Office Theme</vt:lpstr>
      <vt:lpstr>ViT-alia (Malaria Detection using Vision Transformers)</vt:lpstr>
      <vt:lpstr>ViTalia - Malaria Detection using Vision Transformers (ViT)</vt:lpstr>
      <vt:lpstr>Importance of Medical Imaging</vt:lpstr>
      <vt:lpstr>Work Flow Diagram </vt:lpstr>
      <vt:lpstr>Traditional CNN</vt:lpstr>
      <vt:lpstr>CNN Architecture </vt:lpstr>
      <vt:lpstr>Training and Evaluation of CNN </vt:lpstr>
      <vt:lpstr>Non-Pre Trained Vision Transformers(ViT’s)</vt:lpstr>
      <vt:lpstr>Vision Transformer Architecture</vt:lpstr>
      <vt:lpstr>Results and Analysis </vt:lpstr>
      <vt:lpstr>Pre-Trained Vision Transformers </vt:lpstr>
      <vt:lpstr>Evaluation of Pre-Trained ViT</vt:lpstr>
      <vt:lpstr>Comparison of Vision Transformers: ViT vs. Swin Transformer </vt:lpstr>
      <vt:lpstr>Training and Evaluation of Swin Transformer</vt:lpstr>
      <vt:lpstr>Conclusion of ViT v/s Swin</vt:lpstr>
      <vt:lpstr>Results Comparison and Future Scope </vt:lpstr>
      <vt:lpstr>Model Accuracy Comparison</vt:lpstr>
      <vt:lpstr>Scalability</vt:lpstr>
      <vt:lpstr>Future Scope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SAI CHARISH REDDIPALLI</cp:lastModifiedBy>
  <cp:revision>49</cp:revision>
  <dcterms:created xsi:type="dcterms:W3CDTF">2016-10-19T11:41:44Z</dcterms:created>
  <dcterms:modified xsi:type="dcterms:W3CDTF">2024-11-18T04:40:07Z</dcterms:modified>
</cp:coreProperties>
</file>