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1102" r:id="rId6"/>
    <p:sldId id="1103" r:id="rId7"/>
    <p:sldId id="1104" r:id="rId8"/>
    <p:sldId id="1109" r:id="rId9"/>
    <p:sldId id="1105" r:id="rId10"/>
    <p:sldId id="1107" r:id="rId11"/>
    <p:sldId id="1110" r:id="rId12"/>
    <p:sldId id="11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034A3-4B88-4BC3-BCE3-02F69B911DF8}" v="54" dt="2019-10-22T03:1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0B93-2CB9-4A1B-B31B-573EF82F8FC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01F39-0700-49D3-8300-1ABD4944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eter.eatroff\Desktop\aCoverNoImg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283" y="0"/>
            <a:ext cx="12164967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4717" y="748139"/>
            <a:ext cx="103632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7" y="2217213"/>
            <a:ext cx="85344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014420" y="6151419"/>
            <a:ext cx="280946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783232" y="817867"/>
            <a:ext cx="2917701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618815" y="817867"/>
            <a:ext cx="2917701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54396" y="817867"/>
            <a:ext cx="2917701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289978" y="817867"/>
            <a:ext cx="2917701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4718" y="817867"/>
            <a:ext cx="2520751" cy="840489"/>
          </a:xfrm>
          <a:prstGeom prst="homePlate">
            <a:avLst>
              <a:gd name="adj" fmla="val 31025"/>
            </a:avLst>
          </a:prstGeom>
          <a:solidFill>
            <a:srgbClr val="2372B9"/>
          </a:solidFill>
          <a:ln w="19050">
            <a:solidFill>
              <a:schemeClr val="bg1"/>
            </a:solidFill>
          </a:ln>
        </p:spPr>
        <p:txBody>
          <a:bodyPr lIns="91440" tIns="91440" rIns="91440" bIns="91440" anchor="ctr" anchorCtr="0"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84718" y="1780162"/>
            <a:ext cx="2089396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2711981" y="1780162"/>
            <a:ext cx="2089396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939243" y="1780162"/>
            <a:ext cx="2089396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166506" y="1780162"/>
            <a:ext cx="2089396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9393767" y="1780162"/>
            <a:ext cx="2089396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13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65"/>
            <a:ext cx="12192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4023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144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6B5-FBCF-49E0-B1BC-7AC755192C9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84A4-F154-4EE7-983B-0A4FFFBA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Image 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ner_image_lr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79279" y="1823756"/>
            <a:ext cx="10610275" cy="506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84718" y="1163764"/>
            <a:ext cx="5708649" cy="1470025"/>
          </a:xfrm>
        </p:spPr>
        <p:txBody>
          <a:bodyPr anchor="t" anchorCtr="0"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68885" y="2164279"/>
            <a:ext cx="3695396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2711" y="319088"/>
            <a:ext cx="280946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165"/>
            <a:ext cx="12192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211263"/>
            <a:ext cx="11216216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2054226"/>
            <a:ext cx="11216216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61963" indent="-231775">
              <a:defRPr sz="2000"/>
            </a:lvl3pPr>
            <a:lvl4pPr marL="625475" indent="-171450">
              <a:defRPr/>
            </a:lvl4pPr>
            <a:lvl5pPr marL="739775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12192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"/>
            <a:ext cx="11216216" cy="7286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1003300"/>
            <a:ext cx="11216216" cy="5399088"/>
          </a:xfrm>
        </p:spPr>
        <p:txBody>
          <a:bodyPr/>
          <a:lstStyle>
            <a:lvl1pPr marL="1033463" indent="-1033463">
              <a:spcBef>
                <a:spcPts val="600"/>
              </a:spcBef>
              <a:tabLst>
                <a:tab pos="796925" algn="r"/>
                <a:tab pos="1033463" algn="l"/>
              </a:tabLst>
              <a:defRPr sz="1600"/>
            </a:lvl1pPr>
            <a:lvl2pPr marL="1258888" indent="-225425">
              <a:defRPr sz="1600"/>
            </a:lvl2pPr>
            <a:lvl3pPr marL="1423988" indent="-171450">
              <a:defRPr sz="1600"/>
            </a:lvl3pPr>
            <a:lvl4pPr marL="1606550" indent="-171450">
              <a:defRPr sz="1600"/>
            </a:lvl4pPr>
            <a:lvl5pPr marL="1709738" indent="-1143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12192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2054226"/>
            <a:ext cx="11216216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57200" indent="-227013">
              <a:defRPr sz="2400"/>
            </a:lvl3pPr>
            <a:lvl4pPr marL="690563" indent="-231775">
              <a:defRPr sz="2400"/>
            </a:lvl4pPr>
            <a:lvl5pPr marL="914400" indent="-23336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3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1003300"/>
            <a:ext cx="11216216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03300"/>
            <a:ext cx="5490633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20884" y="1003300"/>
            <a:ext cx="5480049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1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60914"/>
            <a:ext cx="5490633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20884" y="860914"/>
            <a:ext cx="5480049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20885" y="1201446"/>
            <a:ext cx="5480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95302" y="1201446"/>
            <a:ext cx="5480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4718" y="3365574"/>
            <a:ext cx="5490633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220884" y="3365574"/>
            <a:ext cx="5480049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20885" y="3706107"/>
            <a:ext cx="5480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95302" y="3706107"/>
            <a:ext cx="5480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14411" y="6534052"/>
            <a:ext cx="1404731" cy="2286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84717" y="6611248"/>
            <a:ext cx="11216216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7" y="1"/>
            <a:ext cx="11216216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7" y="1016000"/>
            <a:ext cx="11216216" cy="5386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225" y="6624591"/>
            <a:ext cx="9467060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18" y="6624591"/>
            <a:ext cx="456577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fld id="{2ED86176-D6A4-43D8-BE13-F18245AD9D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4717" y="753748"/>
            <a:ext cx="11216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3"/>
                </a:solidFill>
              </a:rPr>
              <a:t>Linux Patching Automation</a:t>
            </a:r>
            <a:endParaRPr 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7538" y="2980706"/>
            <a:ext cx="6330461" cy="1000451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Author: Run Zhang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Date: Oct 25 2019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0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7886-4AEE-491C-9FC5-913AAF80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5DF4-DB6B-4350-98C9-95D06BBB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1003300"/>
            <a:ext cx="10272423" cy="5399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171450" lvl="2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ngsana New" panose="020B0502040204020203" pitchFamily="18" charset="-34"/>
              </a:rPr>
              <a:t>Linux operating system patching is crucial part of operating system life cycle. The process is repetitive, time consuming and at the same time error prone.</a:t>
            </a:r>
          </a:p>
          <a:p>
            <a:pPr marL="171450" lvl="2" indent="0">
              <a:buNone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ngsana New" panose="020B0502040204020203" pitchFamily="18" charset="-34"/>
            </a:endParaRPr>
          </a:p>
          <a:p>
            <a:pPr marL="171450" lvl="2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ngsana New" panose="020B0502040204020203" pitchFamily="18" charset="-34"/>
              </a:rPr>
              <a:t> We need solution to manage the whole patching cycle programmatically to increase efficiency, speed, manageability with all the proper authorizing, auditing and logging capabilities imbedded into the code.</a:t>
            </a:r>
          </a:p>
          <a:p>
            <a:pPr marL="171450" lvl="2" indent="0">
              <a:buNone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ngsana New" panose="020B0502040204020203" pitchFamily="18" charset="-34"/>
            </a:endParaRPr>
          </a:p>
          <a:p>
            <a:pPr marL="171450" lvl="2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ngsana New" panose="020B0502040204020203" pitchFamily="18" charset="-34"/>
              </a:rPr>
              <a:t>The answer to this is end to end automation of entire work flow of patching multiple Linux servers in parallel.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7E37-390F-4F25-A392-B7F715E9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DEC38-0023-4E35-948F-7BC5E99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578D-5B85-42E8-BB68-F633BD97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15A63-D8F7-4ED3-9EA9-C0AA127A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5BAE-FF15-48C5-90B5-6C271A9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C96F4F-80FB-4497-A260-5F313D6DFD1B}"/>
              </a:ext>
            </a:extLst>
          </p:cNvPr>
          <p:cNvSpPr txBox="1">
            <a:spLocks/>
          </p:cNvSpPr>
          <p:nvPr/>
        </p:nvSpPr>
        <p:spPr>
          <a:xfrm>
            <a:off x="857250" y="1085849"/>
            <a:ext cx="10496551" cy="48082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The patching automation function is part of the menu driven automation tool (IPUB) that cover 4 major related areas of Linux administration – Inventory, patch, upgrade and build.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Daemon less agent package for client side automation for less over head, ease of management and when host is not reachable from automation platform.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Language(s): python/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perl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yml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Infrastructure:  satellite 6, Ansible Engine</a:t>
            </a:r>
          </a:p>
        </p:txBody>
      </p:sp>
    </p:spTree>
    <p:extLst>
      <p:ext uri="{BB962C8B-B14F-4D97-AF65-F5344CB8AC3E}">
        <p14:creationId xmlns:p14="http://schemas.microsoft.com/office/powerpoint/2010/main" val="4107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4F4-F8E7-48BC-8548-6CED4EB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70A56-B720-4F8F-A312-3C0F548B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D5462-FB0A-4C18-9538-BD8D3721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843DF6-A71F-460F-9196-BDC49F2C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81" y="1106752"/>
            <a:ext cx="6377769" cy="4930246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The tool was 128 bit password protected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Menu driven from automation server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inventory check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pre patching verification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Automation post patching verification and report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back up system configuration before and after patching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Process multiple servers concurrently through the entire work flow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updating repository before patching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check file systems sizes before patching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resolve repository issue</a:t>
            </a:r>
          </a:p>
        </p:txBody>
      </p:sp>
    </p:spTree>
    <p:extLst>
      <p:ext uri="{BB962C8B-B14F-4D97-AF65-F5344CB8AC3E}">
        <p14:creationId xmlns:p14="http://schemas.microsoft.com/office/powerpoint/2010/main" val="12554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5D24-CCD1-4E75-A3AB-2B9144D1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automated? (continue 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DF29-2257-4E24-B914-61E6C6A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C1A2F-22F2-4F81-9060-606B6212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A709D-E7A3-4A00-AD9C-88AA4BCD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6" y="1211504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clean up out of dated kernel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patch and reboot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Dry run option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applying Exelon security baseline after successful patching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sync with current root password after successful patching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logging on both client and server side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auditing the work based on ticket# and staff email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generating consolidation reports based on ticket# and staff email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option to email the reports to the staff for record keeping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Automated rpm based daemon-less agent for servers that are not reachable from automation server</a:t>
            </a:r>
          </a:p>
        </p:txBody>
      </p:sp>
    </p:spTree>
    <p:extLst>
      <p:ext uri="{BB962C8B-B14F-4D97-AF65-F5344CB8AC3E}">
        <p14:creationId xmlns:p14="http://schemas.microsoft.com/office/powerpoint/2010/main" val="77890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019B-42EC-46D1-B8EF-807C64F4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diagram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366D-A807-4E0D-A313-E47D4208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CAF33-551D-4C01-8D9A-07829380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6CB557-7546-46FC-9C1B-3CD38838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466"/>
            <a:ext cx="10515600" cy="5086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BA590-0A5D-46C7-AF1B-BE8B3D231E72}"/>
              </a:ext>
            </a:extLst>
          </p:cNvPr>
          <p:cNvSpPr/>
          <p:nvPr/>
        </p:nvSpPr>
        <p:spPr>
          <a:xfrm>
            <a:off x="5058544" y="2193065"/>
            <a:ext cx="2186609" cy="13466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application logic based on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CB399-B003-4BCF-81EB-FEEF26CE1370}"/>
              </a:ext>
            </a:extLst>
          </p:cNvPr>
          <p:cNvSpPr/>
          <p:nvPr/>
        </p:nvSpPr>
        <p:spPr>
          <a:xfrm>
            <a:off x="5058544" y="4218453"/>
            <a:ext cx="2186610" cy="134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application logic based on 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3D9CD6A8-8FA9-485F-850D-DEA86120F255}"/>
              </a:ext>
            </a:extLst>
          </p:cNvPr>
          <p:cNvSpPr/>
          <p:nvPr/>
        </p:nvSpPr>
        <p:spPr>
          <a:xfrm>
            <a:off x="2679539" y="2147104"/>
            <a:ext cx="1242542" cy="102402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Inventory 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E16FB6-F01E-4231-8ECF-E5039B6636BE}"/>
              </a:ext>
            </a:extLst>
          </p:cNvPr>
          <p:cNvSpPr/>
          <p:nvPr/>
        </p:nvSpPr>
        <p:spPr>
          <a:xfrm>
            <a:off x="423206" y="2249044"/>
            <a:ext cx="1743607" cy="75102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Hat Satellite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C7657914-2B1B-4101-B69F-9775BFF565CB}"/>
              </a:ext>
            </a:extLst>
          </p:cNvPr>
          <p:cNvSpPr/>
          <p:nvPr/>
        </p:nvSpPr>
        <p:spPr>
          <a:xfrm>
            <a:off x="9363192" y="1607741"/>
            <a:ext cx="2186609" cy="623005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client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6B0C165-72EE-453B-A9F2-730349DFEDA6}"/>
              </a:ext>
            </a:extLst>
          </p:cNvPr>
          <p:cNvSpPr/>
          <p:nvPr/>
        </p:nvSpPr>
        <p:spPr>
          <a:xfrm>
            <a:off x="9141029" y="4415517"/>
            <a:ext cx="2223744" cy="612648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client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6B9EBDE-85F7-460C-8BCB-04F1D9E6DE23}"/>
              </a:ext>
            </a:extLst>
          </p:cNvPr>
          <p:cNvSpPr/>
          <p:nvPr/>
        </p:nvSpPr>
        <p:spPr>
          <a:xfrm>
            <a:off x="5919462" y="3542008"/>
            <a:ext cx="353076" cy="67418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0C82A4DA-8F8F-4EA3-8BE8-60B7AE55DA72}"/>
              </a:ext>
            </a:extLst>
          </p:cNvPr>
          <p:cNvSpPr/>
          <p:nvPr/>
        </p:nvSpPr>
        <p:spPr>
          <a:xfrm>
            <a:off x="9198903" y="3475130"/>
            <a:ext cx="2223745" cy="612648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client</a:t>
            </a: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733A2F26-6C6A-4E94-A038-7ECEEF8852C6}"/>
              </a:ext>
            </a:extLst>
          </p:cNvPr>
          <p:cNvSpPr/>
          <p:nvPr/>
        </p:nvSpPr>
        <p:spPr>
          <a:xfrm>
            <a:off x="9241751" y="2558485"/>
            <a:ext cx="2223745" cy="612648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client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37B9099F-909A-4664-9056-4849A13762A9}"/>
              </a:ext>
            </a:extLst>
          </p:cNvPr>
          <p:cNvSpPr/>
          <p:nvPr/>
        </p:nvSpPr>
        <p:spPr>
          <a:xfrm>
            <a:off x="9053689" y="5409990"/>
            <a:ext cx="2186611" cy="612648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IPUB client</a:t>
            </a:r>
          </a:p>
        </p:txBody>
      </p: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0C0A6EE0-62E8-4E1C-865B-E8AEBD3209E5}"/>
              </a:ext>
            </a:extLst>
          </p:cNvPr>
          <p:cNvSpPr/>
          <p:nvPr/>
        </p:nvSpPr>
        <p:spPr>
          <a:xfrm>
            <a:off x="7387065" y="2436471"/>
            <a:ext cx="1559194" cy="90769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306F24E8-839B-4E13-9403-A5E05EDD1A90}"/>
              </a:ext>
            </a:extLst>
          </p:cNvPr>
          <p:cNvSpPr/>
          <p:nvPr/>
        </p:nvSpPr>
        <p:spPr>
          <a:xfrm>
            <a:off x="3922081" y="2436471"/>
            <a:ext cx="1136463" cy="376177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FCA68265-5719-4E36-B397-4522ACABA95F}"/>
              </a:ext>
            </a:extLst>
          </p:cNvPr>
          <p:cNvSpPr/>
          <p:nvPr/>
        </p:nvSpPr>
        <p:spPr>
          <a:xfrm>
            <a:off x="7387065" y="4415517"/>
            <a:ext cx="1600468" cy="877984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A28B9EC0-E091-4005-9748-6D313FFB1AF9}"/>
              </a:ext>
            </a:extLst>
          </p:cNvPr>
          <p:cNvSpPr/>
          <p:nvPr/>
        </p:nvSpPr>
        <p:spPr>
          <a:xfrm>
            <a:off x="2166814" y="2409114"/>
            <a:ext cx="512726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DB7C0CE-AAA1-4735-B470-AAB2B4C10F3B}"/>
              </a:ext>
            </a:extLst>
          </p:cNvPr>
          <p:cNvSpPr/>
          <p:nvPr/>
        </p:nvSpPr>
        <p:spPr>
          <a:xfrm>
            <a:off x="1645955" y="3385595"/>
            <a:ext cx="2376247" cy="1652635"/>
          </a:xfrm>
          <a:prstGeom prst="flowChartMulti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driven IPUB interface</a:t>
            </a: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4BBD87FC-19DA-4C72-B842-676A914CA747}"/>
              </a:ext>
            </a:extLst>
          </p:cNvPr>
          <p:cNvSpPr/>
          <p:nvPr/>
        </p:nvSpPr>
        <p:spPr>
          <a:xfrm>
            <a:off x="4147969" y="3223549"/>
            <a:ext cx="910575" cy="1464197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EC79-542D-40B4-AE26-0A195793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C5361-F496-45C8-803D-2467C9E7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E182D-097D-496C-AE0F-660BCAF8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96A5F-410C-4D0C-9A4B-150E9462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87" y="1857375"/>
            <a:ext cx="5506948" cy="4279186"/>
          </a:xfrm>
          <a:prstGeom prst="rect">
            <a:avLst/>
          </a:prstGeom>
        </p:spPr>
      </p:pic>
      <p:sp>
        <p:nvSpPr>
          <p:cNvPr id="10" name="Flowchart: Sequential Access Storage 9">
            <a:extLst>
              <a:ext uri="{FF2B5EF4-FFF2-40B4-BE49-F238E27FC236}">
                <a16:creationId xmlns:a16="http://schemas.microsoft.com/office/drawing/2014/main" id="{5DCD9AF2-A9A0-4025-B664-1F7F3184009E}"/>
              </a:ext>
            </a:extLst>
          </p:cNvPr>
          <p:cNvSpPr/>
          <p:nvPr/>
        </p:nvSpPr>
        <p:spPr>
          <a:xfrm>
            <a:off x="1143000" y="1285875"/>
            <a:ext cx="3018065" cy="1866900"/>
          </a:xfrm>
          <a:prstGeom prst="flowChartMagneticTap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 console 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5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3EDF-AFBA-4AA1-82DD-8F8A3D5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development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24CC9-5E38-417C-8215-9AD552E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CC6B-C56C-42DE-AE28-681095C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36F8D-2FB1-4A9F-8687-57D71793684B}"/>
              </a:ext>
            </a:extLst>
          </p:cNvPr>
          <p:cNvSpPr/>
          <p:nvPr/>
        </p:nvSpPr>
        <p:spPr>
          <a:xfrm>
            <a:off x="983225" y="177156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badi" panose="020B0604020104020204" pitchFamily="34" charset="0"/>
              </a:rPr>
              <a:t>Web / desktop version of the IPUB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badi" panose="020B0604020104020204" pitchFamily="34" charset="0"/>
              </a:rPr>
              <a:t>Patching automatically according to preset schedule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badi" panose="020B0604020104020204" pitchFamily="34" charset="0"/>
              </a:rPr>
              <a:t>Automatically fix post patching failure item(s)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badi" panose="020B0604020104020204" pitchFamily="34" charset="0"/>
              </a:rPr>
              <a:t>High availability of the automation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07532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0F1-D6D1-4182-A10A-3732D933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87EA-1B8E-43ED-822E-79B4F00B2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924" y="2906907"/>
            <a:ext cx="3335288" cy="793826"/>
          </a:xfrm>
        </p:spPr>
        <p:txBody>
          <a:bodyPr/>
          <a:lstStyle/>
          <a:p>
            <a:r>
              <a:rPr lang="en-US" sz="5400" b="1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0E97-796B-4C03-A972-EF5CAA25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43E0D-CBE3-49F1-A1B5-C91696DA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39"/>
      </p:ext>
    </p:extLst>
  </p:cSld>
  <p:clrMapOvr>
    <a:masterClrMapping/>
  </p:clrMapOvr>
</p:sld>
</file>

<file path=ppt/theme/theme1.xml><?xml version="1.0" encoding="utf-8"?>
<a:theme xmlns:a="http://schemas.openxmlformats.org/drawingml/2006/main" name="Exelon Everyday Presentation">
  <a:themeElements>
    <a:clrScheme name="Custom 9">
      <a:dk1>
        <a:srgbClr val="595959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929857F0B0CC4B95BCBAEEE41520AE" ma:contentTypeVersion="8" ma:contentTypeDescription="Create a new document." ma:contentTypeScope="" ma:versionID="cab1d3e297cc3e575d2adf46fd8e2ac9">
  <xsd:schema xmlns:xsd="http://www.w3.org/2001/XMLSchema" xmlns:xs="http://www.w3.org/2001/XMLSchema" xmlns:p="http://schemas.microsoft.com/office/2006/metadata/properties" xmlns:ns1="http://schemas.microsoft.com/sharepoint/v3" xmlns:ns3="ae79aa1f-8318-4a95-b35a-ed0700852228" targetNamespace="http://schemas.microsoft.com/office/2006/metadata/properties" ma:root="true" ma:fieldsID="659fc2ddeb71bd12df25c89718eb5848" ns1:_="" ns3:_="">
    <xsd:import namespace="http://schemas.microsoft.com/sharepoint/v3"/>
    <xsd:import namespace="ae79aa1f-8318-4a95-b35a-ed07008522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9aa1f-8318-4a95-b35a-ed07008522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C16279-FCA0-4473-BA43-F71EBB879896}">
  <ds:schemaRefs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e79aa1f-8318-4a95-b35a-ed070085222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1B5420-AD41-424E-9B88-6A838E0C6A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D175B0-0981-4DFF-A487-E60C20247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79aa1f-8318-4a95-b35a-ed0700852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Franklin Gothic Book</vt:lpstr>
      <vt:lpstr>Franklin Gothic Demi</vt:lpstr>
      <vt:lpstr>Wingdings</vt:lpstr>
      <vt:lpstr>Exelon Everyday Presentation</vt:lpstr>
      <vt:lpstr>      Linux Patching Automation</vt:lpstr>
      <vt:lpstr>Purpose</vt:lpstr>
      <vt:lpstr>Summary</vt:lpstr>
      <vt:lpstr>What is automated?</vt:lpstr>
      <vt:lpstr>What’s automated? (continue …)</vt:lpstr>
      <vt:lpstr>High level diagram</vt:lpstr>
      <vt:lpstr>User interface</vt:lpstr>
      <vt:lpstr>Future development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Keating, Michael A:(BSC)</dc:creator>
  <cp:lastModifiedBy>Zhang, Run:(BSC)</cp:lastModifiedBy>
  <cp:revision>10</cp:revision>
  <dcterms:created xsi:type="dcterms:W3CDTF">2019-10-22T01:52:44Z</dcterms:created>
  <dcterms:modified xsi:type="dcterms:W3CDTF">2019-11-01T17:51:02Z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0x0101009B929857F0B0CC4B95BCBAEEE41520AE</vt:lpwstr>
  </property>
</Properties>
</file>