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ermanent Marker"/>
      <p:regular r:id="rId22"/>
    </p:embeddedFont>
    <p:embeddedFont>
      <p:font typeface="Average"/>
      <p:regular r:id="rId23"/>
    </p:embeddedFont>
    <p:embeddedFont>
      <p:font typeface="Oswald"/>
      <p:regular r:id="rId24"/>
      <p:bold r:id="rId25"/>
    </p:embeddedFont>
    <p:embeddedFont>
      <p:font typeface="Bree Serif"/>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ermanentMarker-regular.fntdata"/><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reeSerif-regular.fntdata"/><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Big data has been increasingly popular since the amount of data that we dealt with is huge.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300">
                <a:solidFill>
                  <a:srgbClr val="333333"/>
                </a:solidFill>
                <a:highlight>
                  <a:srgbClr val="FFFFFF"/>
                </a:highlight>
              </a:rPr>
              <a:t>Fast --- can handle hundreds of megabytes of reads and writes per second from thousands of clients.</a:t>
            </a:r>
          </a:p>
          <a:p>
            <a:pPr lvl="0">
              <a:spcBef>
                <a:spcPts val="0"/>
              </a:spcBef>
              <a:buNone/>
            </a:pPr>
            <a:r>
              <a:rPr lang="en" sz="1300">
                <a:solidFill>
                  <a:srgbClr val="333333"/>
                </a:solidFill>
                <a:highlight>
                  <a:srgbClr val="FFFFFF"/>
                </a:highlight>
              </a:rPr>
              <a:t>Scalable --- It can be elastically and transparently expanded without downtime.</a:t>
            </a:r>
          </a:p>
          <a:p>
            <a:pPr lvl="0">
              <a:spcBef>
                <a:spcPts val="0"/>
              </a:spcBef>
              <a:buNone/>
            </a:pPr>
            <a:r>
              <a:rPr lang="en" sz="1300">
                <a:solidFill>
                  <a:srgbClr val="333333"/>
                </a:solidFill>
                <a:highlight>
                  <a:srgbClr val="FFFFFF"/>
                </a:highlight>
              </a:rPr>
              <a:t>Durable --- Messages are persisted on disk and replicated within the cluster to prevent data loss</a:t>
            </a:r>
          </a:p>
          <a:p>
            <a:pPr lvl="0">
              <a:spcBef>
                <a:spcPts val="0"/>
              </a:spcBef>
              <a:buNone/>
            </a:pPr>
            <a:r>
              <a:rPr b="1" lang="en" sz="1300">
                <a:solidFill>
                  <a:srgbClr val="333333"/>
                </a:solidFill>
                <a:highlight>
                  <a:srgbClr val="FFFFFF"/>
                </a:highlight>
              </a:rPr>
              <a:t>Lots of teams here at HomeAway produce and consume messages from the Kafka clusters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700"/>
              </a:spcBef>
              <a:spcAft>
                <a:spcPts val="300"/>
              </a:spcAft>
              <a:buNone/>
            </a:pPr>
            <a:r>
              <a:rPr b="1" lang="en" sz="1200">
                <a:highlight>
                  <a:srgbClr val="FFFFFF"/>
                </a:highlight>
              </a:rPr>
              <a:t>Historically,  a wiki page has been used to define and keep track of data flows across our Big Data infrastructure. The problem with using this is that the wiki page can deviate from the actual data flows that live in production systems.</a:t>
            </a:r>
          </a:p>
          <a:p>
            <a:pPr lvl="0">
              <a:lnSpc>
                <a:spcPct val="150000"/>
              </a:lnSpc>
              <a:spcBef>
                <a:spcPts val="700"/>
              </a:spcBef>
              <a:spcAft>
                <a:spcPts val="300"/>
              </a:spcAft>
              <a:buNone/>
            </a:pPr>
            <a:r>
              <a:rPr b="1" lang="en" sz="1200">
                <a:highlight>
                  <a:srgbClr val="FFFFFF"/>
                </a:highlight>
              </a:rPr>
              <a:t>AND if people want to update the cluster, the changes will not take place immediately -- it will require human effort to make the changes</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11708" y="637000"/>
            <a:ext cx="8520600" cy="2052600"/>
          </a:xfrm>
          <a:prstGeom prst="rect">
            <a:avLst/>
          </a:prstGeom>
        </p:spPr>
        <p:txBody>
          <a:bodyPr anchorCtr="0" anchor="b" bIns="91425" lIns="91425" rIns="91425" tIns="91425">
            <a:noAutofit/>
          </a:bodyPr>
          <a:lstStyle/>
          <a:p>
            <a:pPr lvl="0">
              <a:spcBef>
                <a:spcPts val="0"/>
              </a:spcBef>
              <a:buNone/>
            </a:pPr>
            <a:r>
              <a:rPr lang="en" sz="7200">
                <a:latin typeface="Bree Serif"/>
                <a:ea typeface="Bree Serif"/>
                <a:cs typeface="Bree Serif"/>
                <a:sym typeface="Bree Serif"/>
              </a:rPr>
              <a:t>Big</a:t>
            </a:r>
            <a:r>
              <a:rPr lang="en">
                <a:latin typeface="Bree Serif"/>
                <a:ea typeface="Bree Serif"/>
                <a:cs typeface="Bree Serif"/>
                <a:sym typeface="Bree Serif"/>
              </a:rPr>
              <a:t> Data </a:t>
            </a:r>
          </a:p>
          <a:p>
            <a:pPr lvl="0">
              <a:spcBef>
                <a:spcPts val="0"/>
              </a:spcBef>
              <a:buNone/>
            </a:pPr>
            <a:r>
              <a:rPr lang="en">
                <a:latin typeface="Bree Serif"/>
                <a:ea typeface="Bree Serif"/>
                <a:cs typeface="Bree Serif"/>
                <a:sym typeface="Bree Serif"/>
              </a:rPr>
              <a:t>Programmatic Governance</a:t>
            </a:r>
          </a:p>
        </p:txBody>
      </p:sp>
      <p:sp>
        <p:nvSpPr>
          <p:cNvPr id="60" name="Shape 60"/>
          <p:cNvSpPr txBox="1"/>
          <p:nvPr>
            <p:ph idx="1" type="subTitle"/>
          </p:nvPr>
        </p:nvSpPr>
        <p:spPr>
          <a:xfrm>
            <a:off x="311700" y="3127525"/>
            <a:ext cx="8520600" cy="792600"/>
          </a:xfrm>
          <a:prstGeom prst="rect">
            <a:avLst/>
          </a:prstGeom>
        </p:spPr>
        <p:txBody>
          <a:bodyPr anchorCtr="0" anchor="t" bIns="91425" lIns="91425" rIns="91425" tIns="91425">
            <a:noAutofit/>
          </a:bodyPr>
          <a:lstStyle/>
          <a:p>
            <a:pPr lvl="0">
              <a:spcBef>
                <a:spcPts val="0"/>
              </a:spcBef>
              <a:buNone/>
            </a:pPr>
            <a:r>
              <a:rPr lang="en" sz="3000"/>
              <a:t>Rui Zhang</a:t>
            </a:r>
          </a:p>
          <a:p>
            <a:pPr lvl="0">
              <a:spcBef>
                <a:spcPts val="0"/>
              </a:spcBef>
              <a:buNone/>
            </a:pPr>
            <a:r>
              <a:t/>
            </a:r>
            <a:endParaRPr sz="3000"/>
          </a:p>
          <a:p>
            <a:pPr lvl="0">
              <a:spcBef>
                <a:spcPts val="0"/>
              </a:spcBef>
              <a:buNone/>
            </a:pPr>
            <a:r>
              <a:rPr lang="en" sz="2400"/>
              <a:t>2016 Summer Intern Demo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749000"/>
            <a:ext cx="8520600" cy="1450800"/>
          </a:xfrm>
          <a:prstGeom prst="rect">
            <a:avLst/>
          </a:prstGeom>
        </p:spPr>
        <p:txBody>
          <a:bodyPr anchorCtr="0" anchor="t" bIns="91425" lIns="91425" rIns="91425" tIns="91425">
            <a:noAutofit/>
          </a:bodyPr>
          <a:lstStyle/>
          <a:p>
            <a:pPr lvl="0" rtl="0" algn="ctr">
              <a:lnSpc>
                <a:spcPct val="150000"/>
              </a:lnSpc>
              <a:spcBef>
                <a:spcPts val="0"/>
              </a:spcBef>
              <a:buNone/>
            </a:pPr>
            <a:r>
              <a:rPr lang="en" sz="3600">
                <a:latin typeface="Comic Sans MS"/>
                <a:ea typeface="Comic Sans MS"/>
                <a:cs typeface="Comic Sans MS"/>
                <a:sym typeface="Comic Sans MS"/>
              </a:rPr>
              <a:t>Desired Status </a:t>
            </a:r>
            <a:r>
              <a:rPr lang="en" sz="3600">
                <a:solidFill>
                  <a:srgbClr val="FF9900"/>
                </a:solidFill>
                <a:latin typeface="Comic Sans MS"/>
                <a:ea typeface="Comic Sans MS"/>
                <a:cs typeface="Comic Sans MS"/>
                <a:sym typeface="Comic Sans MS"/>
              </a:rPr>
              <a:t>VS</a:t>
            </a:r>
            <a:r>
              <a:rPr lang="en" sz="3600">
                <a:latin typeface="Comic Sans MS"/>
                <a:ea typeface="Comic Sans MS"/>
                <a:cs typeface="Comic Sans MS"/>
                <a:sym typeface="Comic Sans MS"/>
              </a:rPr>
              <a:t> Actual Status</a:t>
            </a:r>
          </a:p>
          <a:p>
            <a:pPr lvl="0" rtl="0" algn="ctr">
              <a:lnSpc>
                <a:spcPct val="150000"/>
              </a:lnSpc>
              <a:spcBef>
                <a:spcPts val="0"/>
              </a:spcBef>
              <a:buNone/>
            </a:pPr>
            <a:r>
              <a:rPr lang="en" sz="3600">
                <a:latin typeface="Comic Sans MS"/>
                <a:ea typeface="Comic Sans MS"/>
                <a:cs typeface="Comic Sans MS"/>
                <a:sym typeface="Comic Sans MS"/>
              </a:rPr>
              <a:t>Topic as code</a:t>
            </a:r>
            <a:r>
              <a:rPr lang="en" sz="3600">
                <a:latin typeface="Comic Sans MS"/>
                <a:ea typeface="Comic Sans MS"/>
                <a:cs typeface="Comic Sans MS"/>
                <a:sym typeface="Comic Sans MS"/>
              </a:rPr>
              <a:t> </a:t>
            </a:r>
            <a:r>
              <a:rPr lang="en" sz="3600">
                <a:solidFill>
                  <a:srgbClr val="FF9900"/>
                </a:solidFill>
                <a:latin typeface="Comic Sans MS"/>
                <a:ea typeface="Comic Sans MS"/>
                <a:cs typeface="Comic Sans MS"/>
                <a:sym typeface="Comic Sans MS"/>
              </a:rPr>
              <a:t>VS</a:t>
            </a:r>
            <a:r>
              <a:rPr lang="en" sz="3600">
                <a:latin typeface="Comic Sans MS"/>
                <a:ea typeface="Comic Sans MS"/>
                <a:cs typeface="Comic Sans MS"/>
                <a:sym typeface="Comic Sans MS"/>
              </a:rPr>
              <a:t> Manual interaction</a:t>
            </a:r>
          </a:p>
        </p:txBody>
      </p:sp>
      <p:sp>
        <p:nvSpPr>
          <p:cNvPr id="118" name="Shape 118"/>
          <p:cNvSpPr txBox="1"/>
          <p:nvPr>
            <p:ph idx="1" type="body"/>
          </p:nvPr>
        </p:nvSpPr>
        <p:spPr>
          <a:xfrm>
            <a:off x="311700" y="3319675"/>
            <a:ext cx="8520600" cy="2049000"/>
          </a:xfrm>
          <a:prstGeom prst="rect">
            <a:avLst/>
          </a:prstGeom>
        </p:spPr>
        <p:txBody>
          <a:bodyPr anchorCtr="0" anchor="t" bIns="91425" lIns="91425" rIns="91425" tIns="91425">
            <a:noAutofit/>
          </a:bodyPr>
          <a:lstStyle/>
          <a:p>
            <a:pPr lvl="0" algn="ctr">
              <a:lnSpc>
                <a:spcPct val="150000"/>
              </a:lnSpc>
              <a:spcBef>
                <a:spcPts val="0"/>
              </a:spcBef>
              <a:buNone/>
            </a:pPr>
            <a:r>
              <a:rPr lang="en" sz="2400"/>
              <a:t>My application → The green bridge</a:t>
            </a:r>
          </a:p>
          <a:p>
            <a:pPr lvl="0" algn="ctr">
              <a:lnSpc>
                <a:spcPct val="150000"/>
              </a:lnSpc>
              <a:spcBef>
                <a:spcPts val="0"/>
              </a:spcBef>
              <a:buNone/>
            </a:pPr>
            <a:r>
              <a:rPr lang="en" sz="2400"/>
              <a:t>Give our users what they want!</a:t>
            </a:r>
          </a:p>
        </p:txBody>
      </p:sp>
      <p:sp>
        <p:nvSpPr>
          <p:cNvPr id="119" name="Shape 119"/>
          <p:cNvSpPr/>
          <p:nvPr/>
        </p:nvSpPr>
        <p:spPr>
          <a:xfrm>
            <a:off x="3543650" y="2247775"/>
            <a:ext cx="2167800" cy="679800"/>
          </a:xfrm>
          <a:prstGeom prst="curvedUpArrow">
            <a:avLst>
              <a:gd fmla="val 25000" name="adj1"/>
              <a:gd fmla="val 50000" name="adj2"/>
              <a:gd fmla="val 25000" name="adj3"/>
            </a:avLst>
          </a:prstGeom>
          <a:solidFill>
            <a:srgbClr val="00FF00"/>
          </a:solidFill>
          <a:ln cap="flat" cmpd="sng" w="952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3527650" y="208125"/>
            <a:ext cx="2167800" cy="679800"/>
          </a:xfrm>
          <a:prstGeom prst="curvedDownArrow">
            <a:avLst>
              <a:gd fmla="val 25000" name="adj1"/>
              <a:gd fmla="val 50000" name="adj2"/>
              <a:gd fmla="val 25000" name="adj3"/>
            </a:avLst>
          </a:prstGeom>
          <a:solidFill>
            <a:srgbClr val="00FF00"/>
          </a:solidFill>
          <a:ln cap="flat" cmpd="sng" w="9525">
            <a:solidFill>
              <a:srgbClr val="00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mic Sans MS"/>
                <a:ea typeface="Comic Sans MS"/>
                <a:cs typeface="Comic Sans MS"/>
                <a:sym typeface="Comic Sans MS"/>
              </a:rPr>
              <a:t>The workflow	</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 TeamCity will pull down my application</a:t>
            </a:r>
          </a:p>
          <a:p>
            <a:pPr lvl="0">
              <a:spcBef>
                <a:spcPts val="0"/>
              </a:spcBef>
              <a:buNone/>
            </a:pPr>
            <a:r>
              <a:rPr lang="en"/>
              <a:t>→ TeamCity will pull down the Kafka topics repo </a:t>
            </a:r>
            <a:r>
              <a:rPr lang="en">
                <a:solidFill>
                  <a:srgbClr val="FF9900"/>
                </a:solidFill>
              </a:rPr>
              <a:t>once there is a change</a:t>
            </a:r>
          </a:p>
          <a:p>
            <a:pPr lvl="0" rtl="0">
              <a:spcBef>
                <a:spcPts val="0"/>
              </a:spcBef>
              <a:buNone/>
            </a:pPr>
            <a:r>
              <a:rPr lang="en"/>
              <a:t>→ Run the application to automatically update the cluster</a:t>
            </a:r>
          </a:p>
          <a:p>
            <a:pPr lvl="0" rtl="0">
              <a:spcBef>
                <a:spcPts val="0"/>
              </a:spcBef>
              <a:buNone/>
            </a:pPr>
            <a:r>
              <a:t/>
            </a:r>
            <a:endParaRPr/>
          </a:p>
          <a:p>
            <a:pPr lvl="0" rtl="0">
              <a:spcBef>
                <a:spcPts val="0"/>
              </a:spcBef>
              <a:buNone/>
            </a:pPr>
            <a:r>
              <a:rPr lang="en"/>
              <a:t>The main</a:t>
            </a:r>
            <a:r>
              <a:rPr lang="en" sz="2400"/>
              <a:t> </a:t>
            </a:r>
            <a:r>
              <a:rPr lang="en" sz="2400">
                <a:solidFill>
                  <a:srgbClr val="4A86E8"/>
                </a:solidFill>
              </a:rPr>
              <a:t>takeaway</a:t>
            </a:r>
            <a:r>
              <a:rPr lang="en" sz="2400"/>
              <a:t>: </a:t>
            </a:r>
          </a:p>
          <a:p>
            <a:pPr lvl="0">
              <a:spcBef>
                <a:spcPts val="0"/>
              </a:spcBef>
              <a:buNone/>
            </a:pPr>
            <a:r>
              <a:rPr lang="en" sz="2400"/>
              <a:t>	People are only dealing with</a:t>
            </a:r>
            <a:r>
              <a:rPr lang="en" sz="2400"/>
              <a:t> </a:t>
            </a:r>
            <a:r>
              <a:rPr lang="en" sz="2400">
                <a:solidFill>
                  <a:srgbClr val="00FF00"/>
                </a:solidFill>
              </a:rPr>
              <a:t>code</a:t>
            </a:r>
            <a:r>
              <a:rPr lang="en" sz="2400"/>
              <a:t> →  </a:t>
            </a:r>
            <a:r>
              <a:rPr lang="en" sz="2400">
                <a:solidFill>
                  <a:srgbClr val="00FF00"/>
                </a:solidFill>
              </a:rPr>
              <a:t>automated </a:t>
            </a:r>
            <a:r>
              <a:rPr lang="en" sz="2400"/>
              <a:t>updates</a:t>
            </a:r>
          </a:p>
          <a:p>
            <a:pPr lvl="0">
              <a:spcBef>
                <a:spcPts val="0"/>
              </a:spcBef>
              <a:buNone/>
            </a:pPr>
            <a:r>
              <a:t/>
            </a:r>
            <a:endParaRPr sz="2400"/>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253050"/>
            <a:ext cx="8520600" cy="572700"/>
          </a:xfrm>
          <a:prstGeom prst="rect">
            <a:avLst/>
          </a:prstGeom>
        </p:spPr>
        <p:txBody>
          <a:bodyPr anchorCtr="0" anchor="t" bIns="91425" lIns="91425" rIns="91425" tIns="91425">
            <a:noAutofit/>
          </a:bodyPr>
          <a:lstStyle/>
          <a:p>
            <a:pPr lvl="0">
              <a:spcBef>
                <a:spcPts val="0"/>
              </a:spcBef>
              <a:buNone/>
            </a:pPr>
            <a:r>
              <a:rPr lang="en" sz="4800">
                <a:latin typeface="Comic Sans MS"/>
                <a:ea typeface="Comic Sans MS"/>
                <a:cs typeface="Comic Sans MS"/>
                <a:sym typeface="Comic Sans MS"/>
              </a:rPr>
              <a:t>Other notes...</a:t>
            </a:r>
          </a:p>
        </p:txBody>
      </p:sp>
      <p:sp>
        <p:nvSpPr>
          <p:cNvPr id="132" name="Shape 132"/>
          <p:cNvSpPr txBox="1"/>
          <p:nvPr>
            <p:ph idx="1" type="body"/>
          </p:nvPr>
        </p:nvSpPr>
        <p:spPr>
          <a:xfrm>
            <a:off x="311700" y="1376475"/>
            <a:ext cx="8520600" cy="3416400"/>
          </a:xfrm>
          <a:prstGeom prst="rect">
            <a:avLst/>
          </a:prstGeom>
        </p:spPr>
        <p:txBody>
          <a:bodyPr anchorCtr="0" anchor="t" bIns="91425" lIns="91425" rIns="91425" tIns="91425">
            <a:noAutofit/>
          </a:bodyPr>
          <a:lstStyle/>
          <a:p>
            <a:pPr lvl="0">
              <a:spcBef>
                <a:spcPts val="0"/>
              </a:spcBef>
              <a:buNone/>
            </a:pPr>
            <a:r>
              <a:rPr lang="en" sz="2400"/>
              <a:t>Configuration</a:t>
            </a:r>
          </a:p>
          <a:p>
            <a:pPr lvl="0">
              <a:spcBef>
                <a:spcPts val="0"/>
              </a:spcBef>
              <a:buNone/>
            </a:pPr>
            <a:r>
              <a:rPr lang="en" sz="2400"/>
              <a:t>Initialization</a:t>
            </a:r>
          </a:p>
          <a:p>
            <a:pPr lvl="0">
              <a:spcBef>
                <a:spcPts val="0"/>
              </a:spcBef>
              <a:buNone/>
            </a:pPr>
            <a:r>
              <a:rPr lang="en" sz="2400"/>
              <a:t>Overriding existing files</a:t>
            </a:r>
          </a:p>
          <a:p>
            <a:pPr lvl="0">
              <a:spcBef>
                <a:spcPts val="0"/>
              </a:spcBef>
              <a:buNone/>
            </a:pPr>
            <a:r>
              <a:rPr lang="en" sz="2400"/>
              <a:t>Logging</a:t>
            </a:r>
          </a:p>
          <a:p>
            <a:pPr lvl="0">
              <a:spcBef>
                <a:spcPts val="0"/>
              </a:spcBef>
              <a:buNone/>
            </a:pPr>
            <a:r>
              <a:rPr lang="en" sz="2400"/>
              <a:t>Error checking/validation</a:t>
            </a:r>
          </a:p>
          <a:p>
            <a:pPr lvl="0">
              <a:spcBef>
                <a:spcPts val="0"/>
              </a:spcBef>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latin typeface="Comic Sans MS"/>
                <a:ea typeface="Comic Sans MS"/>
                <a:cs typeface="Comic Sans MS"/>
                <a:sym typeface="Comic Sans MS"/>
              </a:rPr>
              <a:t>Kafka Topic Viewer</a:t>
            </a:r>
          </a:p>
        </p:txBody>
      </p:sp>
      <p:sp>
        <p:nvSpPr>
          <p:cNvPr id="138" name="Shape 138"/>
          <p:cNvSpPr txBox="1"/>
          <p:nvPr>
            <p:ph idx="1" type="body"/>
          </p:nvPr>
        </p:nvSpPr>
        <p:spPr>
          <a:xfrm>
            <a:off x="311700" y="1498050"/>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sz="2400"/>
              <a:t>What’s on the cluster?</a:t>
            </a:r>
          </a:p>
          <a:p>
            <a:pPr lvl="0">
              <a:spcBef>
                <a:spcPts val="0"/>
              </a:spcBef>
              <a:buNone/>
            </a:pPr>
            <a:r>
              <a:t/>
            </a:r>
            <a:endParaRPr sz="2400"/>
          </a:p>
          <a:p>
            <a:pPr lvl="0">
              <a:spcBef>
                <a:spcPts val="0"/>
              </a:spcBef>
              <a:buNone/>
            </a:pPr>
            <a:r>
              <a:rPr lang="en" sz="2400"/>
              <a:t>Is the cluster in synchronization with the files?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253050"/>
            <a:ext cx="8520600" cy="572700"/>
          </a:xfrm>
          <a:prstGeom prst="rect">
            <a:avLst/>
          </a:prstGeom>
        </p:spPr>
        <p:txBody>
          <a:bodyPr anchorCtr="0" anchor="t" bIns="91425" lIns="91425" rIns="91425" tIns="91425">
            <a:noAutofit/>
          </a:bodyPr>
          <a:lstStyle/>
          <a:p>
            <a:pPr lvl="0">
              <a:spcBef>
                <a:spcPts val="0"/>
              </a:spcBef>
              <a:buNone/>
            </a:pPr>
            <a:r>
              <a:rPr lang="en">
                <a:latin typeface="Comic Sans MS"/>
                <a:ea typeface="Comic Sans MS"/>
                <a:cs typeface="Comic Sans MS"/>
                <a:sym typeface="Comic Sans MS"/>
              </a:rPr>
              <a:t>The old way:</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8-05 at 12.00.03 PM.png" id="145" name="Shape 145"/>
          <p:cNvPicPr preferRelativeResize="0"/>
          <p:nvPr/>
        </p:nvPicPr>
        <p:blipFill>
          <a:blip r:embed="rId3">
            <a:alphaModFix/>
          </a:blip>
          <a:stretch>
            <a:fillRect/>
          </a:stretch>
        </p:blipFill>
        <p:spPr>
          <a:xfrm>
            <a:off x="311699" y="1152474"/>
            <a:ext cx="2601198" cy="3721174"/>
          </a:xfrm>
          <a:prstGeom prst="rect">
            <a:avLst/>
          </a:prstGeom>
          <a:noFill/>
          <a:ln>
            <a:noFill/>
          </a:ln>
        </p:spPr>
      </p:pic>
      <p:sp>
        <p:nvSpPr>
          <p:cNvPr id="146" name="Shape 146"/>
          <p:cNvSpPr/>
          <p:nvPr/>
        </p:nvSpPr>
        <p:spPr>
          <a:xfrm>
            <a:off x="3087700" y="2999700"/>
            <a:ext cx="1975800" cy="572700"/>
          </a:xfrm>
          <a:prstGeom prst="rightArrow">
            <a:avLst>
              <a:gd fmla="val 50000" name="adj1"/>
              <a:gd fmla="val 50000" name="adj2"/>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To view a topic </a:t>
            </a:r>
          </a:p>
        </p:txBody>
      </p:sp>
      <p:sp>
        <p:nvSpPr>
          <p:cNvPr id="147" name="Shape 147"/>
          <p:cNvSpPr/>
          <p:nvPr/>
        </p:nvSpPr>
        <p:spPr>
          <a:xfrm>
            <a:off x="3023800" y="1783825"/>
            <a:ext cx="2039700" cy="572700"/>
          </a:xfrm>
          <a:prstGeom prst="leftArrow">
            <a:avLst>
              <a:gd fmla="val 50000" name="adj1"/>
              <a:gd fmla="val 50000" name="adj2"/>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To view all topics</a:t>
            </a:r>
          </a:p>
        </p:txBody>
      </p:sp>
      <p:pic>
        <p:nvPicPr>
          <p:cNvPr descr="Screen Shot 2016-08-05 at 2.05.53 PM.png" id="148" name="Shape 148"/>
          <p:cNvPicPr preferRelativeResize="0"/>
          <p:nvPr/>
        </p:nvPicPr>
        <p:blipFill>
          <a:blip r:embed="rId4">
            <a:alphaModFix/>
          </a:blip>
          <a:stretch>
            <a:fillRect/>
          </a:stretch>
        </p:blipFill>
        <p:spPr>
          <a:xfrm>
            <a:off x="5238300" y="1184525"/>
            <a:ext cx="3650499"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349050"/>
            <a:ext cx="8520600" cy="572700"/>
          </a:xfrm>
          <a:prstGeom prst="rect">
            <a:avLst/>
          </a:prstGeom>
        </p:spPr>
        <p:txBody>
          <a:bodyPr anchorCtr="0" anchor="t" bIns="91425" lIns="91425" rIns="91425" tIns="91425">
            <a:noAutofit/>
          </a:bodyPr>
          <a:lstStyle/>
          <a:p>
            <a:pPr lvl="0" rtl="0">
              <a:spcBef>
                <a:spcPts val="0"/>
              </a:spcBef>
              <a:buNone/>
            </a:pPr>
            <a:r>
              <a:rPr lang="en">
                <a:latin typeface="Comic Sans MS"/>
                <a:ea typeface="Comic Sans MS"/>
                <a:cs typeface="Comic Sans MS"/>
                <a:sym typeface="Comic Sans MS"/>
              </a:rPr>
              <a:t>With the Kafka topic viewer...</a:t>
            </a:r>
          </a:p>
        </p:txBody>
      </p:sp>
      <p:sp>
        <p:nvSpPr>
          <p:cNvPr id="154" name="Shape 154"/>
          <p:cNvSpPr txBox="1"/>
          <p:nvPr>
            <p:ph idx="1" type="body"/>
          </p:nvPr>
        </p:nvSpPr>
        <p:spPr>
          <a:xfrm>
            <a:off x="311700" y="1176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8-05 at 1.44.44 PM.png" id="155" name="Shape 155"/>
          <p:cNvPicPr preferRelativeResize="0"/>
          <p:nvPr/>
        </p:nvPicPr>
        <p:blipFill>
          <a:blip r:embed="rId3">
            <a:alphaModFix/>
          </a:blip>
          <a:stretch>
            <a:fillRect/>
          </a:stretch>
        </p:blipFill>
        <p:spPr>
          <a:xfrm>
            <a:off x="319975" y="1470537"/>
            <a:ext cx="8585198" cy="2962325"/>
          </a:xfrm>
          <a:prstGeom prst="rect">
            <a:avLst/>
          </a:prstGeom>
          <a:noFill/>
          <a:ln>
            <a:noFill/>
          </a:ln>
        </p:spPr>
      </p:pic>
      <p:sp>
        <p:nvSpPr>
          <p:cNvPr id="156" name="Shape 156"/>
          <p:cNvSpPr/>
          <p:nvPr/>
        </p:nvSpPr>
        <p:spPr>
          <a:xfrm>
            <a:off x="319975" y="1775825"/>
            <a:ext cx="1536000" cy="9600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967900" y="2791725"/>
            <a:ext cx="104100" cy="384000"/>
          </a:xfrm>
          <a:prstGeom prst="downArrow">
            <a:avLst>
              <a:gd fmla="val 50000" name="adj1"/>
              <a:gd fmla="val 50000" name="adj2"/>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456037" y="3175725"/>
            <a:ext cx="1127825" cy="384000"/>
          </a:xfrm>
          <a:prstGeom prst="flowChartProcess">
            <a:avLst/>
          </a:prstGeom>
          <a:noFill/>
          <a:ln>
            <a:noFill/>
          </a:ln>
        </p:spPr>
        <p:txBody>
          <a:bodyPr anchorCtr="0" anchor="ctr" bIns="91425" lIns="91425" rIns="91425" tIns="91425">
            <a:noAutofit/>
          </a:bodyPr>
          <a:lstStyle/>
          <a:p>
            <a:pPr lvl="0" algn="ctr">
              <a:spcBef>
                <a:spcPts val="0"/>
              </a:spcBef>
              <a:buNone/>
            </a:pPr>
            <a:r>
              <a:rPr lang="en">
                <a:solidFill>
                  <a:srgbClr val="FF9900"/>
                </a:solidFill>
              </a:rPr>
              <a:t>All clusters</a:t>
            </a:r>
          </a:p>
        </p:txBody>
      </p:sp>
      <p:sp>
        <p:nvSpPr>
          <p:cNvPr id="159" name="Shape 159"/>
          <p:cNvSpPr/>
          <p:nvPr/>
        </p:nvSpPr>
        <p:spPr>
          <a:xfrm>
            <a:off x="2087800" y="2067875"/>
            <a:ext cx="2631600" cy="3039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4835537" y="2197775"/>
            <a:ext cx="559800" cy="116100"/>
          </a:xfrm>
          <a:prstGeom prst="rightArrow">
            <a:avLst>
              <a:gd fmla="val 50000" name="adj1"/>
              <a:gd fmla="val 50000" name="adj2"/>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463475" y="2063825"/>
            <a:ext cx="2407800" cy="384000"/>
          </a:xfrm>
          <a:prstGeom prst="rect">
            <a:avLst/>
          </a:prstGeom>
          <a:noFill/>
          <a:ln>
            <a:noFill/>
          </a:ln>
        </p:spPr>
        <p:txBody>
          <a:bodyPr anchorCtr="0" anchor="ctr" bIns="91425" lIns="91425" rIns="91425" tIns="91425">
            <a:noAutofit/>
          </a:bodyPr>
          <a:lstStyle/>
          <a:p>
            <a:pPr lvl="0">
              <a:spcBef>
                <a:spcPts val="0"/>
              </a:spcBef>
              <a:buNone/>
            </a:pPr>
            <a:r>
              <a:rPr lang="en">
                <a:solidFill>
                  <a:srgbClr val="FF9900"/>
                </a:solidFill>
              </a:rPr>
              <a:t>Current status of the cluster</a:t>
            </a:r>
          </a:p>
        </p:txBody>
      </p:sp>
      <p:sp>
        <p:nvSpPr>
          <p:cNvPr id="162" name="Shape 162"/>
          <p:cNvSpPr/>
          <p:nvPr/>
        </p:nvSpPr>
        <p:spPr>
          <a:xfrm>
            <a:off x="2055800" y="2703725"/>
            <a:ext cx="6439500" cy="1687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rot="5400000">
            <a:off x="2935575" y="4415525"/>
            <a:ext cx="464100" cy="416100"/>
          </a:xfrm>
          <a:prstGeom prst="bentUpArrow">
            <a:avLst>
              <a:gd fmla="val 11565" name="adj1"/>
              <a:gd fmla="val 18363" name="adj2"/>
              <a:gd fmla="val 19226" name="adj3"/>
            </a:avLst>
          </a:prstGeom>
          <a:solidFill>
            <a:srgbClr val="D9D9D9"/>
          </a:solid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3479650" y="4583550"/>
            <a:ext cx="3591600" cy="384000"/>
          </a:xfrm>
          <a:prstGeom prst="rect">
            <a:avLst/>
          </a:prstGeom>
          <a:noFill/>
          <a:ln>
            <a:noFill/>
          </a:ln>
        </p:spPr>
        <p:txBody>
          <a:bodyPr anchorCtr="0" anchor="ctr" bIns="91425" lIns="91425" rIns="91425" tIns="91425">
            <a:noAutofit/>
          </a:bodyPr>
          <a:lstStyle/>
          <a:p>
            <a:pPr lvl="0">
              <a:spcBef>
                <a:spcPts val="0"/>
              </a:spcBef>
              <a:buNone/>
            </a:pPr>
            <a:r>
              <a:rPr lang="en">
                <a:solidFill>
                  <a:srgbClr val="FF9900"/>
                </a:solidFill>
              </a:rPr>
              <a:t>A list of all the topics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8-05 at 2.15.20 PM.png" id="171" name="Shape 171"/>
          <p:cNvPicPr preferRelativeResize="0"/>
          <p:nvPr/>
        </p:nvPicPr>
        <p:blipFill>
          <a:blip r:embed="rId3">
            <a:alphaModFix/>
          </a:blip>
          <a:stretch>
            <a:fillRect/>
          </a:stretch>
        </p:blipFill>
        <p:spPr>
          <a:xfrm>
            <a:off x="191199" y="199975"/>
            <a:ext cx="8800774" cy="4673825"/>
          </a:xfrm>
          <a:prstGeom prst="rect">
            <a:avLst/>
          </a:prstGeom>
          <a:noFill/>
          <a:ln>
            <a:noFill/>
          </a:ln>
        </p:spPr>
      </p:pic>
      <p:sp>
        <p:nvSpPr>
          <p:cNvPr id="172" name="Shape 172"/>
          <p:cNvSpPr/>
          <p:nvPr/>
        </p:nvSpPr>
        <p:spPr>
          <a:xfrm>
            <a:off x="1815825" y="1231875"/>
            <a:ext cx="6967200" cy="1423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3994500"/>
          </a:xfrm>
          <a:prstGeom prst="rect">
            <a:avLst/>
          </a:prstGeom>
        </p:spPr>
        <p:txBody>
          <a:bodyPr anchorCtr="0" anchor="t" bIns="91425" lIns="91425" rIns="91425" tIns="91425">
            <a:noAutofit/>
          </a:bodyPr>
          <a:lstStyle/>
          <a:p>
            <a:pPr lvl="0" algn="ctr">
              <a:spcBef>
                <a:spcPts val="0"/>
              </a:spcBef>
              <a:buNone/>
            </a:pPr>
            <a:r>
              <a:rPr lang="en" sz="26000">
                <a:latin typeface="Comic Sans MS"/>
                <a:ea typeface="Comic Sans MS"/>
                <a:cs typeface="Comic Sans MS"/>
                <a:sym typeface="Comic Sans MS"/>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190750"/>
            <a:ext cx="8520600" cy="894900"/>
          </a:xfrm>
          <a:prstGeom prst="rect">
            <a:avLst/>
          </a:prstGeom>
        </p:spPr>
        <p:txBody>
          <a:bodyPr anchorCtr="0" anchor="t" bIns="91425" lIns="91425" rIns="91425" tIns="91425">
            <a:noAutofit/>
          </a:bodyPr>
          <a:lstStyle/>
          <a:p>
            <a:pPr lvl="0" algn="ctr">
              <a:spcBef>
                <a:spcPts val="0"/>
              </a:spcBef>
              <a:buNone/>
            </a:pPr>
            <a:r>
              <a:rPr lang="en" sz="4800">
                <a:latin typeface="Permanent Marker"/>
                <a:ea typeface="Permanent Marker"/>
                <a:cs typeface="Permanent Marker"/>
                <a:sym typeface="Permanent Marker"/>
              </a:rPr>
              <a:t>Apache Kafka</a:t>
            </a:r>
          </a:p>
        </p:txBody>
      </p:sp>
      <p:sp>
        <p:nvSpPr>
          <p:cNvPr id="66" name="Shape 66"/>
          <p:cNvSpPr txBox="1"/>
          <p:nvPr>
            <p:ph idx="1" type="body"/>
          </p:nvPr>
        </p:nvSpPr>
        <p:spPr>
          <a:xfrm>
            <a:off x="311700" y="1339925"/>
            <a:ext cx="8520600" cy="3228900"/>
          </a:xfrm>
          <a:prstGeom prst="rect">
            <a:avLst/>
          </a:prstGeom>
        </p:spPr>
        <p:txBody>
          <a:bodyPr anchorCtr="0" anchor="t" bIns="91425" lIns="91425" rIns="91425" tIns="91425">
            <a:noAutofit/>
          </a:bodyPr>
          <a:lstStyle/>
          <a:p>
            <a:pPr lvl="0">
              <a:spcBef>
                <a:spcPts val="0"/>
              </a:spcBef>
              <a:buNone/>
            </a:pPr>
            <a:r>
              <a:rPr lang="en">
                <a:latin typeface="Comic Sans MS"/>
                <a:ea typeface="Comic Sans MS"/>
                <a:cs typeface="Comic Sans MS"/>
                <a:sym typeface="Comic Sans MS"/>
              </a:rPr>
              <a:t>What is Kafka?</a:t>
            </a:r>
          </a:p>
          <a:p>
            <a:pPr lvl="0" rtl="0">
              <a:spcBef>
                <a:spcPts val="0"/>
              </a:spcBef>
              <a:buNone/>
            </a:pPr>
            <a:r>
              <a:rPr lang="en">
                <a:latin typeface="Comic Sans MS"/>
                <a:ea typeface="Comic Sans MS"/>
                <a:cs typeface="Comic Sans MS"/>
                <a:sym typeface="Comic Sans MS"/>
              </a:rPr>
              <a:t>---Distributed, partitioned, replicated commit log service/messaging system</a:t>
            </a:r>
          </a:p>
          <a:p>
            <a:pPr lvl="0">
              <a:spcBef>
                <a:spcPts val="0"/>
              </a:spcBef>
              <a:buNone/>
            </a:pPr>
            <a:r>
              <a:t/>
            </a:r>
            <a:endParaRPr>
              <a:latin typeface="Comic Sans MS"/>
              <a:ea typeface="Comic Sans MS"/>
              <a:cs typeface="Comic Sans MS"/>
              <a:sym typeface="Comic Sans MS"/>
            </a:endParaRPr>
          </a:p>
          <a:p>
            <a:pPr lvl="0">
              <a:spcBef>
                <a:spcPts val="0"/>
              </a:spcBef>
              <a:buNone/>
            </a:pPr>
            <a:r>
              <a:rPr lang="en">
                <a:latin typeface="Comic Sans MS"/>
                <a:ea typeface="Comic Sans MS"/>
                <a:cs typeface="Comic Sans MS"/>
                <a:sym typeface="Comic Sans MS"/>
              </a:rPr>
              <a:t>Why Kafka?</a:t>
            </a:r>
          </a:p>
          <a:p>
            <a:pPr lvl="0">
              <a:spcBef>
                <a:spcPts val="0"/>
              </a:spcBef>
              <a:buNone/>
            </a:pPr>
            <a:r>
              <a:rPr lang="en">
                <a:latin typeface="Comic Sans MS"/>
                <a:ea typeface="Comic Sans MS"/>
                <a:cs typeface="Comic Sans MS"/>
                <a:sym typeface="Comic Sans MS"/>
              </a:rPr>
              <a:t>---Fast, scalable, durable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sz="7200">
                <a:latin typeface="Permanent Marker"/>
                <a:ea typeface="Permanent Marker"/>
                <a:cs typeface="Permanent Marker"/>
                <a:sym typeface="Permanent Marker"/>
              </a:rPr>
              <a:t>Topic</a:t>
            </a:r>
          </a:p>
        </p:txBody>
      </p:sp>
      <p:sp>
        <p:nvSpPr>
          <p:cNvPr id="72" name="Shape 72"/>
          <p:cNvSpPr txBox="1"/>
          <p:nvPr>
            <p:ph idx="1" type="body"/>
          </p:nvPr>
        </p:nvSpPr>
        <p:spPr>
          <a:xfrm>
            <a:off x="311700" y="2295775"/>
            <a:ext cx="8520600" cy="2273100"/>
          </a:xfrm>
          <a:prstGeom prst="rect">
            <a:avLst/>
          </a:prstGeom>
        </p:spPr>
        <p:txBody>
          <a:bodyPr anchorCtr="0" anchor="t" bIns="91425" lIns="91425" rIns="91425" tIns="91425">
            <a:noAutofit/>
          </a:bodyPr>
          <a:lstStyle/>
          <a:p>
            <a:pPr lvl="0" rtl="0" algn="ctr">
              <a:spcBef>
                <a:spcPts val="0"/>
              </a:spcBef>
              <a:buNone/>
            </a:pPr>
            <a:r>
              <a:rPr lang="en" sz="2400"/>
              <a:t>Kakfa maintain feeds of messages in categories called </a:t>
            </a:r>
            <a:r>
              <a:rPr b="1" lang="en" sz="2400">
                <a:solidFill>
                  <a:schemeClr val="accent5"/>
                </a:solidFill>
              </a:rPr>
              <a:t>topics</a:t>
            </a:r>
          </a:p>
          <a:p>
            <a:pPr lvl="0" rtl="0" algn="ctr">
              <a:spcBef>
                <a:spcPts val="0"/>
              </a:spcBef>
              <a:buNone/>
            </a:pPr>
            <a:r>
              <a:t/>
            </a:r>
            <a:endParaRPr b="1"/>
          </a:p>
          <a:p>
            <a:pPr lvl="0" algn="ctr">
              <a:spcBef>
                <a:spcPts val="0"/>
              </a:spcBef>
              <a:buNone/>
            </a:pPr>
            <a:r>
              <a:rPr b="1" lang="en"/>
              <a:t>High-level </a:t>
            </a:r>
            <a:r>
              <a:rPr b="1" lang="en">
                <a:solidFill>
                  <a:srgbClr val="FF9900"/>
                </a:solidFill>
              </a:rPr>
              <a:t>abstraction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57050"/>
            <a:ext cx="8520600" cy="572700"/>
          </a:xfrm>
          <a:prstGeom prst="rect">
            <a:avLst/>
          </a:prstGeom>
        </p:spPr>
        <p:txBody>
          <a:bodyPr anchorCtr="0" anchor="t" bIns="91425" lIns="91425" rIns="91425" tIns="91425">
            <a:noAutofit/>
          </a:bodyPr>
          <a:lstStyle/>
          <a:p>
            <a:pPr lvl="0">
              <a:spcBef>
                <a:spcPts val="0"/>
              </a:spcBef>
              <a:buNone/>
            </a:pPr>
            <a:r>
              <a:rPr lang="en">
                <a:latin typeface="Comic Sans MS"/>
                <a:ea typeface="Comic Sans MS"/>
                <a:cs typeface="Comic Sans MS"/>
                <a:sym typeface="Comic Sans MS"/>
              </a:rPr>
              <a:t>Historically at HomeAway</a:t>
            </a:r>
            <a:r>
              <a:rPr lang="en">
                <a:latin typeface="Comic Sans MS"/>
                <a:ea typeface="Comic Sans MS"/>
                <a:cs typeface="Comic Sans MS"/>
                <a:sym typeface="Comic Sans MS"/>
              </a:rPr>
              <a: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 Shot 2016-08-05 at 9.42.59 AM.png" id="79" name="Shape 79"/>
          <p:cNvPicPr preferRelativeResize="0"/>
          <p:nvPr/>
        </p:nvPicPr>
        <p:blipFill>
          <a:blip r:embed="rId3">
            <a:alphaModFix/>
          </a:blip>
          <a:stretch>
            <a:fillRect/>
          </a:stretch>
        </p:blipFill>
        <p:spPr>
          <a:xfrm>
            <a:off x="743925" y="856424"/>
            <a:ext cx="7551273" cy="417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mic Sans MS"/>
                <a:ea typeface="Comic Sans MS"/>
                <a:cs typeface="Comic Sans MS"/>
                <a:sym typeface="Comic Sans MS"/>
              </a:rPr>
              <a:t>Then to Create a new topic manually...</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G</a:t>
            </a:r>
            <a:r>
              <a:rPr lang="en" sz="2000"/>
              <a:t>et the Kafka project source code or Confluent.io</a:t>
            </a:r>
          </a:p>
          <a:p>
            <a:pPr indent="-355600" lvl="0" marL="457200" rtl="0">
              <a:spcBef>
                <a:spcPts val="0"/>
              </a:spcBef>
              <a:buSzPct val="100000"/>
              <a:buAutoNum type="arabicPeriod"/>
            </a:pPr>
            <a:r>
              <a:rPr lang="en" sz="2000"/>
              <a:t>Test the connection to the cluster</a:t>
            </a:r>
          </a:p>
          <a:p>
            <a:pPr indent="-355600" lvl="0" marL="457200">
              <a:spcBef>
                <a:spcPts val="0"/>
              </a:spcBef>
              <a:buSzPct val="100000"/>
              <a:buAutoNum type="arabicPeriod"/>
            </a:pPr>
            <a:r>
              <a:t/>
            </a:r>
            <a:endParaRPr sz="2000"/>
          </a:p>
        </p:txBody>
      </p:sp>
      <p:pic>
        <p:nvPicPr>
          <p:cNvPr descr="Screen Shot 2016-08-04 at 5.48.42 PM.png" id="86" name="Shape 86"/>
          <p:cNvPicPr preferRelativeResize="0"/>
          <p:nvPr/>
        </p:nvPicPr>
        <p:blipFill>
          <a:blip r:embed="rId3">
            <a:alphaModFix/>
          </a:blip>
          <a:stretch>
            <a:fillRect/>
          </a:stretch>
        </p:blipFill>
        <p:spPr>
          <a:xfrm>
            <a:off x="927475" y="2362100"/>
            <a:ext cx="7779874" cy="154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600">
                <a:latin typeface="Bree Serif"/>
                <a:ea typeface="Bree Serif"/>
                <a:cs typeface="Bree Serif"/>
                <a:sym typeface="Bree Serif"/>
              </a:rPr>
              <a:t>What’s the </a:t>
            </a:r>
            <a:r>
              <a:rPr lang="en" sz="3600">
                <a:solidFill>
                  <a:srgbClr val="FF0000"/>
                </a:solidFill>
                <a:latin typeface="Bree Serif"/>
                <a:ea typeface="Bree Serif"/>
                <a:cs typeface="Bree Serif"/>
                <a:sym typeface="Bree Serif"/>
              </a:rPr>
              <a:t>problem</a:t>
            </a:r>
            <a:r>
              <a:rPr lang="en" sz="3600">
                <a:latin typeface="Bree Serif"/>
                <a:ea typeface="Bree Serif"/>
                <a:cs typeface="Bree Serif"/>
                <a:sym typeface="Bree Serif"/>
              </a:rPr>
              <a:t>?</a:t>
            </a:r>
          </a:p>
        </p:txBody>
      </p:sp>
      <p:sp>
        <p:nvSpPr>
          <p:cNvPr id="92" name="Shape 92"/>
          <p:cNvSpPr txBox="1"/>
          <p:nvPr>
            <p:ph idx="1" type="body"/>
          </p:nvPr>
        </p:nvSpPr>
        <p:spPr>
          <a:xfrm>
            <a:off x="311700" y="1337300"/>
            <a:ext cx="8520600"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No single source of truth</a:t>
            </a:r>
          </a:p>
          <a:p>
            <a:pPr lvl="0" rtl="0">
              <a:spcBef>
                <a:spcPts val="0"/>
              </a:spcBef>
              <a:buNone/>
            </a:pPr>
            <a:r>
              <a:rPr lang="en" sz="2400"/>
              <a:t>2.   Manual interaction introduces configuration drift</a:t>
            </a:r>
          </a:p>
          <a:p>
            <a:pPr lvl="0" rtl="0">
              <a:spcBef>
                <a:spcPts val="0"/>
              </a:spcBef>
              <a:buNone/>
            </a:pPr>
            <a:r>
              <a:rPr lang="en" sz="2400"/>
              <a:t>3.   Too much repetitive work -- no automation </a:t>
            </a:r>
          </a:p>
          <a:p>
            <a:pPr lvl="0">
              <a:spcBef>
                <a:spcPts val="0"/>
              </a:spcBef>
              <a:buNone/>
            </a:pPr>
            <a:r>
              <a:rPr lang="en" sz="2400"/>
              <a:t>4.   Low durability</a:t>
            </a:r>
          </a:p>
          <a:p>
            <a:pPr lvl="0">
              <a:spcBef>
                <a:spcPts val="0"/>
              </a:spcBef>
              <a:buNone/>
            </a:pPr>
            <a:r>
              <a:rPr lang="en" sz="2400"/>
              <a:t>5.   Effort to learn/configure the cluster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sz="3600">
                <a:latin typeface="Bree Serif"/>
                <a:ea typeface="Bree Serif"/>
                <a:cs typeface="Bree Serif"/>
                <a:sym typeface="Bree Serif"/>
              </a:rPr>
              <a:t>What we want instead ???</a:t>
            </a:r>
          </a:p>
        </p:txBody>
      </p:sp>
      <p:sp>
        <p:nvSpPr>
          <p:cNvPr id="98" name="Shape 98"/>
          <p:cNvSpPr txBox="1"/>
          <p:nvPr>
            <p:ph idx="1" type="body"/>
          </p:nvPr>
        </p:nvSpPr>
        <p:spPr>
          <a:xfrm>
            <a:off x="311700" y="1385550"/>
            <a:ext cx="8520600" cy="3416400"/>
          </a:xfrm>
          <a:prstGeom prst="rect">
            <a:avLst/>
          </a:prstGeom>
        </p:spPr>
        <p:txBody>
          <a:bodyPr anchorCtr="0" anchor="t" bIns="91425" lIns="91425" rIns="91425" tIns="91425">
            <a:noAutofit/>
          </a:bodyPr>
          <a:lstStyle/>
          <a:p>
            <a:pPr lvl="0">
              <a:spcBef>
                <a:spcPts val="0"/>
              </a:spcBef>
              <a:buNone/>
            </a:pPr>
            <a:r>
              <a:rPr lang="en" sz="2400"/>
              <a:t>Automated process</a:t>
            </a:r>
          </a:p>
          <a:p>
            <a:pPr lvl="0">
              <a:spcBef>
                <a:spcPts val="0"/>
              </a:spcBef>
              <a:buNone/>
            </a:pPr>
            <a:r>
              <a:rPr lang="en" sz="2400"/>
              <a:t>Programmatic topic configuration</a:t>
            </a:r>
          </a:p>
          <a:p>
            <a:pPr lvl="0">
              <a:spcBef>
                <a:spcPts val="0"/>
              </a:spcBef>
              <a:buNone/>
            </a:pPr>
            <a:r>
              <a:rPr lang="en" sz="2400"/>
              <a:t>Infrastructure as code</a:t>
            </a:r>
          </a:p>
          <a:p>
            <a:pPr lvl="0">
              <a:spcBef>
                <a:spcPts val="0"/>
              </a:spcBef>
              <a:buNone/>
            </a:pPr>
            <a:r>
              <a:rPr lang="en" sz="2400"/>
              <a:t>Centralized repo for topic configuration</a:t>
            </a:r>
          </a:p>
          <a:p>
            <a:pPr lvl="0">
              <a:spcBef>
                <a:spcPts val="0"/>
              </a:spcBef>
              <a:buNone/>
            </a:pPr>
            <a:r>
              <a:rPr lang="en" sz="2400"/>
              <a:t>Auditability and validation of config values</a:t>
            </a:r>
          </a:p>
          <a:p>
            <a:pPr lvl="0">
              <a:spcBef>
                <a:spcPts val="0"/>
              </a:spcBef>
              <a:buNone/>
            </a:pPr>
            <a:r>
              <a:t/>
            </a:r>
            <a:endParaRPr sz="2400"/>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Right now…</a:t>
            </a:r>
            <a:r>
              <a:rPr lang="en"/>
              <a:t> </a:t>
            </a:r>
            <a:r>
              <a:rPr lang="en">
                <a:solidFill>
                  <a:srgbClr val="FF0000"/>
                </a:solidFill>
              </a:rPr>
              <a:t>NO</a:t>
            </a:r>
            <a:r>
              <a:rPr lang="en"/>
              <a:t> terminal   </a:t>
            </a:r>
            <a:r>
              <a:rPr lang="en">
                <a:solidFill>
                  <a:srgbClr val="FF0000"/>
                </a:solidFill>
              </a:rPr>
              <a:t>NO</a:t>
            </a:r>
            <a:r>
              <a:rPr lang="en"/>
              <a:t> connection  </a:t>
            </a:r>
            <a:r>
              <a:rPr lang="en">
                <a:solidFill>
                  <a:srgbClr val="FF0000"/>
                </a:solidFill>
              </a:rPr>
              <a:t>NO</a:t>
            </a:r>
            <a:r>
              <a:rPr lang="en"/>
              <a:t> download </a:t>
            </a:r>
          </a:p>
        </p:txBody>
      </p:sp>
      <p:sp>
        <p:nvSpPr>
          <p:cNvPr id="104" name="Shape 104"/>
          <p:cNvSpPr txBox="1"/>
          <p:nvPr>
            <p:ph idx="1" type="body"/>
          </p:nvPr>
        </p:nvSpPr>
        <p:spPr>
          <a:xfrm>
            <a:off x="6703350" y="1479850"/>
            <a:ext cx="2704800" cy="3057000"/>
          </a:xfrm>
          <a:prstGeom prst="rect">
            <a:avLst/>
          </a:prstGeom>
        </p:spPr>
        <p:txBody>
          <a:bodyPr anchorCtr="0" anchor="t" bIns="91425" lIns="91425" rIns="91425" tIns="91425">
            <a:noAutofit/>
          </a:bodyPr>
          <a:lstStyle/>
          <a:p>
            <a:pPr lvl="0">
              <a:spcBef>
                <a:spcPts val="0"/>
              </a:spcBef>
              <a:buNone/>
            </a:pPr>
            <a:r>
              <a:rPr b="1" lang="en" sz="2600">
                <a:solidFill>
                  <a:srgbClr val="00FF00"/>
                </a:solidFill>
              </a:rPr>
              <a:t>JUST </a:t>
            </a:r>
          </a:p>
          <a:p>
            <a:pPr lvl="0">
              <a:spcBef>
                <a:spcPts val="0"/>
              </a:spcBef>
              <a:buNone/>
            </a:pPr>
            <a:r>
              <a:rPr b="1" lang="en" sz="2600">
                <a:solidFill>
                  <a:srgbClr val="00FF00"/>
                </a:solidFill>
              </a:rPr>
              <a:t>WHAT </a:t>
            </a:r>
          </a:p>
          <a:p>
            <a:pPr lvl="0">
              <a:spcBef>
                <a:spcPts val="0"/>
              </a:spcBef>
              <a:buNone/>
            </a:pPr>
            <a:r>
              <a:rPr b="1" lang="en" sz="2600">
                <a:solidFill>
                  <a:srgbClr val="00FF00"/>
                </a:solidFill>
              </a:rPr>
              <a:t>YOU</a:t>
            </a:r>
          </a:p>
          <a:p>
            <a:pPr lvl="0">
              <a:spcBef>
                <a:spcPts val="0"/>
              </a:spcBef>
              <a:buNone/>
            </a:pPr>
            <a:r>
              <a:rPr b="1" lang="en" sz="2600">
                <a:solidFill>
                  <a:srgbClr val="00FF00"/>
                </a:solidFill>
              </a:rPr>
              <a:t>WANT</a:t>
            </a:r>
          </a:p>
        </p:txBody>
      </p:sp>
      <p:pic>
        <p:nvPicPr>
          <p:cNvPr descr="Screen Shot 2016-08-04 at 6.03.00 PM.png" id="105" name="Shape 105"/>
          <p:cNvPicPr preferRelativeResize="0"/>
          <p:nvPr/>
        </p:nvPicPr>
        <p:blipFill>
          <a:blip r:embed="rId3">
            <a:alphaModFix/>
          </a:blip>
          <a:stretch>
            <a:fillRect/>
          </a:stretch>
        </p:blipFill>
        <p:spPr>
          <a:xfrm>
            <a:off x="1084950" y="1479850"/>
            <a:ext cx="4552950" cy="2724150"/>
          </a:xfrm>
          <a:prstGeom prst="rect">
            <a:avLst/>
          </a:prstGeom>
          <a:noFill/>
          <a:ln>
            <a:noFill/>
          </a:ln>
        </p:spPr>
      </p:pic>
      <p:sp>
        <p:nvSpPr>
          <p:cNvPr id="106" name="Shape 106"/>
          <p:cNvSpPr/>
          <p:nvPr/>
        </p:nvSpPr>
        <p:spPr>
          <a:xfrm>
            <a:off x="1084950" y="4380000"/>
            <a:ext cx="4267500" cy="498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One-to-one mapping:   File </a:t>
            </a:r>
            <a:r>
              <a:rPr b="1" lang="en" sz="1800"/>
              <a:t>←→</a:t>
            </a:r>
            <a:r>
              <a:rPr b="1" lang="en" sz="1800"/>
              <a:t> </a:t>
            </a:r>
            <a:r>
              <a:rPr lang="en" sz="1800"/>
              <a:t>topic</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3600">
                <a:latin typeface="Bree Serif"/>
                <a:ea typeface="Bree Serif"/>
                <a:cs typeface="Bree Serif"/>
                <a:sym typeface="Bree Serif"/>
              </a:rPr>
              <a:t>The design decision	</a:t>
            </a:r>
          </a:p>
        </p:txBody>
      </p:sp>
      <p:sp>
        <p:nvSpPr>
          <p:cNvPr id="112" name="Shape 112"/>
          <p:cNvSpPr txBox="1"/>
          <p:nvPr>
            <p:ph idx="1" type="body"/>
          </p:nvPr>
        </p:nvSpPr>
        <p:spPr>
          <a:xfrm>
            <a:off x="311700" y="1311875"/>
            <a:ext cx="8520600" cy="3257100"/>
          </a:xfrm>
          <a:prstGeom prst="rect">
            <a:avLst/>
          </a:prstGeom>
        </p:spPr>
        <p:txBody>
          <a:bodyPr anchorCtr="0" anchor="t" bIns="91425" lIns="91425" rIns="91425" tIns="91425">
            <a:noAutofit/>
          </a:bodyPr>
          <a:lstStyle/>
          <a:p>
            <a:pPr lvl="0">
              <a:spcBef>
                <a:spcPts val="0"/>
              </a:spcBef>
              <a:buNone/>
            </a:pPr>
            <a:r>
              <a:rPr lang="en" sz="2400"/>
              <a:t>We used </a:t>
            </a:r>
            <a:r>
              <a:rPr b="1" lang="en" sz="2400">
                <a:solidFill>
                  <a:srgbClr val="FF9900"/>
                </a:solidFill>
              </a:rPr>
              <a:t>Github </a:t>
            </a:r>
            <a:r>
              <a:rPr lang="en" sz="2400"/>
              <a:t>as our file system</a:t>
            </a:r>
          </a:p>
          <a:p>
            <a:pPr lvl="0">
              <a:spcBef>
                <a:spcPts val="0"/>
              </a:spcBef>
              <a:buNone/>
            </a:pPr>
            <a:r>
              <a:rPr b="1" lang="en"/>
              <a:t>PR → approved → repo changed → cluster </a:t>
            </a:r>
            <a:r>
              <a:rPr b="1" lang="en">
                <a:solidFill>
                  <a:srgbClr val="00FF00"/>
                </a:solidFill>
              </a:rPr>
              <a:t>automatically</a:t>
            </a:r>
            <a:r>
              <a:rPr b="1" lang="en"/>
              <a:t> updated</a:t>
            </a:r>
          </a:p>
          <a:p>
            <a:pPr indent="457200" lvl="0">
              <a:spcBef>
                <a:spcPts val="0"/>
              </a:spcBef>
              <a:buNone/>
            </a:pPr>
            <a:r>
              <a:rPr b="1" lang="en"/>
              <a:t>OR</a:t>
            </a:r>
          </a:p>
          <a:p>
            <a:pPr lvl="0">
              <a:spcBef>
                <a:spcPts val="0"/>
              </a:spcBef>
              <a:buNone/>
            </a:pPr>
            <a:r>
              <a:rPr b="1" lang="en"/>
              <a:t>PR → not approved → repo not changed → nothing happened</a:t>
            </a:r>
          </a:p>
          <a:p>
            <a:pPr lvl="0">
              <a:spcBef>
                <a:spcPts val="0"/>
              </a:spcBef>
              <a:buNone/>
            </a:pPr>
            <a:r>
              <a:t/>
            </a:r>
            <a:endParaRPr b="1" sz="800"/>
          </a:p>
          <a:p>
            <a:pPr lvl="0">
              <a:spcBef>
                <a:spcPts val="0"/>
              </a:spcBef>
              <a:buNone/>
            </a:pPr>
            <a:r>
              <a:rPr b="1" lang="en" sz="2400"/>
              <a:t>User’s perspective: PR merged or not → success or failure</a:t>
            </a:r>
          </a:p>
          <a:p>
            <a:pPr lvl="0">
              <a:spcBef>
                <a:spcPts val="0"/>
              </a:spcBef>
              <a:buNone/>
            </a:pPr>
            <a:r>
              <a:rPr b="1" lang="en"/>
              <a:t>Note: Moving forward, we are going to automate the PR merge</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