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i4AzmIUgBthV+xh2+vU9en54h3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787" y="4343386"/>
            <a:ext cx="5486382" cy="4114795"/>
          </a:xfrm>
          <a:prstGeom prst="rect">
            <a:avLst/>
          </a:prstGeom>
          <a:noFill/>
          <a:ln>
            <a:noFill/>
          </a:ln>
        </p:spPr>
        <p:txBody>
          <a:bodyPr anchorCtr="0" anchor="t" bIns="81475" lIns="81475" spcFirstLastPara="1" rIns="81475" wrap="square" tIns="81475">
            <a:noAutofit/>
          </a:bodyPr>
          <a:lstStyle/>
          <a:p>
            <a:pPr indent="0" lvl="0" marL="0" rtl="0" algn="l">
              <a:lnSpc>
                <a:spcPct val="100000"/>
              </a:lnSpc>
              <a:spcBef>
                <a:spcPts val="0"/>
              </a:spcBef>
              <a:spcAft>
                <a:spcPts val="0"/>
              </a:spcAft>
              <a:buSzPts val="1100"/>
              <a:buNone/>
            </a:pPr>
            <a:r>
              <a:t/>
            </a:r>
            <a:endParaRPr/>
          </a:p>
        </p:txBody>
      </p:sp>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3:notes"/>
          <p:cNvSpPr txBox="1"/>
          <p:nvPr>
            <p:ph idx="1" type="body"/>
          </p:nvPr>
        </p:nvSpPr>
        <p:spPr>
          <a:xfrm>
            <a:off x="685787" y="4343386"/>
            <a:ext cx="5486400" cy="4114800"/>
          </a:xfrm>
          <a:prstGeom prst="rect">
            <a:avLst/>
          </a:prstGeom>
          <a:noFill/>
          <a:ln>
            <a:noFill/>
          </a:ln>
        </p:spPr>
        <p:txBody>
          <a:bodyPr anchorCtr="0" anchor="t" bIns="81475" lIns="81475" spcFirstLastPara="1" rIns="81475" wrap="square" tIns="81475">
            <a:noAutofit/>
          </a:bodyPr>
          <a:lstStyle/>
          <a:p>
            <a:pPr indent="0" lvl="0" marL="0" rtl="0" algn="l">
              <a:lnSpc>
                <a:spcPct val="100000"/>
              </a:lnSpc>
              <a:spcBef>
                <a:spcPts val="0"/>
              </a:spcBef>
              <a:spcAft>
                <a:spcPts val="0"/>
              </a:spcAft>
              <a:buSzPts val="1100"/>
              <a:buNone/>
            </a:pPr>
            <a:r>
              <a:t/>
            </a:r>
            <a:endParaRPr/>
          </a:p>
        </p:txBody>
      </p:sp>
      <p:sp>
        <p:nvSpPr>
          <p:cNvPr id="148" name="Google Shape;148;p13:notes"/>
          <p:cNvSpPr/>
          <p:nvPr>
            <p:ph idx="2" type="sldImg"/>
          </p:nvPr>
        </p:nvSpPr>
        <p:spPr>
          <a:xfrm>
            <a:off x="1143221" y="685795"/>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txBox="1"/>
          <p:nvPr>
            <p:ph idx="1" type="body"/>
          </p:nvPr>
        </p:nvSpPr>
        <p:spPr>
          <a:xfrm>
            <a:off x="685787" y="4343386"/>
            <a:ext cx="5486400" cy="4114800"/>
          </a:xfrm>
          <a:prstGeom prst="rect">
            <a:avLst/>
          </a:prstGeom>
          <a:noFill/>
          <a:ln>
            <a:noFill/>
          </a:ln>
        </p:spPr>
        <p:txBody>
          <a:bodyPr anchorCtr="0" anchor="t" bIns="81475" lIns="81475" spcFirstLastPara="1" rIns="81475" wrap="square" tIns="81475">
            <a:noAutofit/>
          </a:bodyPr>
          <a:lstStyle/>
          <a:p>
            <a:pPr indent="0" lvl="0" marL="0" rtl="0" algn="l">
              <a:lnSpc>
                <a:spcPct val="100000"/>
              </a:lnSpc>
              <a:spcBef>
                <a:spcPts val="0"/>
              </a:spcBef>
              <a:spcAft>
                <a:spcPts val="0"/>
              </a:spcAft>
              <a:buSzPts val="1100"/>
              <a:buNone/>
            </a:pPr>
            <a:r>
              <a:t/>
            </a:r>
            <a:endParaRPr/>
          </a:p>
        </p:txBody>
      </p:sp>
      <p:sp>
        <p:nvSpPr>
          <p:cNvPr id="154" name="Google Shape;154;p14:notes"/>
          <p:cNvSpPr/>
          <p:nvPr>
            <p:ph idx="2" type="sldImg"/>
          </p:nvPr>
        </p:nvSpPr>
        <p:spPr>
          <a:xfrm>
            <a:off x="1143221" y="685795"/>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74d7d17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1174d7d171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74d7d17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1174d7d171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72901a2d4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72901a2d4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99"/>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50" name="Shape 50"/>
        <p:cNvGrpSpPr/>
        <p:nvPr/>
      </p:nvGrpSpPr>
      <p:grpSpPr>
        <a:xfrm>
          <a:off x="0" y="0"/>
          <a:ext cx="0" cy="0"/>
          <a:chOff x="0" y="0"/>
          <a:chExt cx="0" cy="0"/>
        </a:xfrm>
      </p:grpSpPr>
      <p:sp>
        <p:nvSpPr>
          <p:cNvPr id="51" name="Google Shape;51;p27"/>
          <p:cNvSpPr txBox="1"/>
          <p:nvPr>
            <p:ph type="title"/>
          </p:nvPr>
        </p:nvSpPr>
        <p:spPr>
          <a:xfrm>
            <a:off x="457200" y="205200"/>
            <a:ext cx="8229300" cy="85860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27"/>
          <p:cNvSpPr txBox="1"/>
          <p:nvPr>
            <p:ph idx="1" type="body"/>
          </p:nvPr>
        </p:nvSpPr>
        <p:spPr>
          <a:xfrm>
            <a:off x="457200" y="1203480"/>
            <a:ext cx="4015800" cy="29829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1200"/>
              </a:spcAft>
              <a:buClr>
                <a:schemeClr val="dk1"/>
              </a:buClr>
              <a:buSzPts val="1800"/>
              <a:buChar char="■"/>
              <a:defRPr/>
            </a:lvl9pPr>
          </a:lstStyle>
          <a:p/>
        </p:txBody>
      </p:sp>
      <p:sp>
        <p:nvSpPr>
          <p:cNvPr id="53" name="Google Shape;53;p27"/>
          <p:cNvSpPr txBox="1"/>
          <p:nvPr>
            <p:ph idx="2" type="body"/>
          </p:nvPr>
        </p:nvSpPr>
        <p:spPr>
          <a:xfrm>
            <a:off x="4674240" y="1203480"/>
            <a:ext cx="4015800" cy="29829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120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 name="Shape 11"/>
        <p:cNvGrpSpPr/>
        <p:nvPr/>
      </p:nvGrpSpPr>
      <p:grpSpPr>
        <a:xfrm>
          <a:off x="0" y="0"/>
          <a:ext cx="0" cy="0"/>
          <a:chOff x="0" y="0"/>
          <a:chExt cx="0" cy="0"/>
        </a:xfrm>
      </p:grpSpPr>
      <p:sp>
        <p:nvSpPr>
          <p:cNvPr id="12" name="Google Shape;1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4" name="Google Shape;14;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5" name="Google Shape;1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2" name="Google Shape;22;p1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 name="Google Shape;2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 name="Google Shape;2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2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p:nvPr/>
        </p:nvSpPr>
        <p:spPr>
          <a:xfrm>
            <a:off x="311760" y="230400"/>
            <a:ext cx="8519400" cy="205164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Clr>
                <a:srgbClr val="000000"/>
              </a:buClr>
              <a:buSzPts val="5200"/>
              <a:buFont typeface="Arial"/>
              <a:buNone/>
            </a:pPr>
            <a:r>
              <a:rPr b="0" i="0" lang="en" sz="5200" u="none" cap="none" strike="noStrike">
                <a:solidFill>
                  <a:srgbClr val="000000"/>
                </a:solidFill>
                <a:latin typeface="Arial"/>
                <a:ea typeface="Arial"/>
                <a:cs typeface="Arial"/>
                <a:sym typeface="Arial"/>
              </a:rPr>
              <a:t>CS 4476/6476 Project 3</a:t>
            </a:r>
            <a:endParaRPr b="0" i="0" sz="5200" u="none" cap="none" strike="noStrike">
              <a:solidFill>
                <a:schemeClr val="dk1"/>
              </a:solidFill>
              <a:latin typeface="Arial"/>
              <a:ea typeface="Arial"/>
              <a:cs typeface="Arial"/>
              <a:sym typeface="Arial"/>
            </a:endParaRPr>
          </a:p>
        </p:txBody>
      </p:sp>
      <p:sp>
        <p:nvSpPr>
          <p:cNvPr id="59" name="Google Shape;59;p1"/>
          <p:cNvSpPr/>
          <p:nvPr/>
        </p:nvSpPr>
        <p:spPr>
          <a:xfrm>
            <a:off x="311760" y="2320200"/>
            <a:ext cx="8519400" cy="179640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 sz="2800">
                <a:solidFill>
                  <a:srgbClr val="595959"/>
                </a:solidFill>
              </a:rPr>
              <a:t>张如山 Rushan Zhang</a:t>
            </a:r>
            <a:endParaRPr b="0" i="0"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lang="en" sz="2800">
                <a:solidFill>
                  <a:srgbClr val="595959"/>
                </a:solidFill>
              </a:rPr>
              <a:t>rzhang662@gatech.edu</a:t>
            </a:r>
            <a:endParaRPr b="0" i="0" sz="2800" u="none" cap="none" strike="noStrike">
              <a:solidFill>
                <a:srgbClr val="595959"/>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lang="en" sz="2800">
                <a:solidFill>
                  <a:srgbClr val="595959"/>
                </a:solidFill>
              </a:rPr>
              <a:t>rzhang662</a:t>
            </a:r>
            <a:endParaRPr b="0" i="0" sz="2800" u="none" cap="none" strike="noStrike">
              <a:solidFill>
                <a:srgbClr val="595959"/>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lang="en" sz="2800">
                <a:solidFill>
                  <a:srgbClr val="595959"/>
                </a:solidFill>
              </a:rPr>
              <a:t>903849603</a:t>
            </a:r>
            <a:endParaRPr b="0" i="0" sz="2800" u="none" cap="none" strike="noStrike">
              <a:solidFill>
                <a:schemeClr val="dk1"/>
              </a:solidFill>
              <a:latin typeface="Arial"/>
              <a:ea typeface="Arial"/>
              <a:cs typeface="Arial"/>
              <a:sym typeface="Arial"/>
            </a:endParaRPr>
          </a:p>
        </p:txBody>
      </p:sp>
      <p:sp>
        <p:nvSpPr>
          <p:cNvPr id="60" name="Google Shape;60;p1"/>
          <p:cNvSpPr txBox="1"/>
          <p:nvPr/>
        </p:nvSpPr>
        <p:spPr>
          <a:xfrm>
            <a:off x="331300" y="4428425"/>
            <a:ext cx="636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Discussed with Shuangyue Cheng (email: katcheng@gatech.edu)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Part 3: RANSAC</a:t>
            </a:r>
            <a:endParaRPr/>
          </a:p>
        </p:txBody>
      </p:sp>
      <p:sp>
        <p:nvSpPr>
          <p:cNvPr id="128" name="Google Shape;128;p1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514"/>
              <a:buNone/>
            </a:pPr>
            <a:r>
              <a:rPr lang="en"/>
              <a:t>[How many RANSAC iterations would we need to find the fundamental matrix with 99.9% certainty from your Mt. Rushmore and Notre Dame SIFT results assuming that they had a 90% point correspondence accuracy if there are 9 points?] </a:t>
            </a:r>
            <a:endParaRPr/>
          </a:p>
          <a:p>
            <a:pPr indent="0" lvl="0" marL="0" rtl="0" algn="l">
              <a:lnSpc>
                <a:spcPct val="115000"/>
              </a:lnSpc>
              <a:spcBef>
                <a:spcPts val="0"/>
              </a:spcBef>
              <a:spcAft>
                <a:spcPts val="0"/>
              </a:spcAft>
              <a:buSzPts val="1514"/>
              <a:buNone/>
            </a:pPr>
            <a:r>
              <a:rPr b="1" lang="en"/>
              <a:t>14</a:t>
            </a:r>
            <a:endParaRPr b="1"/>
          </a:p>
          <a:p>
            <a:pPr indent="0" lvl="0" marL="0" rtl="0" algn="l">
              <a:lnSpc>
                <a:spcPct val="115000"/>
              </a:lnSpc>
              <a:spcBef>
                <a:spcPts val="1200"/>
              </a:spcBef>
              <a:spcAft>
                <a:spcPts val="0"/>
              </a:spcAft>
              <a:buSzPts val="1514"/>
              <a:buNone/>
            </a:pPr>
            <a:r>
              <a:rPr lang="en"/>
              <a:t>[One might imagine that if we had more than 9 point correspondences, it would be better to use more of them to solve for the fundamental matrix. Investigate this by finding the # of RANSAC iterations you would need to run with 18 points.]</a:t>
            </a:r>
            <a:endParaRPr/>
          </a:p>
          <a:p>
            <a:pPr indent="0" lvl="0" marL="0" rtl="0" algn="l">
              <a:lnSpc>
                <a:spcPct val="115000"/>
              </a:lnSpc>
              <a:spcBef>
                <a:spcPts val="1200"/>
              </a:spcBef>
              <a:spcAft>
                <a:spcPts val="1200"/>
              </a:spcAft>
              <a:buSzPts val="1514"/>
              <a:buNone/>
            </a:pPr>
            <a:r>
              <a:rPr b="1" lang="en"/>
              <a:t>42</a:t>
            </a:r>
            <a:endParaRPr b="1"/>
          </a:p>
        </p:txBody>
      </p:sp>
      <p:sp>
        <p:nvSpPr>
          <p:cNvPr id="129" name="Google Shape;129;p1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a:t>[If our dataset had a lower point correspondence accuracy, say 70%, what is the minimum # of iterations needed to find the fundamental matrix with 99.9% certainty?]</a:t>
            </a:r>
            <a:endParaRPr/>
          </a:p>
          <a:p>
            <a:pPr indent="0" lvl="0" marL="0" rtl="0" algn="l">
              <a:lnSpc>
                <a:spcPct val="115000"/>
              </a:lnSpc>
              <a:spcBef>
                <a:spcPts val="1200"/>
              </a:spcBef>
              <a:spcAft>
                <a:spcPts val="0"/>
              </a:spcAft>
              <a:buSzPts val="1400"/>
              <a:buNone/>
            </a:pPr>
            <a:r>
              <a:rPr b="1" lang="en"/>
              <a:t>4238 with 18 points</a:t>
            </a:r>
            <a:endParaRPr b="1"/>
          </a:p>
          <a:p>
            <a:pPr indent="0" lvl="0" marL="0" rtl="0" algn="l">
              <a:lnSpc>
                <a:spcPct val="115000"/>
              </a:lnSpc>
              <a:spcBef>
                <a:spcPts val="1200"/>
              </a:spcBef>
              <a:spcAft>
                <a:spcPts val="1200"/>
              </a:spcAft>
              <a:buSzPts val="1400"/>
              <a:buNone/>
            </a:pPr>
            <a:r>
              <a:rPr b="1" lang="en"/>
              <a:t>167 with 9 points</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Part 4: Performance comparison</a:t>
            </a:r>
            <a:endParaRPr/>
          </a:p>
        </p:txBody>
      </p:sp>
      <p:sp>
        <p:nvSpPr>
          <p:cNvPr id="135" name="Google Shape;135;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a:t>[insert visualization of epipolar lines on the Argoverse image pair using the linear method]</a:t>
            </a:r>
            <a:endParaRPr/>
          </a:p>
          <a:p>
            <a:pPr indent="0" lvl="0" marL="0" rtl="0" algn="l">
              <a:lnSpc>
                <a:spcPct val="115000"/>
              </a:lnSpc>
              <a:spcBef>
                <a:spcPts val="1200"/>
              </a:spcBef>
              <a:spcAft>
                <a:spcPts val="1200"/>
              </a:spcAft>
              <a:buSzPts val="1400"/>
              <a:buNone/>
            </a:pPr>
            <a:r>
              <a:t/>
            </a:r>
            <a:endParaRPr/>
          </a:p>
        </p:txBody>
      </p:sp>
      <p:sp>
        <p:nvSpPr>
          <p:cNvPr id="136" name="Google Shape;136;p1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a:t>[insert visualization of epipolar lines on the Argoverse image pair using RANSAC]</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1200"/>
              </a:spcAft>
              <a:buSzPts val="1400"/>
              <a:buNone/>
            </a:pPr>
            <a:r>
              <a:rPr lang="en"/>
              <a:t>(sample size = 9)</a:t>
            </a:r>
            <a:endParaRPr/>
          </a:p>
        </p:txBody>
      </p:sp>
      <p:pic>
        <p:nvPicPr>
          <p:cNvPr id="137" name="Google Shape;137;p11"/>
          <p:cNvPicPr preferRelativeResize="0"/>
          <p:nvPr/>
        </p:nvPicPr>
        <p:blipFill>
          <a:blip r:embed="rId3">
            <a:alphaModFix/>
          </a:blip>
          <a:stretch>
            <a:fillRect/>
          </a:stretch>
        </p:blipFill>
        <p:spPr>
          <a:xfrm>
            <a:off x="-5" y="1909920"/>
            <a:ext cx="4572000" cy="1440329"/>
          </a:xfrm>
          <a:prstGeom prst="rect">
            <a:avLst/>
          </a:prstGeom>
          <a:noFill/>
          <a:ln>
            <a:noFill/>
          </a:ln>
        </p:spPr>
      </p:pic>
      <p:pic>
        <p:nvPicPr>
          <p:cNvPr id="138" name="Google Shape;138;p11"/>
          <p:cNvPicPr preferRelativeResize="0"/>
          <p:nvPr/>
        </p:nvPicPr>
        <p:blipFill>
          <a:blip r:embed="rId4">
            <a:alphaModFix/>
          </a:blip>
          <a:stretch>
            <a:fillRect/>
          </a:stretch>
        </p:blipFill>
        <p:spPr>
          <a:xfrm>
            <a:off x="4311609" y="3516070"/>
            <a:ext cx="4571986" cy="1440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Part 4: Performance comparison</a:t>
            </a:r>
            <a:endParaRPr/>
          </a:p>
        </p:txBody>
      </p:sp>
      <p:sp>
        <p:nvSpPr>
          <p:cNvPr id="144" name="Google Shape;144;p12"/>
          <p:cNvSpPr txBox="1"/>
          <p:nvPr>
            <p:ph idx="1" type="body"/>
          </p:nvPr>
        </p:nvSpPr>
        <p:spPr>
          <a:xfrm>
            <a:off x="311700" y="1152475"/>
            <a:ext cx="3999900" cy="39909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400"/>
              <a:buNone/>
            </a:pPr>
            <a:r>
              <a:rPr lang="en"/>
              <a:t>[Describe the different performance of the two methods.]</a:t>
            </a:r>
            <a:endParaRPr/>
          </a:p>
          <a:p>
            <a:pPr indent="0" lvl="0" marL="0" rtl="0" algn="l">
              <a:lnSpc>
                <a:spcPct val="115000"/>
              </a:lnSpc>
              <a:spcBef>
                <a:spcPts val="1200"/>
              </a:spcBef>
              <a:spcAft>
                <a:spcPts val="0"/>
              </a:spcAft>
              <a:buSzPts val="1400"/>
              <a:buNone/>
            </a:pPr>
            <a:r>
              <a:rPr lang="en"/>
              <a:t>RANSAC works much better on real images than the linear method when there are lots of falsely matched points (noise). (The epipolar seems more accurate, and the epipolar lines seems to make more sense)</a:t>
            </a:r>
            <a:endParaRPr/>
          </a:p>
          <a:p>
            <a:pPr indent="0" lvl="0" marL="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0"/>
              </a:spcAft>
              <a:buSzPts val="1400"/>
              <a:buNone/>
            </a:pPr>
            <a:r>
              <a:rPr lang="en"/>
              <a:t>[Why do these differences appear?]</a:t>
            </a:r>
            <a:endParaRPr/>
          </a:p>
          <a:p>
            <a:pPr indent="0" lvl="0" marL="0" rtl="0" algn="l">
              <a:lnSpc>
                <a:spcPct val="115000"/>
              </a:lnSpc>
              <a:spcBef>
                <a:spcPts val="1200"/>
              </a:spcBef>
              <a:spcAft>
                <a:spcPts val="1200"/>
              </a:spcAft>
              <a:buSzPts val="1400"/>
              <a:buNone/>
            </a:pPr>
            <a:r>
              <a:rPr lang="en"/>
              <a:t>Because there are lots of </a:t>
            </a:r>
            <a:r>
              <a:rPr lang="en"/>
              <a:t>outliers</a:t>
            </a:r>
            <a:r>
              <a:rPr lang="en"/>
              <a:t> in this image pair (there are some cars that are in image a but not in image b, and vice versa), which will </a:t>
            </a:r>
            <a:r>
              <a:rPr lang="en"/>
              <a:t>disturb</a:t>
            </a:r>
            <a:r>
              <a:rPr lang="en"/>
              <a:t> the least-square </a:t>
            </a:r>
            <a:r>
              <a:rPr lang="en"/>
              <a:t>method</a:t>
            </a:r>
            <a:r>
              <a:rPr lang="en"/>
              <a:t>. RANSAC, which will try to find the best matching pairs by random sampling, is more robust to noise.</a:t>
            </a:r>
            <a:endParaRPr/>
          </a:p>
        </p:txBody>
      </p:sp>
      <p:sp>
        <p:nvSpPr>
          <p:cNvPr id="145" name="Google Shape;145;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a:t>[Which one should be more robust in real applications? Why?]</a:t>
            </a:r>
            <a:endParaRPr/>
          </a:p>
          <a:p>
            <a:pPr indent="0" lvl="0" marL="0" rtl="0" algn="l">
              <a:lnSpc>
                <a:spcPct val="115000"/>
              </a:lnSpc>
              <a:spcBef>
                <a:spcPts val="1200"/>
              </a:spcBef>
              <a:spcAft>
                <a:spcPts val="1200"/>
              </a:spcAft>
              <a:buSzPts val="1400"/>
              <a:buNone/>
            </a:pPr>
            <a:r>
              <a:rPr lang="en"/>
              <a:t>RANSAC is more robust, because in most cases, real cameras are not calibrated. Besides, the objects in real images may change. Therefore, there are lots of outliers. RANSAC, </a:t>
            </a:r>
            <a:r>
              <a:rPr lang="en"/>
              <a:t>which will try to find the best matching pairs by random sampling,</a:t>
            </a:r>
            <a:r>
              <a:rPr lang="en"/>
              <a:t> is more robust to noise.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3"/>
          <p:cNvSpPr/>
          <p:nvPr/>
        </p:nvSpPr>
        <p:spPr>
          <a:xfrm>
            <a:off x="311760" y="444960"/>
            <a:ext cx="8519400" cy="5718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dk1"/>
                </a:solidFill>
                <a:latin typeface="Arial"/>
                <a:ea typeface="Arial"/>
                <a:cs typeface="Arial"/>
                <a:sym typeface="Arial"/>
              </a:rPr>
              <a:t>Part 5: Visual odometry</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51" name="Google Shape;151;p13"/>
          <p:cNvSpPr/>
          <p:nvPr/>
        </p:nvSpPr>
        <p:spPr>
          <a:xfrm>
            <a:off x="311760" y="1152360"/>
            <a:ext cx="8519400" cy="34152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[How can we use our code from part 2 and part 3 to determine the “ego-motion” of a camera attached to a robot (i.e., motion of the robot)?]</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lang="en">
                <a:solidFill>
                  <a:schemeClr val="dk2"/>
                </a:solidFill>
              </a:rPr>
              <a:t>The VO problem requires us to solve both the rotational matrix and the translational matrix. We can use image at</a:t>
            </a:r>
            <a:r>
              <a:rPr lang="en" u="sng">
                <a:solidFill>
                  <a:schemeClr val="dk2"/>
                </a:solidFill>
              </a:rPr>
              <a:t> t = i </a:t>
            </a:r>
            <a:r>
              <a:rPr lang="en">
                <a:solidFill>
                  <a:schemeClr val="dk2"/>
                </a:solidFill>
              </a:rPr>
              <a:t>and image at </a:t>
            </a:r>
            <a:r>
              <a:rPr lang="en" u="sng">
                <a:solidFill>
                  <a:schemeClr val="dk2"/>
                </a:solidFill>
              </a:rPr>
              <a:t>t = i+1 </a:t>
            </a:r>
            <a:r>
              <a:rPr lang="en">
                <a:solidFill>
                  <a:schemeClr val="dk2"/>
                </a:solidFill>
              </a:rPr>
              <a:t>to calculate the fundamental matrix, and from the fundamental matrix, together with t</a:t>
            </a:r>
            <a:r>
              <a:rPr lang="en">
                <a:solidFill>
                  <a:schemeClr val="dk2"/>
                </a:solidFill>
              </a:rPr>
              <a:t>he intrinsic matrix K</a:t>
            </a:r>
            <a:r>
              <a:rPr lang="en">
                <a:solidFill>
                  <a:schemeClr val="dk2"/>
                </a:solidFill>
              </a:rPr>
              <a:t> we can calculate the essential matrix. Together with the points in the previous and current image, we can calculate the rotational and translational motion between previous position and current position.</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[In addition to the fundamental matrix, what additional camera information is required to recover the ego-motion?]</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lang="en">
                <a:solidFill>
                  <a:schemeClr val="dk2"/>
                </a:solidFill>
              </a:rPr>
              <a:t>The intrinsic matrix K. (Because we have to recover the essential matrix)</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4"/>
          <p:cNvSpPr/>
          <p:nvPr/>
        </p:nvSpPr>
        <p:spPr>
          <a:xfrm>
            <a:off x="311760" y="444960"/>
            <a:ext cx="8519400" cy="5718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dk1"/>
                </a:solidFill>
                <a:latin typeface="Arial"/>
                <a:ea typeface="Arial"/>
                <a:cs typeface="Arial"/>
                <a:sym typeface="Arial"/>
              </a:rPr>
              <a:t>Part 5: Visual odometry</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157" name="Google Shape;157;p14"/>
          <p:cNvSpPr/>
          <p:nvPr/>
        </p:nvSpPr>
        <p:spPr>
          <a:xfrm>
            <a:off x="311760" y="1152360"/>
            <a:ext cx="8519400" cy="34152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[Attach a plot of the camera’s trajectory through time]</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pic>
        <p:nvPicPr>
          <p:cNvPr id="158" name="Google Shape;158;p14"/>
          <p:cNvPicPr preferRelativeResize="0"/>
          <p:nvPr/>
        </p:nvPicPr>
        <p:blipFill>
          <a:blip r:embed="rId3">
            <a:alphaModFix/>
          </a:blip>
          <a:stretch>
            <a:fillRect/>
          </a:stretch>
        </p:blipFill>
        <p:spPr>
          <a:xfrm>
            <a:off x="4972050" y="110175"/>
            <a:ext cx="4171950" cy="4724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174d7d1715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Part 6: Panorama Stitching</a:t>
            </a:r>
            <a:endParaRPr/>
          </a:p>
        </p:txBody>
      </p:sp>
      <p:sp>
        <p:nvSpPr>
          <p:cNvPr id="164" name="Google Shape;164;g1174d7d1715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[Please add a README style documentation here for your implementation of panorama stitching with: description of what you implemented, instructions on how to replicate the results in clear steps that can be followed by course staff. Failure to replicate results by following this documentation will result in point penalties on this question of the assignment.]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174d7d1715_0_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Part 6: Panorama Stitching</a:t>
            </a:r>
            <a:endParaRPr/>
          </a:p>
        </p:txBody>
      </p:sp>
      <p:sp>
        <p:nvSpPr>
          <p:cNvPr id="170" name="Google Shape;170;g1174d7d1715_0_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[Insert visualizations of your stitched panorama here along with the 2 images you used to stitch this panorama (</a:t>
            </a:r>
            <a:r>
              <a:rPr b="1" lang="en"/>
              <a:t>there should be 3 images in this slide</a:t>
            </a:r>
            <a:r>
              <a:rPr lang="en"/>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72901a2d4c_0_14"/>
          <p:cNvSpPr txBox="1"/>
          <p:nvPr>
            <p:ph type="title"/>
          </p:nvPr>
        </p:nvSpPr>
        <p:spPr>
          <a:xfrm>
            <a:off x="1792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a:t>
            </a:r>
            <a:endParaRPr/>
          </a:p>
        </p:txBody>
      </p:sp>
      <p:sp>
        <p:nvSpPr>
          <p:cNvPr id="176" name="Google Shape;176;g172901a2d4c_0_14"/>
          <p:cNvSpPr txBox="1"/>
          <p:nvPr>
            <p:ph idx="1" type="body"/>
          </p:nvPr>
        </p:nvSpPr>
        <p:spPr>
          <a:xfrm>
            <a:off x="46675" y="572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decided to use another local descriptor besides SIFT (something more recent, check out deep learning-based options) and evaluate the performance difference between the two.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feature descriptor I use is ORB  (Oriented FAST and Rotated BRIEF):</a:t>
            </a:r>
            <a:endParaRPr/>
          </a:p>
          <a:p>
            <a:pPr indent="0" lvl="0" marL="0" rtl="0" algn="l">
              <a:spcBef>
                <a:spcPts val="0"/>
              </a:spcBef>
              <a:spcAft>
                <a:spcPts val="0"/>
              </a:spcAft>
              <a:buNone/>
            </a:pPr>
            <a:r>
              <a:rPr lang="en" sz="1000">
                <a:solidFill>
                  <a:srgbClr val="222222"/>
                </a:solidFill>
                <a:highlight>
                  <a:srgbClr val="FFFFFF"/>
                </a:highlight>
              </a:rPr>
              <a:t>Rublee, E., Rabaud, V., Konolige, K., &amp; Bradski, G. (2011, November). ORB: An efficient alternative to SIFT or SURF. In </a:t>
            </a:r>
            <a:r>
              <a:rPr i="1" lang="en" sz="1000">
                <a:solidFill>
                  <a:srgbClr val="222222"/>
                </a:solidFill>
                <a:highlight>
                  <a:srgbClr val="FFFFFF"/>
                </a:highlight>
              </a:rPr>
              <a:t>2011 International conference on computer vision</a:t>
            </a:r>
            <a:r>
              <a:rPr lang="en" sz="1000">
                <a:solidFill>
                  <a:srgbClr val="222222"/>
                </a:solidFill>
                <a:highlight>
                  <a:srgbClr val="FFFFFF"/>
                </a:highlight>
              </a:rPr>
              <a:t> (pp. 2564-2571). Ieee.</a:t>
            </a:r>
            <a:endParaRPr sz="1000">
              <a:solidFill>
                <a:srgbClr val="222222"/>
              </a:solidFill>
              <a:highlight>
                <a:srgbClr val="FFFFFF"/>
              </a:highlight>
            </a:endParaRPr>
          </a:p>
          <a:p>
            <a:pPr indent="0" lvl="0" marL="0" rtl="0" algn="l">
              <a:spcBef>
                <a:spcPts val="0"/>
              </a:spcBef>
              <a:spcAft>
                <a:spcPts val="0"/>
              </a:spcAft>
              <a:buNone/>
            </a:pPr>
            <a:r>
              <a:t/>
            </a:r>
            <a:endParaRPr sz="1000">
              <a:solidFill>
                <a:srgbClr val="222222"/>
              </a:solidFill>
              <a:highlight>
                <a:srgbClr val="FFFFFF"/>
              </a:highlight>
            </a:endParaRPr>
          </a:p>
          <a:p>
            <a:pPr indent="0" lvl="0" marL="0" rtl="0" algn="l">
              <a:spcBef>
                <a:spcPts val="0"/>
              </a:spcBef>
              <a:spcAft>
                <a:spcPts val="0"/>
              </a:spcAft>
              <a:buNone/>
            </a:pPr>
            <a:r>
              <a:rPr lang="en"/>
              <a:t>See readme.txt</a:t>
            </a:r>
            <a:endParaRPr/>
          </a:p>
          <a:p>
            <a:pPr indent="0" lvl="0" marL="0" rtl="0" algn="l">
              <a:spcBef>
                <a:spcPts val="0"/>
              </a:spcBef>
              <a:spcAft>
                <a:spcPts val="0"/>
              </a:spcAft>
              <a:buNone/>
            </a:pPr>
            <a:r>
              <a:rPr lang="en"/>
              <a:t>Results:</a:t>
            </a:r>
            <a:endParaRPr/>
          </a:p>
          <a:p>
            <a:pPr indent="0" lvl="0" marL="0" rtl="0" algn="l">
              <a:spcBef>
                <a:spcPts val="0"/>
              </a:spcBef>
              <a:spcAft>
                <a:spcPts val="0"/>
              </a:spcAft>
              <a:buNone/>
            </a:pPr>
            <a:r>
              <a:t/>
            </a:r>
            <a:endParaRPr/>
          </a:p>
        </p:txBody>
      </p:sp>
      <p:pic>
        <p:nvPicPr>
          <p:cNvPr id="177" name="Google Shape;177;g172901a2d4c_0_14"/>
          <p:cNvPicPr preferRelativeResize="0"/>
          <p:nvPr/>
        </p:nvPicPr>
        <p:blipFill>
          <a:blip r:embed="rId3">
            <a:alphaModFix/>
          </a:blip>
          <a:stretch>
            <a:fillRect/>
          </a:stretch>
        </p:blipFill>
        <p:spPr>
          <a:xfrm>
            <a:off x="4329518" y="3190550"/>
            <a:ext cx="3146900" cy="1952950"/>
          </a:xfrm>
          <a:prstGeom prst="rect">
            <a:avLst/>
          </a:prstGeom>
          <a:noFill/>
          <a:ln>
            <a:noFill/>
          </a:ln>
        </p:spPr>
      </p:pic>
      <p:sp>
        <p:nvSpPr>
          <p:cNvPr id="178" name="Google Shape;178;g172901a2d4c_0_14"/>
          <p:cNvSpPr txBox="1"/>
          <p:nvPr/>
        </p:nvSpPr>
        <p:spPr>
          <a:xfrm>
            <a:off x="3578075" y="2845550"/>
            <a:ext cx="636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 SIFT; R: ORB</a:t>
            </a:r>
            <a:endParaRPr/>
          </a:p>
        </p:txBody>
      </p:sp>
      <p:pic>
        <p:nvPicPr>
          <p:cNvPr id="179" name="Google Shape;179;g172901a2d4c_0_14"/>
          <p:cNvPicPr preferRelativeResize="0"/>
          <p:nvPr/>
        </p:nvPicPr>
        <p:blipFill>
          <a:blip r:embed="rId4">
            <a:alphaModFix/>
          </a:blip>
          <a:stretch>
            <a:fillRect/>
          </a:stretch>
        </p:blipFill>
        <p:spPr>
          <a:xfrm>
            <a:off x="1146800" y="3214188"/>
            <a:ext cx="3070716" cy="1905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Part 1: Projection matrix</a:t>
            </a:r>
            <a:endParaRPr/>
          </a:p>
        </p:txBody>
      </p:sp>
      <p:sp>
        <p:nvSpPr>
          <p:cNvPr id="66" name="Google Shape;66;p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rPr lang="en"/>
              <a:t>[insert visualization of projected 3D points and actual 2D points for the CCB image we provided here]</a:t>
            </a:r>
            <a:endParaRPr/>
          </a:p>
        </p:txBody>
      </p:sp>
      <p:sp>
        <p:nvSpPr>
          <p:cNvPr id="67" name="Google Shape;67;p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rPr lang="en"/>
              <a:t>[insert visualization of camera center for the CCB image here]</a:t>
            </a:r>
            <a:endParaRPr/>
          </a:p>
        </p:txBody>
      </p:sp>
      <p:pic>
        <p:nvPicPr>
          <p:cNvPr id="68" name="Google Shape;68;p2"/>
          <p:cNvPicPr preferRelativeResize="0"/>
          <p:nvPr/>
        </p:nvPicPr>
        <p:blipFill>
          <a:blip r:embed="rId3">
            <a:alphaModFix/>
          </a:blip>
          <a:stretch>
            <a:fillRect/>
          </a:stretch>
        </p:blipFill>
        <p:spPr>
          <a:xfrm>
            <a:off x="652875" y="1806198"/>
            <a:ext cx="3317539" cy="3170950"/>
          </a:xfrm>
          <a:prstGeom prst="rect">
            <a:avLst/>
          </a:prstGeom>
          <a:noFill/>
          <a:ln>
            <a:noFill/>
          </a:ln>
        </p:spPr>
      </p:pic>
      <p:pic>
        <p:nvPicPr>
          <p:cNvPr id="69" name="Google Shape;69;p2"/>
          <p:cNvPicPr preferRelativeResize="0"/>
          <p:nvPr/>
        </p:nvPicPr>
        <p:blipFill>
          <a:blip r:embed="rId4">
            <a:alphaModFix/>
          </a:blip>
          <a:stretch>
            <a:fillRect/>
          </a:stretch>
        </p:blipFill>
        <p:spPr>
          <a:xfrm>
            <a:off x="5139200" y="1732650"/>
            <a:ext cx="3244500" cy="3244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Part 1: Projection matrix</a:t>
            </a:r>
            <a:endParaRPr/>
          </a:p>
        </p:txBody>
      </p:sp>
      <p:sp>
        <p:nvSpPr>
          <p:cNvPr id="75" name="Google Shape;75;p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rPr lang="en"/>
              <a:t>[insert visualization of projected 3D points and actual 2D points for the Argoverse image we provided here]</a:t>
            </a:r>
            <a:endParaRPr/>
          </a:p>
        </p:txBody>
      </p:sp>
      <p:sp>
        <p:nvSpPr>
          <p:cNvPr id="76" name="Google Shape;76;p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rPr lang="en"/>
              <a:t>[insert visualization of camera center for the Argoverse image here]</a:t>
            </a:r>
            <a:endParaRPr/>
          </a:p>
        </p:txBody>
      </p:sp>
      <p:pic>
        <p:nvPicPr>
          <p:cNvPr id="77" name="Google Shape;77;p3"/>
          <p:cNvPicPr preferRelativeResize="0"/>
          <p:nvPr/>
        </p:nvPicPr>
        <p:blipFill>
          <a:blip r:embed="rId3">
            <a:alphaModFix/>
          </a:blip>
          <a:stretch>
            <a:fillRect/>
          </a:stretch>
        </p:blipFill>
        <p:spPr>
          <a:xfrm>
            <a:off x="555673" y="1908348"/>
            <a:ext cx="3534225" cy="3235150"/>
          </a:xfrm>
          <a:prstGeom prst="rect">
            <a:avLst/>
          </a:prstGeom>
          <a:noFill/>
          <a:ln>
            <a:noFill/>
          </a:ln>
        </p:spPr>
      </p:pic>
      <p:pic>
        <p:nvPicPr>
          <p:cNvPr id="78" name="Google Shape;78;p3"/>
          <p:cNvPicPr preferRelativeResize="0"/>
          <p:nvPr/>
        </p:nvPicPr>
        <p:blipFill>
          <a:blip r:embed="rId4">
            <a:alphaModFix/>
          </a:blip>
          <a:stretch>
            <a:fillRect/>
          </a:stretch>
        </p:blipFill>
        <p:spPr>
          <a:xfrm>
            <a:off x="5250125" y="1723675"/>
            <a:ext cx="3235149" cy="3235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Part 1: Projection matrix</a:t>
            </a:r>
            <a:endParaRPr/>
          </a:p>
        </p:txBody>
      </p:sp>
      <p:sp>
        <p:nvSpPr>
          <p:cNvPr id="84" name="Google Shape;84;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0000"/>
              <a:buNone/>
            </a:pPr>
            <a:r>
              <a:rPr lang="en"/>
              <a:t>[What two quantities does the camera matrix relate?]</a:t>
            </a:r>
            <a:endParaRPr/>
          </a:p>
          <a:p>
            <a:pPr indent="0" lvl="0" marL="0" rtl="0" algn="l">
              <a:lnSpc>
                <a:spcPct val="115000"/>
              </a:lnSpc>
              <a:spcBef>
                <a:spcPts val="1200"/>
              </a:spcBef>
              <a:spcAft>
                <a:spcPts val="0"/>
              </a:spcAft>
              <a:buSzPct val="100000"/>
              <a:buNone/>
            </a:pPr>
            <a:r>
              <a:rPr lang="en"/>
              <a:t>3d locations of the real world (World coordinate) and the 2d coordinates (Image coordinate) of those locations in the image taken by the camera.</a:t>
            </a: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0"/>
              </a:spcAft>
              <a:buSzPct val="100000"/>
              <a:buNone/>
            </a:pPr>
            <a:r>
              <a:rPr lang="en"/>
              <a:t>[What quantities can the camera matrix be decomposed into?]</a:t>
            </a:r>
            <a:endParaRPr/>
          </a:p>
          <a:p>
            <a:pPr indent="0" lvl="0" marL="0" rtl="0" algn="l">
              <a:lnSpc>
                <a:spcPct val="115000"/>
              </a:lnSpc>
              <a:spcBef>
                <a:spcPts val="1200"/>
              </a:spcBef>
              <a:spcAft>
                <a:spcPts val="0"/>
              </a:spcAft>
              <a:buSzPct val="100000"/>
              <a:buNone/>
            </a:pPr>
            <a:r>
              <a:rPr lang="en"/>
              <a:t>Into 2 </a:t>
            </a:r>
            <a:r>
              <a:rPr lang="en"/>
              <a:t>matrices</a:t>
            </a:r>
            <a:r>
              <a:rPr lang="en"/>
              <a:t>. The intrinsic matrix K and the extrinsic matrix [R|T].</a:t>
            </a:r>
            <a:endParaRPr/>
          </a:p>
          <a:p>
            <a:pPr indent="0" lvl="0" marL="0" rtl="0" algn="l">
              <a:lnSpc>
                <a:spcPct val="115000"/>
              </a:lnSpc>
              <a:spcBef>
                <a:spcPts val="1200"/>
              </a:spcBef>
              <a:spcAft>
                <a:spcPts val="1200"/>
              </a:spcAft>
              <a:buSzPct val="100000"/>
              <a:buNone/>
            </a:pPr>
            <a:r>
              <a:rPr lang="en"/>
              <a:t>R corresponds to the </a:t>
            </a:r>
            <a:r>
              <a:rPr lang="en"/>
              <a:t>rotation</a:t>
            </a:r>
            <a:r>
              <a:rPr lang="en"/>
              <a:t> matrix, while T corresponds to the translation matrix. </a:t>
            </a:r>
            <a:endParaRPr/>
          </a:p>
        </p:txBody>
      </p:sp>
      <p:sp>
        <p:nvSpPr>
          <p:cNvPr id="85" name="Google Shape;85;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a:t>[List any 3 factors that affect the camera projection matrix.]</a:t>
            </a:r>
            <a:endParaRPr/>
          </a:p>
          <a:p>
            <a:pPr indent="-317500" lvl="0" marL="457200" rtl="0" algn="l">
              <a:lnSpc>
                <a:spcPct val="115000"/>
              </a:lnSpc>
              <a:spcBef>
                <a:spcPts val="1200"/>
              </a:spcBef>
              <a:spcAft>
                <a:spcPts val="0"/>
              </a:spcAft>
              <a:buSzPts val="1400"/>
              <a:buAutoNum type="arabicPeriod"/>
            </a:pPr>
            <a:r>
              <a:rPr lang="en"/>
              <a:t>The camera optical center</a:t>
            </a:r>
            <a:endParaRPr/>
          </a:p>
          <a:p>
            <a:pPr indent="-317500" lvl="0" marL="457200" rtl="0" algn="l">
              <a:lnSpc>
                <a:spcPct val="115000"/>
              </a:lnSpc>
              <a:spcBef>
                <a:spcPts val="0"/>
              </a:spcBef>
              <a:spcAft>
                <a:spcPts val="0"/>
              </a:spcAft>
              <a:buSzPts val="1400"/>
              <a:buAutoNum type="arabicPeriod"/>
            </a:pPr>
            <a:r>
              <a:rPr lang="en"/>
              <a:t>The location and orientation (angle) of the camera</a:t>
            </a:r>
            <a:endParaRPr/>
          </a:p>
          <a:p>
            <a:pPr indent="-317500" lvl="0" marL="457200" rtl="0" algn="l">
              <a:lnSpc>
                <a:spcPct val="115000"/>
              </a:lnSpc>
              <a:spcBef>
                <a:spcPts val="0"/>
              </a:spcBef>
              <a:spcAft>
                <a:spcPts val="0"/>
              </a:spcAft>
              <a:buSzPts val="1400"/>
              <a:buAutoNum type="arabicPeriod"/>
            </a:pPr>
            <a:r>
              <a:rPr lang="en"/>
              <a:t>The image </a:t>
            </a:r>
            <a:r>
              <a:rPr lang="en"/>
              <a:t>aspect</a:t>
            </a:r>
            <a:r>
              <a:rPr lang="en"/>
              <a:t> ratio</a:t>
            </a:r>
            <a:endParaRPr/>
          </a:p>
          <a:p>
            <a:pPr indent="-317500" lvl="0" marL="457200" rtl="0" algn="l">
              <a:lnSpc>
                <a:spcPct val="115000"/>
              </a:lnSpc>
              <a:spcBef>
                <a:spcPts val="0"/>
              </a:spcBef>
              <a:spcAft>
                <a:spcPts val="0"/>
              </a:spcAft>
              <a:buSzPts val="1400"/>
              <a:buAutoNum type="arabicPeriod"/>
            </a:pPr>
            <a:r>
              <a:rPr lang="en"/>
              <a:t>The camera focal length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Part 2: Fundamental matrix</a:t>
            </a:r>
            <a:endParaRPr/>
          </a:p>
        </p:txBody>
      </p:sp>
      <p:sp>
        <p:nvSpPr>
          <p:cNvPr id="91" name="Google Shape;91;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[insert visualization of epipolar lines on the CCB image pair]</a:t>
            </a:r>
            <a:endParaRPr/>
          </a:p>
        </p:txBody>
      </p:sp>
      <p:pic>
        <p:nvPicPr>
          <p:cNvPr id="92" name="Google Shape;92;p5"/>
          <p:cNvPicPr preferRelativeResize="0"/>
          <p:nvPr/>
        </p:nvPicPr>
        <p:blipFill>
          <a:blip r:embed="rId3">
            <a:alphaModFix/>
          </a:blip>
          <a:stretch>
            <a:fillRect/>
          </a:stretch>
        </p:blipFill>
        <p:spPr>
          <a:xfrm>
            <a:off x="0" y="1604250"/>
            <a:ext cx="9144000" cy="30200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Part 2: Fundamental matrix</a:t>
            </a:r>
            <a:endParaRPr/>
          </a:p>
        </p:txBody>
      </p:sp>
      <p:sp>
        <p:nvSpPr>
          <p:cNvPr id="98" name="Google Shape;98;p6"/>
          <p:cNvSpPr txBox="1"/>
          <p:nvPr>
            <p:ph idx="1" type="body"/>
          </p:nvPr>
        </p:nvSpPr>
        <p:spPr>
          <a:xfrm>
            <a:off x="311700" y="1152475"/>
            <a:ext cx="3999900" cy="39909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400"/>
              <a:buNone/>
            </a:pPr>
            <a:r>
              <a:rPr lang="en"/>
              <a:t>[Why is it that points in one image are projected by the fundamental matrix onto epipolar lines in the other image?]</a:t>
            </a:r>
            <a:endParaRPr/>
          </a:p>
          <a:p>
            <a:pPr indent="0" lvl="0" marL="0" rtl="0" algn="l">
              <a:lnSpc>
                <a:spcPct val="115000"/>
              </a:lnSpc>
              <a:spcBef>
                <a:spcPts val="1200"/>
              </a:spcBef>
              <a:spcAft>
                <a:spcPts val="0"/>
              </a:spcAft>
              <a:buSzPts val="1400"/>
              <a:buNone/>
            </a:pPr>
            <a:r>
              <a:rPr lang="en"/>
              <a:t>The fundamental matrix F has the property:</a:t>
            </a:r>
            <a:endParaRPr/>
          </a:p>
          <a:p>
            <a:pPr indent="0" lvl="0" marL="0" rtl="0" algn="l">
              <a:lnSpc>
                <a:spcPct val="115000"/>
              </a:lnSpc>
              <a:spcBef>
                <a:spcPts val="1200"/>
              </a:spcBef>
              <a:spcAft>
                <a:spcPts val="0"/>
              </a:spcAft>
              <a:buSzPts val="1400"/>
              <a:buNone/>
            </a:pPr>
            <a:r>
              <a:rPr lang="en"/>
              <a:t>	x^T F x’ = 0 — (2.1)</a:t>
            </a:r>
            <a:endParaRPr/>
          </a:p>
          <a:p>
            <a:pPr indent="0" lvl="0" marL="0" rtl="0" algn="l">
              <a:lnSpc>
                <a:spcPct val="115000"/>
              </a:lnSpc>
              <a:spcBef>
                <a:spcPts val="1200"/>
              </a:spcBef>
              <a:spcAft>
                <a:spcPts val="0"/>
              </a:spcAft>
              <a:buSzPts val="1400"/>
              <a:buNone/>
            </a:pPr>
            <a:r>
              <a:rPr lang="en"/>
              <a:t>Therefore, for any point x in the first image, points x’ on the epipolar line in the other satisfy equation (2.1). Therefore, the epipolar line is:</a:t>
            </a:r>
            <a:endParaRPr/>
          </a:p>
          <a:p>
            <a:pPr indent="457200" lvl="0" marL="0" rtl="0" algn="l">
              <a:lnSpc>
                <a:spcPct val="115000"/>
              </a:lnSpc>
              <a:spcBef>
                <a:spcPts val="1200"/>
              </a:spcBef>
              <a:spcAft>
                <a:spcPts val="0"/>
              </a:spcAft>
              <a:buSzPts val="1400"/>
              <a:buNone/>
            </a:pPr>
            <a:r>
              <a:rPr lang="en"/>
              <a:t>l’ = F^T x, where l’^T x’ = 0</a:t>
            </a:r>
            <a:endParaRPr/>
          </a:p>
          <a:p>
            <a:pPr indent="0" lvl="0" marL="0" rtl="0" algn="l">
              <a:lnSpc>
                <a:spcPct val="115000"/>
              </a:lnSpc>
              <a:spcBef>
                <a:spcPts val="1200"/>
              </a:spcBef>
              <a:spcAft>
                <a:spcPts val="0"/>
              </a:spcAft>
              <a:buSzPts val="1400"/>
              <a:buNone/>
            </a:pPr>
            <a:r>
              <a:rPr lang="en"/>
              <a:t>Similarly, for any point x’ in the second image, its epipolar point in the first image is:</a:t>
            </a:r>
            <a:endParaRPr/>
          </a:p>
          <a:p>
            <a:pPr indent="457200" lvl="0" marL="0" rtl="0" algn="l">
              <a:lnSpc>
                <a:spcPct val="115000"/>
              </a:lnSpc>
              <a:spcBef>
                <a:spcPts val="1200"/>
              </a:spcBef>
              <a:spcAft>
                <a:spcPts val="0"/>
              </a:spcAft>
              <a:buSzPts val="1400"/>
              <a:buNone/>
            </a:pPr>
            <a:r>
              <a:rPr lang="en"/>
              <a:t>I = F x’, where l^T x = 0</a:t>
            </a:r>
            <a:endParaRPr/>
          </a:p>
          <a:p>
            <a:pPr indent="0" lvl="0" marL="0" rtl="0" algn="l">
              <a:lnSpc>
                <a:spcPct val="115000"/>
              </a:lnSpc>
              <a:spcBef>
                <a:spcPts val="1200"/>
              </a:spcBef>
              <a:spcAft>
                <a:spcPts val="1200"/>
              </a:spcAft>
              <a:buSzPts val="1400"/>
              <a:buNone/>
            </a:pPr>
            <a:r>
              <a:t/>
            </a:r>
            <a:endParaRPr/>
          </a:p>
        </p:txBody>
      </p:sp>
      <p:sp>
        <p:nvSpPr>
          <p:cNvPr id="99" name="Google Shape;99;p6"/>
          <p:cNvSpPr txBox="1"/>
          <p:nvPr>
            <p:ph idx="2" type="body"/>
          </p:nvPr>
        </p:nvSpPr>
        <p:spPr>
          <a:xfrm>
            <a:off x="4832400" y="1152475"/>
            <a:ext cx="3999900" cy="39909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Clr>
                <a:schemeClr val="dk1"/>
              </a:buClr>
              <a:buSzPct val="78571"/>
              <a:buFont typeface="Arial"/>
              <a:buNone/>
            </a:pPr>
            <a:r>
              <a:rPr lang="en"/>
              <a:t>[What happens to the epipoles and epipolar lines when you take two images where the camera centers are within the images? Why?]</a:t>
            </a:r>
            <a:endParaRPr/>
          </a:p>
          <a:p>
            <a:pPr indent="-304165" lvl="0" marL="457200" rtl="0" algn="l">
              <a:lnSpc>
                <a:spcPct val="115000"/>
              </a:lnSpc>
              <a:spcBef>
                <a:spcPts val="1200"/>
              </a:spcBef>
              <a:spcAft>
                <a:spcPts val="0"/>
              </a:spcAft>
              <a:buSzPct val="100000"/>
              <a:buAutoNum type="arabicPeriod"/>
            </a:pPr>
            <a:r>
              <a:rPr b="1" lang="en"/>
              <a:t>All the epipolar lines in the second image intersects at </a:t>
            </a:r>
            <a:r>
              <a:rPr b="1" lang="en"/>
              <a:t>the</a:t>
            </a:r>
            <a:r>
              <a:rPr b="1" lang="en"/>
              <a:t> camera centers of first image in the second image. </a:t>
            </a:r>
            <a:r>
              <a:rPr lang="en"/>
              <a:t>This is because, </a:t>
            </a:r>
            <a:r>
              <a:rPr lang="en"/>
              <a:t>the epipolar lines of the first image, in the 3D space, are 3D rays from point O, passing through the pixel in the first image. Since they are originated from point O in the 3D space, there projection on the second image should intersect at point O (camera centre).</a:t>
            </a:r>
            <a:endParaRPr/>
          </a:p>
          <a:p>
            <a:pPr indent="-304165" lvl="0" marL="457200" rtl="0" algn="l">
              <a:lnSpc>
                <a:spcPct val="115000"/>
              </a:lnSpc>
              <a:spcBef>
                <a:spcPts val="0"/>
              </a:spcBef>
              <a:spcAft>
                <a:spcPts val="0"/>
              </a:spcAft>
              <a:buSzPct val="100000"/>
              <a:buAutoNum type="arabicPeriod"/>
            </a:pPr>
            <a:r>
              <a:rPr b="1" lang="en"/>
              <a:t>The epipole in the second image is at the first camera in the second image. </a:t>
            </a:r>
            <a:r>
              <a:rPr lang="en"/>
              <a:t>This is because, in the graph above, we can see that the epipole e’ is the intersection of the baseline and the second image plane. </a:t>
            </a:r>
            <a:r>
              <a:rPr b="1" lang="en"/>
              <a:t>Since O, e, e’, O are all on the baseline, their projection on the images are the same.</a:t>
            </a:r>
            <a:endParaRPr b="1"/>
          </a:p>
          <a:p>
            <a:pPr indent="0" lvl="0" marL="0" rtl="0" algn="l">
              <a:lnSpc>
                <a:spcPct val="115000"/>
              </a:lnSpc>
              <a:spcBef>
                <a:spcPts val="1200"/>
              </a:spcBef>
              <a:spcAft>
                <a:spcPts val="1200"/>
              </a:spcAft>
              <a:buClr>
                <a:schemeClr val="dk1"/>
              </a:buClr>
              <a:buSzPct val="78571"/>
              <a:buFont typeface="Arial"/>
              <a:buNone/>
            </a:pPr>
            <a:r>
              <a:rPr lang="en"/>
              <a:t>Similar for the first image.</a:t>
            </a:r>
            <a:endParaRPr/>
          </a:p>
        </p:txBody>
      </p:sp>
      <p:pic>
        <p:nvPicPr>
          <p:cNvPr id="100" name="Google Shape;100;p6"/>
          <p:cNvPicPr preferRelativeResize="0"/>
          <p:nvPr/>
        </p:nvPicPr>
        <p:blipFill>
          <a:blip r:embed="rId3">
            <a:alphaModFix/>
          </a:blip>
          <a:stretch>
            <a:fillRect/>
          </a:stretch>
        </p:blipFill>
        <p:spPr>
          <a:xfrm>
            <a:off x="5278776" y="1"/>
            <a:ext cx="3281374" cy="124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Part 2: Fundamental matrix</a:t>
            </a:r>
            <a:endParaRPr/>
          </a:p>
        </p:txBody>
      </p:sp>
      <p:sp>
        <p:nvSpPr>
          <p:cNvPr id="106" name="Google Shape;106;p7"/>
          <p:cNvSpPr txBox="1"/>
          <p:nvPr>
            <p:ph idx="1" type="body"/>
          </p:nvPr>
        </p:nvSpPr>
        <p:spPr>
          <a:xfrm>
            <a:off x="311700" y="1152475"/>
            <a:ext cx="3999900" cy="399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t>[What does it mean when your epipolar lines are all horizontal across the two images?]</a:t>
            </a:r>
            <a:endParaRPr/>
          </a:p>
          <a:p>
            <a:pPr indent="0" lvl="0" marL="0" rtl="0" algn="l">
              <a:lnSpc>
                <a:spcPct val="115000"/>
              </a:lnSpc>
              <a:spcBef>
                <a:spcPts val="1200"/>
              </a:spcBef>
              <a:spcAft>
                <a:spcPts val="0"/>
              </a:spcAft>
              <a:buClr>
                <a:schemeClr val="dk1"/>
              </a:buClr>
              <a:buSzPts val="1100"/>
              <a:buFont typeface="Arial"/>
              <a:buNone/>
            </a:pPr>
            <a:r>
              <a:rPr lang="en"/>
              <a:t>It means that the two imahe planes are parallel</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en"/>
              <a:t>[Why is the fundamental matrix defined up to a scale?</a:t>
            </a:r>
            <a:endParaRPr/>
          </a:p>
          <a:p>
            <a:pPr indent="0" lvl="0" marL="0" rtl="0" algn="l">
              <a:lnSpc>
                <a:spcPct val="115000"/>
              </a:lnSpc>
              <a:spcBef>
                <a:spcPts val="1200"/>
              </a:spcBef>
              <a:spcAft>
                <a:spcPts val="1200"/>
              </a:spcAft>
              <a:buSzPts val="1400"/>
              <a:buNone/>
            </a:pPr>
            <a:r>
              <a:rPr lang="en"/>
              <a:t>This is because its definition x^T F x’ = 0 is homogeneous (i.e. scaling F with any scaler a will not change </a:t>
            </a:r>
            <a:r>
              <a:rPr lang="en"/>
              <a:t>x^T F x’ </a:t>
            </a:r>
            <a:r>
              <a:rPr lang="en"/>
              <a:t>). </a:t>
            </a:r>
            <a:endParaRPr/>
          </a:p>
        </p:txBody>
      </p:sp>
      <p:sp>
        <p:nvSpPr>
          <p:cNvPr id="107" name="Google Shape;107;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a:t>[Why is the fundamental matrix rank 2?]</a:t>
            </a:r>
            <a:endParaRPr/>
          </a:p>
          <a:p>
            <a:pPr indent="0" lvl="0" marL="0" rtl="0" algn="l">
              <a:spcBef>
                <a:spcPts val="1200"/>
              </a:spcBef>
              <a:spcAft>
                <a:spcPts val="0"/>
              </a:spcAft>
              <a:buSzPts val="1400"/>
              <a:buNone/>
            </a:pPr>
            <a:r>
              <a:rPr lang="en"/>
              <a:t>E = [t]_x R, where [t]_x is Skew- symmetric matrix, which is rank 2, R is full rank.</a:t>
            </a:r>
            <a:endParaRPr/>
          </a:p>
          <a:p>
            <a:pPr indent="0" lvl="0" marL="0" rtl="0" algn="l">
              <a:spcBef>
                <a:spcPts val="1200"/>
              </a:spcBef>
              <a:spcAft>
                <a:spcPts val="0"/>
              </a:spcAft>
              <a:buSzPts val="1400"/>
              <a:buNone/>
            </a:pPr>
            <a:r>
              <a:rPr lang="en"/>
              <a:t>Therefore, E is rank 2.</a:t>
            </a:r>
            <a:endParaRPr/>
          </a:p>
          <a:p>
            <a:pPr indent="0" lvl="0" marL="0" rtl="0" algn="l">
              <a:spcBef>
                <a:spcPts val="1200"/>
              </a:spcBef>
              <a:spcAft>
                <a:spcPts val="0"/>
              </a:spcAft>
              <a:buSzPts val="1400"/>
              <a:buNone/>
            </a:pPr>
            <a:r>
              <a:rPr lang="en"/>
              <a:t>F = K^-T E K’^-1, where K and K’ are full rank.</a:t>
            </a:r>
            <a:endParaRPr/>
          </a:p>
          <a:p>
            <a:pPr indent="0" lvl="0" marL="0" rtl="0" algn="l">
              <a:spcBef>
                <a:spcPts val="1200"/>
              </a:spcBef>
              <a:spcAft>
                <a:spcPts val="0"/>
              </a:spcAft>
              <a:buSzPts val="1400"/>
              <a:buNone/>
            </a:pPr>
            <a:r>
              <a:rPr lang="en"/>
              <a:t>Therefore, F is rank 2.</a:t>
            </a:r>
            <a:endParaRPr/>
          </a:p>
          <a:p>
            <a:pPr indent="0" lvl="0" marL="0" rtl="0" algn="l">
              <a:spcBef>
                <a:spcPts val="1200"/>
              </a:spcBef>
              <a:spcAft>
                <a:spcPts val="1200"/>
              </a:spcAft>
              <a:buSzPts val="1400"/>
              <a:buNone/>
            </a:pPr>
            <a:r>
              <a:rPr lang="en"/>
              <a:t>(An easier explanation is that Fe’=0 and F^Te=0. Therefore, all epipolar lines converges to the epipole</a:t>
            </a:r>
            <a:r>
              <a:rPr lang="en"/>
              <a:t>. Therefore, F is not full rank, F is rank 2.)</a:t>
            </a:r>
            <a:endParaRPr/>
          </a:p>
        </p:txBody>
      </p:sp>
      <p:pic>
        <p:nvPicPr>
          <p:cNvPr id="108" name="Google Shape;108;p7"/>
          <p:cNvPicPr preferRelativeResize="0"/>
          <p:nvPr/>
        </p:nvPicPr>
        <p:blipFill>
          <a:blip r:embed="rId3">
            <a:alphaModFix/>
          </a:blip>
          <a:stretch>
            <a:fillRect/>
          </a:stretch>
        </p:blipFill>
        <p:spPr>
          <a:xfrm>
            <a:off x="641700" y="2149550"/>
            <a:ext cx="2870100" cy="84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Part 3: RANSAC</a:t>
            </a:r>
            <a:endParaRPr/>
          </a:p>
        </p:txBody>
      </p:sp>
      <p:sp>
        <p:nvSpPr>
          <p:cNvPr id="114" name="Google Shape;114;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[insert visualization of correspondences on Notre Dame after RANSAC]</a:t>
            </a:r>
            <a:endParaRPr/>
          </a:p>
        </p:txBody>
      </p:sp>
      <p:pic>
        <p:nvPicPr>
          <p:cNvPr id="115" name="Google Shape;115;p8"/>
          <p:cNvPicPr preferRelativeResize="0"/>
          <p:nvPr/>
        </p:nvPicPr>
        <p:blipFill>
          <a:blip r:embed="rId3">
            <a:alphaModFix/>
          </a:blip>
          <a:stretch>
            <a:fillRect/>
          </a:stretch>
        </p:blipFill>
        <p:spPr>
          <a:xfrm>
            <a:off x="2019788" y="1757275"/>
            <a:ext cx="3933825" cy="266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Part 3: RANSAC</a:t>
            </a:r>
            <a:endParaRPr/>
          </a:p>
        </p:txBody>
      </p:sp>
      <p:sp>
        <p:nvSpPr>
          <p:cNvPr id="121" name="Google Shape;121;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[insert visualization of epipolar lines on the Notre Dame image pair] </a:t>
            </a:r>
            <a:endParaRPr/>
          </a:p>
        </p:txBody>
      </p:sp>
      <p:pic>
        <p:nvPicPr>
          <p:cNvPr id="122" name="Google Shape;122;p9"/>
          <p:cNvPicPr preferRelativeResize="0"/>
          <p:nvPr/>
        </p:nvPicPr>
        <p:blipFill>
          <a:blip r:embed="rId3">
            <a:alphaModFix/>
          </a:blip>
          <a:stretch>
            <a:fillRect/>
          </a:stretch>
        </p:blipFill>
        <p:spPr>
          <a:xfrm>
            <a:off x="1250400" y="1636198"/>
            <a:ext cx="5546809" cy="3416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