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2xsQZKi4cunMhh3yPZnUhCMgF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BB0544-E957-4D68-A47D-A6ACCABC6965}">
  <a:tblStyle styleId="{D8BB0544-E957-4D68-A47D-A6ACCABC69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zhang662@gatec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ytorch.org/docs/stable/generated/torch.nn.Dropou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3546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4476/6476 Project 4</a:t>
            </a:r>
            <a:endParaRPr/>
          </a:p>
        </p:txBody>
      </p:sp>
      <p:sp>
        <p:nvSpPr>
          <p:cNvPr id="55" name="Google Shape;55;p1"/>
          <p:cNvSpPr txBox="1"/>
          <p:nvPr>
            <p:ph idx="1" type="subTitle"/>
          </p:nvPr>
        </p:nvSpPr>
        <p:spPr>
          <a:xfrm>
            <a:off x="311700" y="23695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800"/>
              <a:buFont typeface="Arial"/>
              <a:buNone/>
            </a:pPr>
            <a:r>
              <a:rPr lang="en">
                <a:solidFill>
                  <a:srgbClr val="585858"/>
                </a:solidFill>
              </a:rPr>
              <a:t>Rushan Zhang</a:t>
            </a:r>
            <a:endParaRPr>
              <a:solidFill>
                <a:srgbClr val="585858"/>
              </a:solidFill>
            </a:endParaRPr>
          </a:p>
          <a:p>
            <a:pPr indent="0" lvl="0" marL="0" rtl="0" algn="ctr">
              <a:lnSpc>
                <a:spcPct val="90000"/>
              </a:lnSpc>
              <a:spcBef>
                <a:spcPts val="0"/>
              </a:spcBef>
              <a:spcAft>
                <a:spcPts val="0"/>
              </a:spcAft>
              <a:buClr>
                <a:schemeClr val="dk1"/>
              </a:buClr>
              <a:buSzPts val="2800"/>
              <a:buFont typeface="Arial"/>
              <a:buNone/>
            </a:pPr>
            <a:r>
              <a:rPr lang="en" u="sng">
                <a:solidFill>
                  <a:srgbClr val="0000FF"/>
                </a:solidFill>
                <a:hlinkClick r:id="rId3">
                  <a:extLst>
                    <a:ext uri="{A12FA001-AC4F-418D-AE19-62706E023703}">
                      <ahyp:hlinkClr val="tx"/>
                    </a:ext>
                  </a:extLst>
                </a:hlinkClick>
              </a:rPr>
              <a:t>rzhang662@gatech.edu</a:t>
            </a:r>
            <a:endParaRPr>
              <a:solidFill>
                <a:srgbClr val="585858"/>
              </a:solidFill>
            </a:endParaRPr>
          </a:p>
          <a:p>
            <a:pPr indent="0" lvl="0" marL="0" rtl="0" algn="ctr">
              <a:lnSpc>
                <a:spcPct val="90000"/>
              </a:lnSpc>
              <a:spcBef>
                <a:spcPts val="0"/>
              </a:spcBef>
              <a:spcAft>
                <a:spcPts val="0"/>
              </a:spcAft>
              <a:buClr>
                <a:schemeClr val="dk1"/>
              </a:buClr>
              <a:buSzPts val="2800"/>
              <a:buFont typeface="Arial"/>
              <a:buNone/>
            </a:pPr>
            <a:r>
              <a:rPr lang="en">
                <a:solidFill>
                  <a:srgbClr val="585858"/>
                </a:solidFill>
              </a:rPr>
              <a:t>rzhangbq@ust.hk</a:t>
            </a:r>
            <a:endParaRPr>
              <a:solidFill>
                <a:srgbClr val="585858"/>
              </a:solidFill>
            </a:endParaRPr>
          </a:p>
          <a:p>
            <a:pPr indent="0" lvl="0" marL="0" rtl="0" algn="ctr">
              <a:lnSpc>
                <a:spcPct val="90000"/>
              </a:lnSpc>
              <a:spcBef>
                <a:spcPts val="0"/>
              </a:spcBef>
              <a:spcAft>
                <a:spcPts val="0"/>
              </a:spcAft>
              <a:buClr>
                <a:schemeClr val="dk1"/>
              </a:buClr>
              <a:buSzPts val="2800"/>
              <a:buFont typeface="Arial"/>
              <a:buNone/>
            </a:pPr>
            <a:r>
              <a:rPr lang="en">
                <a:solidFill>
                  <a:srgbClr val="585858"/>
                </a:solidFill>
              </a:rPr>
              <a:t>rzhang662</a:t>
            </a:r>
            <a:endParaRPr>
              <a:solidFill>
                <a:srgbClr val="585858"/>
              </a:solidFill>
            </a:endParaRPr>
          </a:p>
          <a:p>
            <a:pPr indent="0" lvl="0" marL="0" rtl="0" algn="ctr">
              <a:lnSpc>
                <a:spcPct val="90000"/>
              </a:lnSpc>
              <a:spcBef>
                <a:spcPts val="0"/>
              </a:spcBef>
              <a:spcAft>
                <a:spcPts val="0"/>
              </a:spcAft>
              <a:buClr>
                <a:schemeClr val="dk1"/>
              </a:buClr>
              <a:buSzPts val="2800"/>
              <a:buFont typeface="Arial"/>
              <a:buNone/>
            </a:pPr>
            <a:r>
              <a:rPr lang="en">
                <a:solidFill>
                  <a:srgbClr val="585858"/>
                </a:solidFill>
              </a:rPr>
              <a:t>903849603</a:t>
            </a:r>
            <a:endParaRPr>
              <a:solidFill>
                <a:srgbClr val="585858"/>
              </a:solidFill>
            </a:endParaRPr>
          </a:p>
          <a:p>
            <a:pPr indent="0" lvl="0" marL="0" rtl="0" algn="ctr">
              <a:lnSpc>
                <a:spcPct val="100000"/>
              </a:lnSpc>
              <a:spcBef>
                <a:spcPts val="0"/>
              </a:spcBef>
              <a:spcAft>
                <a:spcPts val="0"/>
              </a:spcAft>
              <a:buSzPts val="2800"/>
              <a:buNone/>
            </a:pPr>
            <a:r>
              <a:t/>
            </a:r>
            <a:endParaRPr/>
          </a:p>
        </p:txBody>
      </p:sp>
      <p:sp>
        <p:nvSpPr>
          <p:cNvPr id="56" name="Google Shape;56;p1"/>
          <p:cNvSpPr txBox="1"/>
          <p:nvPr/>
        </p:nvSpPr>
        <p:spPr>
          <a:xfrm>
            <a:off x="331300" y="4428425"/>
            <a:ext cx="63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Discussed with Shuangyue Cheng (email: katcheng@gatech.edu)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3: ResNet</a:t>
            </a:r>
            <a:endParaRPr/>
          </a:p>
        </p:txBody>
      </p:sp>
      <p:sp>
        <p:nvSpPr>
          <p:cNvPr id="127" name="Google Shape;127;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[What does fine-tuning a network mean?]</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This concept is the opposite of “training from scratch”.</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Fine-tuning a network means that we obtain a pre-trained model (e.g. pre-trained ResNet), change some of the model structure to fit our application, and then train the network using our own dataset so that the network works well on our application.</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p:txBody>
      </p:sp>
      <p:sp>
        <p:nvSpPr>
          <p:cNvPr id="128" name="Google Shape;128;p10"/>
          <p:cNvSpPr txBox="1"/>
          <p:nvPr>
            <p:ph idx="2" type="body"/>
          </p:nvPr>
        </p:nvSpPr>
        <p:spPr>
          <a:xfrm>
            <a:off x="4832400" y="1152475"/>
            <a:ext cx="3999900" cy="45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[Why do we want to "freeze" the conv layers and some of the linear layers from a pre-trained ResNet? Why can we do this?]</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AutoNum type="arabicPeriod"/>
            </a:pPr>
            <a:r>
              <a:rPr lang="en"/>
              <a:t>Why want?</a:t>
            </a:r>
            <a:endParaRPr/>
          </a:p>
          <a:p>
            <a:pPr indent="0" lvl="0" marL="457200" rtl="0" algn="l">
              <a:lnSpc>
                <a:spcPct val="115000"/>
              </a:lnSpc>
              <a:spcBef>
                <a:spcPts val="0"/>
              </a:spcBef>
              <a:spcAft>
                <a:spcPts val="0"/>
              </a:spcAft>
              <a:buNone/>
            </a:pPr>
            <a:r>
              <a:rPr lang="en"/>
              <a:t>Because the ResNet model is very deep and has millions of parameters, so training it from </a:t>
            </a:r>
            <a:r>
              <a:rPr lang="en"/>
              <a:t>scratch</a:t>
            </a:r>
            <a:r>
              <a:rPr lang="en"/>
              <a:t> (i.e. updating all the parameters) will take too long.</a:t>
            </a:r>
            <a:endParaRPr/>
          </a:p>
          <a:p>
            <a:pPr indent="-317500" lvl="0" marL="457200" rtl="0" algn="l">
              <a:lnSpc>
                <a:spcPct val="115000"/>
              </a:lnSpc>
              <a:spcBef>
                <a:spcPts val="0"/>
              </a:spcBef>
              <a:spcAft>
                <a:spcPts val="0"/>
              </a:spcAft>
              <a:buSzPts val="1400"/>
              <a:buAutoNum type="arabicPeriod"/>
            </a:pPr>
            <a:r>
              <a:rPr lang="en"/>
              <a:t>Why can?</a:t>
            </a:r>
            <a:endParaRPr/>
          </a:p>
          <a:p>
            <a:pPr indent="0" lvl="0" marL="457200" rtl="0" algn="l">
              <a:lnSpc>
                <a:spcPct val="115000"/>
              </a:lnSpc>
              <a:spcBef>
                <a:spcPts val="0"/>
              </a:spcBef>
              <a:spcAft>
                <a:spcPts val="0"/>
              </a:spcAft>
              <a:buNone/>
            </a:pPr>
            <a:r>
              <a:rPr lang="en"/>
              <a:t>Because the ResNet model we obtained is a pre-trained model, its previous layers are already pretrained. Therefore, we just need to change its fully-connected layers and train this part so that it works well on our own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4: Multi-label Scene Attributes</a:t>
            </a:r>
            <a:endParaRPr/>
          </a:p>
        </p:txBody>
      </p:sp>
      <p:sp>
        <p:nvSpPr>
          <p:cNvPr id="134" name="Google Shape;134;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loss plot here]</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training accuracy:</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validation accuracy:</a:t>
            </a:r>
            <a:endParaRPr/>
          </a:p>
        </p:txBody>
      </p:sp>
      <p:sp>
        <p:nvSpPr>
          <p:cNvPr id="135" name="Google Shape;135;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accuracy plot here]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4: Multi-label Scene Attributes</a:t>
            </a:r>
            <a:endParaRPr/>
          </a:p>
        </p:txBody>
      </p:sp>
      <p:sp>
        <p:nvSpPr>
          <p:cNvPr id="141" name="Google Shape;14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[Insert visualization of accuracy table obtained from your final MultilabelResNet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4: Multi-label Scene Attributes</a:t>
            </a:r>
            <a:endParaRPr/>
          </a:p>
        </p:txBody>
      </p:sp>
      <p:sp>
        <p:nvSpPr>
          <p:cNvPr id="147" name="Google Shape;147;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[List 3 changes that you made in the network compared to the one in part 3.]</a:t>
            </a:r>
            <a:endParaRPr/>
          </a:p>
        </p:txBody>
      </p:sp>
      <p:sp>
        <p:nvSpPr>
          <p:cNvPr id="148" name="Google Shape;148;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[Is the loss function of the ResNet model from part 3 appropriate for this problem? Why or why not?]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4: Multi-label Scene Attributes</a:t>
            </a:r>
            <a:endParaRPr/>
          </a:p>
        </p:txBody>
      </p:sp>
      <p:sp>
        <p:nvSpPr>
          <p:cNvPr id="154" name="Google Shape;154;p14"/>
          <p:cNvSpPr txBox="1"/>
          <p:nvPr>
            <p:ph idx="1" type="body"/>
          </p:nvPr>
        </p:nvSpPr>
        <p:spPr>
          <a:xfrm>
            <a:off x="311699" y="1152475"/>
            <a:ext cx="8202209"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[Explain a problem that one needs to be wary of with multilabel classification. HINT: consider the purpose of visualizing your results with the accuracy table. You might want to do some data exploration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1: SimpleNet</a:t>
            </a:r>
            <a:endParaRPr/>
          </a:p>
        </p:txBody>
      </p:sp>
      <p:sp>
        <p:nvSpPr>
          <p:cNvPr id="62" name="Google Shape;62;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loss plot for SimpleNet here]</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training accuracy:</a:t>
            </a:r>
            <a:r>
              <a:rPr lang="en" sz="1050">
                <a:solidFill>
                  <a:schemeClr val="accent2"/>
                </a:solidFill>
                <a:highlight>
                  <a:srgbClr val="FFFFFF"/>
                </a:highlight>
                <a:latin typeface="Courier New"/>
                <a:ea typeface="Courier New"/>
                <a:cs typeface="Courier New"/>
                <a:sym typeface="Courier New"/>
              </a:rPr>
              <a:t>0.7028475711892798</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validation accuracy:</a:t>
            </a:r>
            <a:r>
              <a:rPr lang="en" sz="1050">
                <a:solidFill>
                  <a:schemeClr val="accent2"/>
                </a:solidFill>
                <a:highlight>
                  <a:srgbClr val="FFFFFF"/>
                </a:highlight>
                <a:latin typeface="Courier New"/>
                <a:ea typeface="Courier New"/>
                <a:cs typeface="Courier New"/>
                <a:sym typeface="Courier New"/>
              </a:rPr>
              <a:t>0.5146666666666667</a:t>
            </a:r>
            <a:endParaRPr/>
          </a:p>
        </p:txBody>
      </p:sp>
      <p:sp>
        <p:nvSpPr>
          <p:cNvPr id="63" name="Google Shape;63;p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accuracy plot for SimpleNet here]</a:t>
            </a:r>
            <a:endParaRPr/>
          </a:p>
        </p:txBody>
      </p:sp>
      <p:pic>
        <p:nvPicPr>
          <p:cNvPr id="64" name="Google Shape;64;p2"/>
          <p:cNvPicPr preferRelativeResize="0"/>
          <p:nvPr/>
        </p:nvPicPr>
        <p:blipFill>
          <a:blip r:embed="rId3">
            <a:alphaModFix/>
          </a:blip>
          <a:stretch>
            <a:fillRect/>
          </a:stretch>
        </p:blipFill>
        <p:spPr>
          <a:xfrm>
            <a:off x="120288" y="1347325"/>
            <a:ext cx="3743325" cy="2647950"/>
          </a:xfrm>
          <a:prstGeom prst="rect">
            <a:avLst/>
          </a:prstGeom>
          <a:noFill/>
          <a:ln>
            <a:noFill/>
          </a:ln>
        </p:spPr>
      </p:pic>
      <p:pic>
        <p:nvPicPr>
          <p:cNvPr id="65" name="Google Shape;65;p2"/>
          <p:cNvPicPr preferRelativeResize="0"/>
          <p:nvPr/>
        </p:nvPicPr>
        <p:blipFill>
          <a:blip r:embed="rId4">
            <a:alphaModFix/>
          </a:blip>
          <a:stretch>
            <a:fillRect/>
          </a:stretch>
        </p:blipFill>
        <p:spPr>
          <a:xfrm>
            <a:off x="4794588" y="1536700"/>
            <a:ext cx="3686175"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2: SimpleNetFinal</a:t>
            </a:r>
            <a:endParaRPr/>
          </a:p>
        </p:txBody>
      </p:sp>
      <p:sp>
        <p:nvSpPr>
          <p:cNvPr id="71" name="Google Shape;7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Add each of the following (keeping the changes as you move to the next row):</a:t>
            </a:r>
            <a:endParaRPr/>
          </a:p>
        </p:txBody>
      </p:sp>
      <p:graphicFrame>
        <p:nvGraphicFramePr>
          <p:cNvPr id="72" name="Google Shape;72;p3"/>
          <p:cNvGraphicFramePr/>
          <p:nvPr/>
        </p:nvGraphicFramePr>
        <p:xfrm>
          <a:off x="859938" y="1668575"/>
          <a:ext cx="3000000" cy="3000000"/>
        </p:xfrm>
        <a:graphic>
          <a:graphicData uri="http://schemas.openxmlformats.org/drawingml/2006/table">
            <a:tbl>
              <a:tblPr>
                <a:noFill/>
                <a:tableStyleId>{D8BB0544-E957-4D68-A47D-A6ACCABC6965}</a:tableStyleId>
              </a:tblPr>
              <a:tblGrid>
                <a:gridCol w="3913775"/>
                <a:gridCol w="1867650"/>
                <a:gridCol w="1642675"/>
              </a:tblGrid>
              <a:tr h="609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Training accuracy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Validation accuracy</a:t>
                      </a:r>
                      <a:endParaRPr sz="1400" u="none" cap="none" strike="noStrike"/>
                    </a:p>
                  </a:txBody>
                  <a:tcPr marT="91425" marB="91425" marR="91425" marL="91425"/>
                </a:tc>
              </a:tr>
              <a:tr h="502900">
                <a:tc>
                  <a:txBody>
                    <a:bodyPr/>
                    <a:lstStyle/>
                    <a:p>
                      <a:pPr indent="0" lvl="0" marL="228600" marR="0" rtl="0" algn="l">
                        <a:lnSpc>
                          <a:spcPct val="100000"/>
                        </a:lnSpc>
                        <a:spcBef>
                          <a:spcPts val="0"/>
                        </a:spcBef>
                        <a:spcAft>
                          <a:spcPts val="0"/>
                        </a:spcAft>
                        <a:buClr>
                          <a:srgbClr val="000000"/>
                        </a:buClr>
                        <a:buSzPts val="1400"/>
                        <a:buFont typeface="Arial"/>
                        <a:buNone/>
                      </a:pPr>
                      <a:r>
                        <a:rPr lang="en" sz="1400" u="none" cap="none" strike="noStrike"/>
                        <a:t>SimpleNet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0.7028475711892798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0.5146666666666667</a:t>
                      </a:r>
                      <a:endParaRPr sz="1400" u="none" cap="none" strike="noStrike"/>
                    </a:p>
                  </a:txBody>
                  <a:tcPr marT="91425" marB="91425" marR="91425" marL="91425"/>
                </a:tc>
              </a:tr>
              <a:tr h="396200">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Jittering </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(I also a</a:t>
                      </a:r>
                      <a:r>
                        <a:rPr lang="en"/>
                        <a:t>dded </a:t>
                      </a:r>
                      <a:r>
                        <a:rPr lang="en" sz="1050">
                          <a:solidFill>
                            <a:schemeClr val="dk1"/>
                          </a:solidFill>
                          <a:highlight>
                            <a:srgbClr val="FFFFFE"/>
                          </a:highlight>
                          <a:latin typeface="Courier New"/>
                          <a:ea typeface="Courier New"/>
                          <a:cs typeface="Courier New"/>
                          <a:sym typeface="Courier New"/>
                        </a:rPr>
                        <a:t>RandomHorizontalFlip</a:t>
                      </a:r>
                      <a:r>
                        <a:rPr lang="en"/>
                        <a:t> here)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0.6914572864321608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0.322</a:t>
                      </a:r>
                      <a:r>
                        <a:rPr lang="en" sz="1050">
                          <a:solidFill>
                            <a:schemeClr val="accent2"/>
                          </a:solidFill>
                          <a:highlight>
                            <a:srgbClr val="FFFFFF"/>
                          </a:highlight>
                          <a:latin typeface="Courier New"/>
                          <a:ea typeface="Courier New"/>
                          <a:cs typeface="Courier New"/>
                          <a:sym typeface="Courier New"/>
                        </a:rPr>
                        <a:t>0000000000000</a:t>
                      </a:r>
                      <a:endParaRPr sz="1400" u="none" cap="none" strike="noStrike"/>
                    </a:p>
                  </a:txBody>
                  <a:tcPr marT="91425" marB="91425" marR="91425" marL="91425"/>
                </a:tc>
              </a:tr>
              <a:tr h="609575">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Zero-centering &amp; variance-normalization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a:t>
                      </a:r>
                      <a:r>
                        <a:rPr lang="en" sz="1050">
                          <a:solidFill>
                            <a:schemeClr val="accent2"/>
                          </a:solidFill>
                          <a:highlight>
                            <a:srgbClr val="FFFFFF"/>
                          </a:highlight>
                          <a:latin typeface="Courier New"/>
                          <a:ea typeface="Courier New"/>
                          <a:cs typeface="Courier New"/>
                          <a:sym typeface="Courier New"/>
                        </a:rPr>
                        <a:t>7651591289782245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0.6100000000000000</a:t>
                      </a:r>
                      <a:endParaRPr sz="1400" u="none" cap="none" strike="noStrike"/>
                    </a:p>
                  </a:txBody>
                  <a:tcPr marT="91425" marB="91425" marR="91425" marL="91425"/>
                </a:tc>
              </a:tr>
              <a:tr h="396200">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Dropout regularization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0.7232830820770519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0.5880000000000000</a:t>
                      </a:r>
                      <a:endParaRPr sz="1400" u="none" cap="none" strike="noStrike"/>
                    </a:p>
                  </a:txBody>
                  <a:tcPr marT="91425" marB="91425" marR="91425" marL="91425"/>
                </a:tc>
              </a:tr>
              <a:tr h="396200">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Making network "deep"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0.7822445561139029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0.6206666666666667</a:t>
                      </a:r>
                      <a:endParaRPr sz="1400" u="none" cap="none" strike="noStrike"/>
                    </a:p>
                  </a:txBody>
                  <a:tcPr marT="91425" marB="91425" marR="91425" marL="91425"/>
                </a:tc>
              </a:tr>
              <a:tr h="396200">
                <a:tc>
                  <a:txBody>
                    <a:bodyPr/>
                    <a:lstStyle/>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Batch normalization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a:t>
                      </a:r>
                      <a:r>
                        <a:rPr lang="en" sz="1050">
                          <a:solidFill>
                            <a:schemeClr val="accent2"/>
                          </a:solidFill>
                          <a:highlight>
                            <a:schemeClr val="lt1"/>
                          </a:highlight>
                          <a:latin typeface="Courier New"/>
                          <a:ea typeface="Courier New"/>
                          <a:cs typeface="Courier New"/>
                          <a:sym typeface="Courier New"/>
                        </a:rPr>
                        <a:t>7822445561139029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050">
                          <a:solidFill>
                            <a:schemeClr val="accent2"/>
                          </a:solidFill>
                          <a:highlight>
                            <a:srgbClr val="FFFFFF"/>
                          </a:highlight>
                          <a:latin typeface="Courier New"/>
                          <a:ea typeface="Courier New"/>
                          <a:cs typeface="Courier New"/>
                          <a:sym typeface="Courier New"/>
                        </a:rPr>
                        <a:t>0.6826666666666666</a:t>
                      </a:r>
                      <a:endParaRPr sz="1400" u="none" cap="none" strike="noStrike"/>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2: SimpleNetFinal</a:t>
            </a:r>
            <a:endParaRPr/>
          </a:p>
        </p:txBody>
      </p:sp>
      <p:sp>
        <p:nvSpPr>
          <p:cNvPr id="78" name="Google Shape;78;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loss plot for SimpleNetFinal here]</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training accuracy:</a:t>
            </a:r>
            <a:r>
              <a:rPr lang="en" sz="1050">
                <a:solidFill>
                  <a:schemeClr val="accent2"/>
                </a:solidFill>
                <a:highlight>
                  <a:srgbClr val="FFFFFF"/>
                </a:highlight>
                <a:latin typeface="Courier New"/>
                <a:ea typeface="Courier New"/>
                <a:cs typeface="Courier New"/>
                <a:sym typeface="Courier New"/>
              </a:rPr>
              <a:t>0.7822445561139029</a:t>
            </a:r>
            <a:endParaRPr/>
          </a:p>
          <a:p>
            <a:pPr indent="0" lvl="0" marL="0" rtl="0" algn="l">
              <a:lnSpc>
                <a:spcPct val="115000"/>
              </a:lnSpc>
              <a:spcBef>
                <a:spcPts val="0"/>
              </a:spcBef>
              <a:spcAft>
                <a:spcPts val="0"/>
              </a:spcAft>
              <a:buSzPts val="1400"/>
              <a:buNone/>
            </a:pPr>
            <a:r>
              <a:rPr lang="en"/>
              <a:t>Final validation accuracy:</a:t>
            </a:r>
            <a:r>
              <a:rPr lang="en" sz="1050">
                <a:solidFill>
                  <a:schemeClr val="accent2"/>
                </a:solidFill>
                <a:highlight>
                  <a:srgbClr val="FFFFFF"/>
                </a:highlight>
                <a:latin typeface="Courier New"/>
                <a:ea typeface="Courier New"/>
                <a:cs typeface="Courier New"/>
                <a:sym typeface="Courier New"/>
              </a:rPr>
              <a:t>0.6826666666666666</a:t>
            </a:r>
            <a:endParaRPr/>
          </a:p>
        </p:txBody>
      </p:sp>
      <p:sp>
        <p:nvSpPr>
          <p:cNvPr id="79" name="Google Shape;79;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accuracy plot for SimpleNetFinal here]</a:t>
            </a:r>
            <a:endParaRPr/>
          </a:p>
        </p:txBody>
      </p:sp>
      <p:pic>
        <p:nvPicPr>
          <p:cNvPr id="80" name="Google Shape;80;p4"/>
          <p:cNvPicPr preferRelativeResize="0"/>
          <p:nvPr/>
        </p:nvPicPr>
        <p:blipFill>
          <a:blip r:embed="rId3">
            <a:alphaModFix/>
          </a:blip>
          <a:stretch>
            <a:fillRect/>
          </a:stretch>
        </p:blipFill>
        <p:spPr>
          <a:xfrm>
            <a:off x="439975" y="1536700"/>
            <a:ext cx="3743325" cy="2647950"/>
          </a:xfrm>
          <a:prstGeom prst="rect">
            <a:avLst/>
          </a:prstGeom>
          <a:noFill/>
          <a:ln>
            <a:noFill/>
          </a:ln>
        </p:spPr>
      </p:pic>
      <p:pic>
        <p:nvPicPr>
          <p:cNvPr id="81" name="Google Shape;81;p4"/>
          <p:cNvPicPr preferRelativeResize="0"/>
          <p:nvPr/>
        </p:nvPicPr>
        <p:blipFill>
          <a:blip r:embed="rId4">
            <a:alphaModFix/>
          </a:blip>
          <a:stretch>
            <a:fillRect/>
          </a:stretch>
        </p:blipFill>
        <p:spPr>
          <a:xfrm>
            <a:off x="4832388" y="1536700"/>
            <a:ext cx="3686175"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2: SimpleNetFinal</a:t>
            </a:r>
            <a:endParaRPr/>
          </a:p>
        </p:txBody>
      </p:sp>
      <p:sp>
        <p:nvSpPr>
          <p:cNvPr id="87" name="Google Shape;87;p5"/>
          <p:cNvSpPr txBox="1"/>
          <p:nvPr>
            <p:ph idx="1" type="body"/>
          </p:nvPr>
        </p:nvSpPr>
        <p:spPr>
          <a:xfrm>
            <a:off x="311700" y="101772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100"/>
              <a:t>[Name 10 different possible transformations for data augmentation.]</a:t>
            </a:r>
            <a:endParaRPr sz="1100"/>
          </a:p>
          <a:p>
            <a:pPr indent="-298450" lvl="0" marL="457200" rtl="0" algn="l">
              <a:lnSpc>
                <a:spcPct val="115000"/>
              </a:lnSpc>
              <a:spcBef>
                <a:spcPts val="0"/>
              </a:spcBef>
              <a:spcAft>
                <a:spcPts val="0"/>
              </a:spcAft>
              <a:buSzPts val="1100"/>
              <a:buAutoNum type="arabicPeriod"/>
            </a:pPr>
            <a:r>
              <a:rPr lang="en" sz="1100"/>
              <a:t>Normalization: </a:t>
            </a:r>
            <a:r>
              <a:rPr lang="en" sz="1100">
                <a:solidFill>
                  <a:srgbClr val="262626"/>
                </a:solidFill>
                <a:highlight>
                  <a:srgbClr val="F3F4F7"/>
                </a:highlight>
              </a:rPr>
              <a:t>transforms.Normalize</a:t>
            </a:r>
            <a:endParaRPr sz="1100"/>
          </a:p>
          <a:p>
            <a:pPr indent="-298450" lvl="0" marL="457200" rtl="0" algn="l">
              <a:lnSpc>
                <a:spcPct val="115000"/>
              </a:lnSpc>
              <a:spcBef>
                <a:spcPts val="0"/>
              </a:spcBef>
              <a:spcAft>
                <a:spcPts val="0"/>
              </a:spcAft>
              <a:buSzPts val="1100"/>
              <a:buAutoNum type="arabicPeriod"/>
            </a:pPr>
            <a:r>
              <a:rPr lang="en" sz="1100"/>
              <a:t>Horizontal flip: </a:t>
            </a:r>
            <a:r>
              <a:rPr lang="en" sz="1100">
                <a:solidFill>
                  <a:schemeClr val="dk1"/>
                </a:solidFill>
                <a:highlight>
                  <a:srgbClr val="FFFFFE"/>
                </a:highlight>
              </a:rPr>
              <a:t>transforms.RandomHorizontalFlip</a:t>
            </a:r>
            <a:endParaRPr sz="1100">
              <a:solidFill>
                <a:schemeClr val="dk1"/>
              </a:solidFill>
              <a:highlight>
                <a:srgbClr val="FFFFFE"/>
              </a:highlight>
            </a:endParaRPr>
          </a:p>
          <a:p>
            <a:pPr indent="-298450" lvl="0" marL="457200" rtl="0" algn="l">
              <a:lnSpc>
                <a:spcPct val="115000"/>
              </a:lnSpc>
              <a:spcBef>
                <a:spcPts val="0"/>
              </a:spcBef>
              <a:spcAft>
                <a:spcPts val="0"/>
              </a:spcAft>
              <a:buSzPts val="1100"/>
              <a:buAutoNum type="arabicPeriod"/>
            </a:pPr>
            <a:r>
              <a:rPr lang="en" sz="1100"/>
              <a:t>Vertical flip:</a:t>
            </a:r>
            <a:r>
              <a:rPr lang="en" sz="1100">
                <a:solidFill>
                  <a:schemeClr val="dk1"/>
                </a:solidFill>
                <a:highlight>
                  <a:srgbClr val="FFFFFE"/>
                </a:highlight>
              </a:rPr>
              <a:t>transforms.</a:t>
            </a:r>
            <a:r>
              <a:rPr lang="en" sz="1100">
                <a:solidFill>
                  <a:srgbClr val="262626"/>
                </a:solidFill>
                <a:highlight>
                  <a:srgbClr val="F3F4F7"/>
                </a:highlight>
              </a:rPr>
              <a:t>RandomVerticalFlip</a:t>
            </a:r>
            <a:endParaRPr sz="1100"/>
          </a:p>
          <a:p>
            <a:pPr indent="-298450" lvl="0" marL="457200" rtl="0" algn="l">
              <a:lnSpc>
                <a:spcPct val="115000"/>
              </a:lnSpc>
              <a:spcBef>
                <a:spcPts val="0"/>
              </a:spcBef>
              <a:spcAft>
                <a:spcPts val="0"/>
              </a:spcAft>
              <a:buSzPts val="1100"/>
              <a:buAutoNum type="arabicPeriod"/>
            </a:pPr>
            <a:r>
              <a:rPr lang="en" sz="1100"/>
              <a:t>Color </a:t>
            </a:r>
            <a:r>
              <a:rPr lang="en" sz="1100"/>
              <a:t>jittering</a:t>
            </a:r>
            <a:r>
              <a:rPr lang="en" sz="1100"/>
              <a:t>:</a:t>
            </a:r>
            <a:r>
              <a:rPr lang="en" sz="1100">
                <a:solidFill>
                  <a:srgbClr val="262626"/>
                </a:solidFill>
                <a:highlight>
                  <a:srgbClr val="F3F4F7"/>
                </a:highlight>
              </a:rPr>
              <a:t>transforms.ColorJitter</a:t>
            </a:r>
            <a:endParaRPr sz="1100"/>
          </a:p>
          <a:p>
            <a:pPr indent="-298450" lvl="0" marL="457200" rtl="0" algn="l">
              <a:lnSpc>
                <a:spcPct val="115000"/>
              </a:lnSpc>
              <a:spcBef>
                <a:spcPts val="0"/>
              </a:spcBef>
              <a:spcAft>
                <a:spcPts val="0"/>
              </a:spcAft>
              <a:buSzPts val="1100"/>
              <a:buAutoNum type="arabicPeriod"/>
            </a:pPr>
            <a:r>
              <a:rPr lang="en" sz="1100"/>
              <a:t>Random rotation:</a:t>
            </a:r>
            <a:endParaRPr sz="1100"/>
          </a:p>
          <a:p>
            <a:pPr indent="0" lvl="0" marL="457200" rtl="0" algn="l">
              <a:lnSpc>
                <a:spcPct val="115000"/>
              </a:lnSpc>
              <a:spcBef>
                <a:spcPts val="0"/>
              </a:spcBef>
              <a:spcAft>
                <a:spcPts val="0"/>
              </a:spcAft>
              <a:buNone/>
            </a:pPr>
            <a:r>
              <a:rPr lang="en" sz="1100">
                <a:solidFill>
                  <a:srgbClr val="262626"/>
                </a:solidFill>
                <a:highlight>
                  <a:srgbClr val="F3F4F7"/>
                </a:highlight>
              </a:rPr>
              <a:t>transforms.RandomRotation</a:t>
            </a:r>
            <a:endParaRPr sz="1100"/>
          </a:p>
          <a:p>
            <a:pPr indent="-298450" lvl="0" marL="457200" rtl="0" algn="l">
              <a:lnSpc>
                <a:spcPct val="115000"/>
              </a:lnSpc>
              <a:spcBef>
                <a:spcPts val="0"/>
              </a:spcBef>
              <a:spcAft>
                <a:spcPts val="0"/>
              </a:spcAft>
              <a:buSzPts val="1100"/>
              <a:buAutoNum type="arabicPeriod"/>
            </a:pPr>
            <a:r>
              <a:rPr lang="en" sz="1100"/>
              <a:t>Gaussian </a:t>
            </a:r>
            <a:r>
              <a:rPr lang="en" sz="1100"/>
              <a:t>blurring</a:t>
            </a:r>
            <a:r>
              <a:rPr lang="en" sz="1100"/>
              <a:t>: </a:t>
            </a:r>
            <a:endParaRPr sz="1100"/>
          </a:p>
          <a:p>
            <a:pPr indent="0" lvl="0" marL="457200" rtl="0" algn="l">
              <a:lnSpc>
                <a:spcPct val="115000"/>
              </a:lnSpc>
              <a:spcBef>
                <a:spcPts val="0"/>
              </a:spcBef>
              <a:spcAft>
                <a:spcPts val="0"/>
              </a:spcAft>
              <a:buNone/>
            </a:pPr>
            <a:r>
              <a:rPr lang="en" sz="1100">
                <a:solidFill>
                  <a:srgbClr val="262626"/>
                </a:solidFill>
                <a:highlight>
                  <a:srgbClr val="F3F4F7"/>
                </a:highlight>
              </a:rPr>
              <a:t>transforms.GaussianBlur</a:t>
            </a:r>
            <a:endParaRPr sz="1100"/>
          </a:p>
          <a:p>
            <a:pPr indent="-298450" lvl="0" marL="457200" rtl="0" algn="l">
              <a:lnSpc>
                <a:spcPct val="115000"/>
              </a:lnSpc>
              <a:spcBef>
                <a:spcPts val="0"/>
              </a:spcBef>
              <a:spcAft>
                <a:spcPts val="0"/>
              </a:spcAft>
              <a:buSzPts val="1100"/>
              <a:buAutoNum type="arabicPeriod"/>
            </a:pPr>
            <a:r>
              <a:rPr lang="en" sz="1100"/>
              <a:t>Random erasing: </a:t>
            </a:r>
            <a:br>
              <a:rPr lang="en" sz="1100"/>
            </a:br>
            <a:r>
              <a:rPr lang="en" sz="1100">
                <a:solidFill>
                  <a:srgbClr val="262626"/>
                </a:solidFill>
                <a:highlight>
                  <a:srgbClr val="F3F4F7"/>
                </a:highlight>
              </a:rPr>
              <a:t>transforms.RandomErasing</a:t>
            </a:r>
            <a:endParaRPr sz="1100"/>
          </a:p>
          <a:p>
            <a:pPr indent="-298450" lvl="0" marL="457200" rtl="0" algn="l">
              <a:lnSpc>
                <a:spcPct val="115000"/>
              </a:lnSpc>
              <a:spcBef>
                <a:spcPts val="0"/>
              </a:spcBef>
              <a:spcAft>
                <a:spcPts val="0"/>
              </a:spcAft>
              <a:buSzPts val="1100"/>
              <a:buAutoNum type="arabicPeriod"/>
            </a:pPr>
            <a:r>
              <a:rPr lang="en" sz="1100"/>
              <a:t>Random </a:t>
            </a:r>
            <a:r>
              <a:rPr lang="en" sz="1100"/>
              <a:t>cropping and resize</a:t>
            </a:r>
            <a:r>
              <a:rPr lang="en" sz="1100"/>
              <a:t>:</a:t>
            </a:r>
            <a:br>
              <a:rPr lang="en" sz="1100"/>
            </a:br>
            <a:r>
              <a:rPr lang="en" sz="1100">
                <a:solidFill>
                  <a:srgbClr val="262626"/>
                </a:solidFill>
                <a:highlight>
                  <a:srgbClr val="F3F4F7"/>
                </a:highlight>
              </a:rPr>
              <a:t>transforms.RandomResizedCrop</a:t>
            </a:r>
            <a:endParaRPr sz="1100"/>
          </a:p>
          <a:p>
            <a:pPr indent="-298450" lvl="0" marL="457200" rtl="0" algn="l">
              <a:lnSpc>
                <a:spcPct val="115000"/>
              </a:lnSpc>
              <a:spcBef>
                <a:spcPts val="0"/>
              </a:spcBef>
              <a:spcAft>
                <a:spcPts val="0"/>
              </a:spcAft>
              <a:buSzPts val="1100"/>
              <a:buAutoNum type="arabicPeriod"/>
            </a:pPr>
            <a:r>
              <a:rPr lang="en" sz="1100"/>
              <a:t>Random perspective transformation</a:t>
            </a:r>
            <a:r>
              <a:rPr lang="en" sz="1100"/>
              <a:t>:</a:t>
            </a:r>
            <a:br>
              <a:rPr lang="en" sz="1100"/>
            </a:br>
            <a:r>
              <a:rPr lang="en" sz="1100">
                <a:solidFill>
                  <a:srgbClr val="262626"/>
                </a:solidFill>
                <a:highlight>
                  <a:srgbClr val="F3F4F7"/>
                </a:highlight>
              </a:rPr>
              <a:t>transforms.RandomPerspective</a:t>
            </a:r>
            <a:endParaRPr sz="1100"/>
          </a:p>
          <a:p>
            <a:pPr indent="-298450" lvl="0" marL="457200" rtl="0" algn="l">
              <a:lnSpc>
                <a:spcPct val="115000"/>
              </a:lnSpc>
              <a:spcBef>
                <a:spcPts val="0"/>
              </a:spcBef>
              <a:spcAft>
                <a:spcPts val="0"/>
              </a:spcAft>
              <a:buSzPts val="1100"/>
              <a:buAutoNum type="arabicPeriod"/>
            </a:pPr>
            <a:r>
              <a:rPr lang="en" sz="1100"/>
              <a:t>Randomly transform image into grayscale:</a:t>
            </a:r>
            <a:br>
              <a:rPr lang="en" sz="1100"/>
            </a:br>
            <a:r>
              <a:rPr lang="en" sz="1100">
                <a:solidFill>
                  <a:srgbClr val="262626"/>
                </a:solidFill>
                <a:highlight>
                  <a:srgbClr val="F3F4F7"/>
                </a:highlight>
              </a:rPr>
              <a:t>transforms.RandomGrayscale</a:t>
            </a:r>
            <a:endParaRPr sz="1100"/>
          </a:p>
          <a:p>
            <a:pPr indent="-298450" lvl="0" marL="457200" rtl="0" algn="l">
              <a:spcBef>
                <a:spcPts val="0"/>
              </a:spcBef>
              <a:spcAft>
                <a:spcPts val="0"/>
              </a:spcAft>
              <a:buSzPts val="1100"/>
              <a:buAutoNum type="arabicPeriod"/>
            </a:pPr>
            <a:r>
              <a:rPr lang="en" sz="1100"/>
              <a:t>Random affine transformation:</a:t>
            </a:r>
            <a:endParaRPr sz="1100"/>
          </a:p>
          <a:p>
            <a:pPr indent="0" lvl="0" marL="457200" rtl="0" algn="l">
              <a:spcBef>
                <a:spcPts val="0"/>
              </a:spcBef>
              <a:spcAft>
                <a:spcPts val="0"/>
              </a:spcAft>
              <a:buNone/>
            </a:pPr>
            <a:r>
              <a:rPr lang="en" sz="1100">
                <a:solidFill>
                  <a:srgbClr val="262626"/>
                </a:solidFill>
                <a:highlight>
                  <a:srgbClr val="F3F4F7"/>
                </a:highlight>
              </a:rPr>
              <a:t>transforms.RandomAffine</a:t>
            </a:r>
            <a:endParaRPr sz="1100"/>
          </a:p>
        </p:txBody>
      </p:sp>
      <p:sp>
        <p:nvSpPr>
          <p:cNvPr id="88" name="Google Shape;88;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[What is the desired variance after each layer? Why would that be helpful?]</a:t>
            </a:r>
            <a:endParaRPr/>
          </a:p>
          <a:p>
            <a:pPr indent="0" lvl="0" marL="0" rtl="0" algn="l">
              <a:lnSpc>
                <a:spcPct val="115000"/>
              </a:lnSpc>
              <a:spcBef>
                <a:spcPts val="0"/>
              </a:spcBef>
              <a:spcAft>
                <a:spcPts val="0"/>
              </a:spcAft>
              <a:buSzPts val="1400"/>
              <a:buNone/>
            </a:pPr>
            <a:r>
              <a:rPr b="1" lang="en">
                <a:highlight>
                  <a:srgbClr val="FFFF00"/>
                </a:highlight>
              </a:rPr>
              <a:t>1</a:t>
            </a:r>
            <a:endParaRPr b="1">
              <a:highlight>
                <a:srgbClr val="FFFF00"/>
              </a:highlight>
            </a:endParaRPr>
          </a:p>
          <a:p>
            <a:pPr indent="0" lvl="0" marL="0" rtl="0" algn="l">
              <a:lnSpc>
                <a:spcPct val="115000"/>
              </a:lnSpc>
              <a:spcBef>
                <a:spcPts val="0"/>
              </a:spcBef>
              <a:spcAft>
                <a:spcPts val="0"/>
              </a:spcAft>
              <a:buSzPts val="1400"/>
              <a:buNone/>
            </a:pPr>
            <a:r>
              <a:rPr lang="en"/>
              <a:t>Forcing the variance to be the same (1) helps make the distribution of the outputs (and inputs) of each layer to be the same. In this way, the components of the gradients from each layer would not vary too much in magnitude (avoiding </a:t>
            </a:r>
            <a:r>
              <a:rPr i="1" lang="en"/>
              <a:t>poor conditioning</a:t>
            </a:r>
            <a:r>
              <a:rPr lang="en"/>
              <a:t>) during training.</a:t>
            </a:r>
            <a:endParaRPr/>
          </a:p>
          <a:p>
            <a:pPr indent="0" lvl="0" marL="0" rtl="0" algn="l">
              <a:lnSpc>
                <a:spcPct val="115000"/>
              </a:lnSpc>
              <a:spcBef>
                <a:spcPts val="0"/>
              </a:spcBef>
              <a:spcAft>
                <a:spcPts val="0"/>
              </a:spcAft>
              <a:buSzPts val="1400"/>
              <a:buNone/>
            </a:pPr>
            <a:r>
              <a:rPr lang="en"/>
              <a:t>Furthermore, rescaling the network to variance = 1 and mean=0 can also avoid </a:t>
            </a:r>
            <a:r>
              <a:rPr i="1" lang="en"/>
              <a:t>internal </a:t>
            </a:r>
            <a:r>
              <a:rPr i="1" lang="en"/>
              <a:t>covariate</a:t>
            </a:r>
            <a:r>
              <a:rPr i="1" lang="en"/>
              <a:t> shift</a:t>
            </a:r>
            <a:r>
              <a:rPr lang="en"/>
              <a:t>, which could make activation functions like sigmoid or ReLU ineffective.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2: SimpleNetFinal</a:t>
            </a:r>
            <a:endParaRPr/>
          </a:p>
        </p:txBody>
      </p:sp>
      <p:sp>
        <p:nvSpPr>
          <p:cNvPr id="94" name="Google Shape;9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[What distribution is dropout usually sampled from?]</a:t>
            </a:r>
            <a:endParaRPr/>
          </a:p>
          <a:p>
            <a:pPr indent="0" lvl="0" marL="0" rtl="0" algn="l">
              <a:lnSpc>
                <a:spcPct val="115000"/>
              </a:lnSpc>
              <a:spcBef>
                <a:spcPts val="0"/>
              </a:spcBef>
              <a:spcAft>
                <a:spcPts val="0"/>
              </a:spcAft>
              <a:buClr>
                <a:schemeClr val="dk1"/>
              </a:buClr>
              <a:buSzPts val="1100"/>
              <a:buFont typeface="Arial"/>
              <a:buNone/>
            </a:pPr>
            <a:r>
              <a:rPr lang="en"/>
              <a:t>Bernoulli distribution</a:t>
            </a:r>
            <a:endParaRPr/>
          </a:p>
          <a:p>
            <a:pPr indent="0" lvl="0" marL="0" rtl="0" algn="l">
              <a:lnSpc>
                <a:spcPct val="115000"/>
              </a:lnSpc>
              <a:spcBef>
                <a:spcPts val="0"/>
              </a:spcBef>
              <a:spcAft>
                <a:spcPts val="0"/>
              </a:spcAft>
              <a:buClr>
                <a:schemeClr val="dk1"/>
              </a:buClr>
              <a:buSzPts val="1100"/>
              <a:buFont typeface="Arial"/>
              <a:buNone/>
            </a:pPr>
            <a:r>
              <a:rPr lang="en"/>
              <a:t>(from </a:t>
            </a:r>
            <a:r>
              <a:rPr lang="en" sz="1100" u="sng">
                <a:solidFill>
                  <a:schemeClr val="hlink"/>
                </a:solidFill>
                <a:hlinkClick r:id="rId3"/>
              </a:rPr>
              <a:t>Dropout — PyTorch 1.13 documentation</a:t>
            </a: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[How many parameters does your base SimpleNet model have? How many parameters does your SimpleNetFinal model have?]</a:t>
            </a:r>
            <a:endParaRPr/>
          </a:p>
          <a:p>
            <a:pPr indent="0" lvl="0" marL="0" rtl="0" algn="l">
              <a:lnSpc>
                <a:spcPct val="115000"/>
              </a:lnSpc>
              <a:spcBef>
                <a:spcPts val="0"/>
              </a:spcBef>
              <a:spcAft>
                <a:spcPts val="0"/>
              </a:spcAft>
              <a:buClr>
                <a:schemeClr val="dk1"/>
              </a:buClr>
              <a:buSzPts val="1100"/>
              <a:buFont typeface="Arial"/>
              <a:buNone/>
            </a:pPr>
            <a:r>
              <a:rPr lang="en"/>
              <a:t>SimpleNet: </a:t>
            </a:r>
            <a:r>
              <a:rPr lang="en" sz="1050">
                <a:solidFill>
                  <a:schemeClr val="accent2"/>
                </a:solidFill>
                <a:highlight>
                  <a:srgbClr val="FFFFFF"/>
                </a:highlight>
                <a:latin typeface="Courier New"/>
                <a:ea typeface="Courier New"/>
                <a:cs typeface="Courier New"/>
                <a:sym typeface="Courier New"/>
              </a:rPr>
              <a:t>56895</a:t>
            </a:r>
            <a:endParaRPr/>
          </a:p>
          <a:p>
            <a:pPr indent="0" lvl="0" marL="0" rtl="0" algn="l">
              <a:lnSpc>
                <a:spcPct val="115000"/>
              </a:lnSpc>
              <a:spcBef>
                <a:spcPts val="0"/>
              </a:spcBef>
              <a:spcAft>
                <a:spcPts val="0"/>
              </a:spcAft>
              <a:buClr>
                <a:schemeClr val="dk1"/>
              </a:buClr>
              <a:buSzPts val="1100"/>
              <a:buFont typeface="Arial"/>
              <a:buNone/>
            </a:pPr>
            <a:r>
              <a:rPr lang="en"/>
              <a:t>SimpleNetFinal: </a:t>
            </a:r>
            <a:r>
              <a:rPr lang="en" sz="1050">
                <a:solidFill>
                  <a:schemeClr val="accent2"/>
                </a:solidFill>
                <a:highlight>
                  <a:srgbClr val="FFFFFF"/>
                </a:highlight>
                <a:latin typeface="Courier New"/>
                <a:ea typeface="Courier New"/>
                <a:cs typeface="Courier New"/>
                <a:sym typeface="Courier New"/>
              </a:rPr>
              <a:t>69320</a:t>
            </a:r>
            <a:endParaRPr/>
          </a:p>
        </p:txBody>
      </p:sp>
      <p:sp>
        <p:nvSpPr>
          <p:cNvPr id="95" name="Google Shape;9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[What is the effect of batch norm after a conv layer with a bias?]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If the conv layer originally has a bias (say, if the output of the conv z = g(w, x) + b, where w is the weights, x is the input and b is the bias), then since we subtract the mean in the batch norm (i.e. we make the mean of the output of the batch norm to be 0), the bias b is cancelled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3: ResNet</a:t>
            </a:r>
            <a:endParaRPr/>
          </a:p>
        </p:txBody>
      </p:sp>
      <p:sp>
        <p:nvSpPr>
          <p:cNvPr id="101" name="Google Shape;10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loss plot here]</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training accuracy: </a:t>
            </a:r>
            <a:r>
              <a:rPr lang="en" sz="1050">
                <a:solidFill>
                  <a:schemeClr val="accent2"/>
                </a:solidFill>
                <a:highlight>
                  <a:srgbClr val="FFFFFF"/>
                </a:highlight>
                <a:latin typeface="Courier New"/>
                <a:ea typeface="Courier New"/>
                <a:cs typeface="Courier New"/>
                <a:sym typeface="Courier New"/>
              </a:rPr>
              <a:t>0.8964824120603015</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Final validation accuracy: </a:t>
            </a:r>
            <a:r>
              <a:rPr lang="en" sz="1050">
                <a:solidFill>
                  <a:schemeClr val="accent2"/>
                </a:solidFill>
                <a:highlight>
                  <a:srgbClr val="FFFFFF"/>
                </a:highlight>
                <a:latin typeface="Courier New"/>
                <a:ea typeface="Courier New"/>
                <a:cs typeface="Courier New"/>
                <a:sym typeface="Courier New"/>
              </a:rPr>
              <a:t>0.8793333333333333</a:t>
            </a:r>
            <a:endParaRPr/>
          </a:p>
        </p:txBody>
      </p:sp>
      <p:sp>
        <p:nvSpPr>
          <p:cNvPr id="102" name="Google Shape;10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[Insert accuracy plot here]</a:t>
            </a:r>
            <a:endParaRPr/>
          </a:p>
        </p:txBody>
      </p:sp>
      <p:pic>
        <p:nvPicPr>
          <p:cNvPr id="103" name="Google Shape;103;p7"/>
          <p:cNvPicPr preferRelativeResize="0"/>
          <p:nvPr/>
        </p:nvPicPr>
        <p:blipFill>
          <a:blip r:embed="rId3">
            <a:alphaModFix/>
          </a:blip>
          <a:stretch>
            <a:fillRect/>
          </a:stretch>
        </p:blipFill>
        <p:spPr>
          <a:xfrm>
            <a:off x="96900" y="1536700"/>
            <a:ext cx="3790950" cy="2647950"/>
          </a:xfrm>
          <a:prstGeom prst="rect">
            <a:avLst/>
          </a:prstGeom>
          <a:noFill/>
          <a:ln>
            <a:noFill/>
          </a:ln>
        </p:spPr>
      </p:pic>
      <p:pic>
        <p:nvPicPr>
          <p:cNvPr id="104" name="Google Shape;104;p7"/>
          <p:cNvPicPr preferRelativeResize="0"/>
          <p:nvPr/>
        </p:nvPicPr>
        <p:blipFill>
          <a:blip r:embed="rId4">
            <a:alphaModFix/>
          </a:blip>
          <a:stretch>
            <a:fillRect/>
          </a:stretch>
        </p:blipFill>
        <p:spPr>
          <a:xfrm>
            <a:off x="4451400" y="1536700"/>
            <a:ext cx="3733800"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3: ResNet</a:t>
            </a:r>
            <a:endParaRPr/>
          </a:p>
        </p:txBody>
      </p:sp>
      <p:sp>
        <p:nvSpPr>
          <p:cNvPr id="110" name="Google Shape;11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[Insert visualization of confusion matrix obtained from your final ResNet model.]</a:t>
            </a:r>
            <a:endParaRPr/>
          </a:p>
        </p:txBody>
      </p:sp>
      <p:pic>
        <p:nvPicPr>
          <p:cNvPr id="111" name="Google Shape;111;p8"/>
          <p:cNvPicPr preferRelativeResize="0"/>
          <p:nvPr/>
        </p:nvPicPr>
        <p:blipFill>
          <a:blip r:embed="rId3">
            <a:alphaModFix/>
          </a:blip>
          <a:stretch>
            <a:fillRect/>
          </a:stretch>
        </p:blipFill>
        <p:spPr>
          <a:xfrm>
            <a:off x="2020152" y="1727100"/>
            <a:ext cx="338996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Part 3: ResNet</a:t>
            </a:r>
            <a:endParaRPr/>
          </a:p>
        </p:txBody>
      </p:sp>
      <p:sp>
        <p:nvSpPr>
          <p:cNvPr id="117" name="Google Shape;11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[Insert visualizations of 3 misclassified images from the most misclassified class according to your confusion matrix. Explain why this may have occurred.]</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118" name="Google Shape;118;p9"/>
          <p:cNvPicPr preferRelativeResize="0"/>
          <p:nvPr/>
        </p:nvPicPr>
        <p:blipFill>
          <a:blip r:embed="rId3">
            <a:alphaModFix/>
          </a:blip>
          <a:stretch>
            <a:fillRect/>
          </a:stretch>
        </p:blipFill>
        <p:spPr>
          <a:xfrm>
            <a:off x="311688" y="1828800"/>
            <a:ext cx="2447925" cy="2400300"/>
          </a:xfrm>
          <a:prstGeom prst="rect">
            <a:avLst/>
          </a:prstGeom>
          <a:noFill/>
          <a:ln>
            <a:noFill/>
          </a:ln>
        </p:spPr>
      </p:pic>
      <p:sp>
        <p:nvSpPr>
          <p:cNvPr id="119" name="Google Shape;119;p9"/>
          <p:cNvSpPr txBox="1"/>
          <p:nvPr/>
        </p:nvSpPr>
        <p:spPr>
          <a:xfrm>
            <a:off x="311700" y="4229100"/>
            <a:ext cx="880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Target: Bedroom; Predicted as: Living room; Kitchen; Office</a:t>
            </a:r>
            <a:endParaRPr/>
          </a:p>
          <a:p>
            <a:pPr indent="0" lvl="0" marL="0" rtl="0" algn="l">
              <a:spcBef>
                <a:spcPts val="0"/>
              </a:spcBef>
              <a:spcAft>
                <a:spcPts val="0"/>
              </a:spcAft>
              <a:buNone/>
            </a:pPr>
            <a:r>
              <a:rPr lang="en"/>
              <a:t>Why? Sometimes, the bedroom may be bright, spacious (like living room), having lots of closets (like kitchen) or contains a table (like an office). In this way, the bedroom could be easily misinterpreted as other types of room.</a:t>
            </a:r>
            <a:endParaRPr/>
          </a:p>
        </p:txBody>
      </p:sp>
      <p:pic>
        <p:nvPicPr>
          <p:cNvPr id="120" name="Google Shape;120;p9"/>
          <p:cNvPicPr preferRelativeResize="0"/>
          <p:nvPr/>
        </p:nvPicPr>
        <p:blipFill>
          <a:blip r:embed="rId4">
            <a:alphaModFix/>
          </a:blip>
          <a:stretch>
            <a:fillRect/>
          </a:stretch>
        </p:blipFill>
        <p:spPr>
          <a:xfrm>
            <a:off x="3181663" y="1828800"/>
            <a:ext cx="2447925" cy="2400300"/>
          </a:xfrm>
          <a:prstGeom prst="rect">
            <a:avLst/>
          </a:prstGeom>
          <a:noFill/>
          <a:ln>
            <a:noFill/>
          </a:ln>
        </p:spPr>
      </p:pic>
      <p:pic>
        <p:nvPicPr>
          <p:cNvPr id="121" name="Google Shape;121;p9"/>
          <p:cNvPicPr preferRelativeResize="0"/>
          <p:nvPr/>
        </p:nvPicPr>
        <p:blipFill>
          <a:blip r:embed="rId5">
            <a:alphaModFix/>
          </a:blip>
          <a:stretch>
            <a:fillRect/>
          </a:stretch>
        </p:blipFill>
        <p:spPr>
          <a:xfrm>
            <a:off x="5934638" y="1828800"/>
            <a:ext cx="2447925"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