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yLzPq1wRavpv1SHwqFGYJidl1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745118-0C04-45A1-A14C-F253FBB094F6}">
  <a:tblStyle styleId="{63745118-0C04-45A1-A14C-F253FBB094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zhang662@gatech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261933" y="271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 Project 5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311700" y="23695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85858"/>
                </a:solidFill>
              </a:rPr>
              <a:t>Rushan Zhang</a:t>
            </a:r>
            <a:endParaRPr sz="2800">
              <a:solidFill>
                <a:srgbClr val="58585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rzhang662@gatech.edu</a:t>
            </a:r>
            <a:endParaRPr sz="2800">
              <a:solidFill>
                <a:srgbClr val="58585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85858"/>
                </a:solidFill>
              </a:rPr>
              <a:t>rzhangbq@ust.hk</a:t>
            </a:r>
            <a:endParaRPr sz="2800">
              <a:solidFill>
                <a:srgbClr val="58585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85858"/>
                </a:solidFill>
              </a:rPr>
              <a:t>rzhang662</a:t>
            </a:r>
            <a:endParaRPr sz="2800">
              <a:solidFill>
                <a:srgbClr val="58585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85858"/>
                </a:solidFill>
              </a:rPr>
              <a:t>903849603</a:t>
            </a:r>
            <a:endParaRPr sz="2800">
              <a:solidFill>
                <a:srgbClr val="58585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31300" y="4428425"/>
            <a:ext cx="6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Discussed with Shuangyue Cheng (email: katcheng@gatech.edu)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Parts 4 &amp; 5: mIoU of different models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Add each of the following (keeping the changes as you move to the next row):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# at epoch=10</a:t>
            </a:r>
            <a:endParaRPr b="1"/>
          </a:p>
        </p:txBody>
      </p:sp>
      <p:graphicFrame>
        <p:nvGraphicFramePr>
          <p:cNvPr id="108" name="Google Shape;108;p2"/>
          <p:cNvGraphicFramePr/>
          <p:nvPr/>
        </p:nvGraphicFramePr>
        <p:xfrm>
          <a:off x="595263" y="169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{63745118-0C04-45A1-A14C-F253FBB094F6}</a:tableStyleId>
              </a:tblPr>
              <a:tblGrid>
                <a:gridCol w="4955775"/>
                <a:gridCol w="1315775"/>
                <a:gridCol w="16012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Training mIoU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Validation mIoU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Simple Segmentation Net (no pretrained weights)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0.0673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0.0582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u="none" cap="none" strike="noStrike"/>
                        <a:t>ImageNet-Pretrained backbone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0.3114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0.2979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125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u="none" cap="none" strike="noStrike"/>
                        <a:t>Data augmentation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0.1780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0.2227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ImageNet-Pretrained PSPNet w/ Data Aug. without PPM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0.4321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0.4517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u="none" cap="none" strike="noStrike"/>
                        <a:t>PSPNet with PPM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0.4149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0.4019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u="none" cap="none" strike="noStrike"/>
                        <a:t>PSPNet with auxiliary loss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0.4223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0.4189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311700" y="-3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Parts 4 &amp; 5: Per class IoUs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311700" y="470575"/>
            <a:ext cx="8520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Report your model’s IoU for the 11 Camvid classes (you can find the order they are listed in at dataset_lists/camvid-11/camvid-11_names.txt): (Val results)</a:t>
            </a:r>
            <a:endParaRPr/>
          </a:p>
        </p:txBody>
      </p:sp>
      <p:graphicFrame>
        <p:nvGraphicFramePr>
          <p:cNvPr id="115" name="Google Shape;115;p3"/>
          <p:cNvGraphicFramePr/>
          <p:nvPr/>
        </p:nvGraphicFramePr>
        <p:xfrm>
          <a:off x="696475" y="100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{63745118-0C04-45A1-A14C-F253FBB094F6}</a:tableStyleId>
              </a:tblPr>
              <a:tblGrid>
                <a:gridCol w="1238250"/>
                <a:gridCol w="1650600"/>
                <a:gridCol w="3242125"/>
                <a:gridCol w="1788050"/>
              </a:tblGrid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Class Index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Class name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Simple Segmentation Net Class IoU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PSPNet Class IoU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Building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0.4785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0.8150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Tree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0.7712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0.7712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2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Sky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0.6636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0.8028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3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Car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0.3832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4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SignSymbol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5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Road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0.5365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0.8852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6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Pedestrian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0.0004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7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Fence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0.3213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8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Column_Pole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9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Sidewalk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0.6290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Bicyclist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0.0000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3"/>
          <p:cNvSpPr txBox="1"/>
          <p:nvPr/>
        </p:nvSpPr>
        <p:spPr>
          <a:xfrm>
            <a:off x="5234600" y="727375"/>
            <a:ext cx="19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Epoch=10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Parts 4 &amp; 5: Most difficult classes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[Which classes have the lowest mIoU? Why might they be the most difficult? Provide an example RGB image from Camvid that illustrates your point]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Column pole, sign symbol, pedestrian and bicyclist.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 pole and sign symbol: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</a:t>
            </a:r>
            <a:r>
              <a:rPr lang="en"/>
              <a:t>mall or thin, hard to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distinguish from background.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Pedestrian</a:t>
            </a:r>
            <a:r>
              <a:rPr lang="en"/>
              <a:t> and bicyclist: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are very similar,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distinguish between these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two.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000" y="2109325"/>
            <a:ext cx="3959525" cy="203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119" y="3257825"/>
            <a:ext cx="605875" cy="18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4: Simple segmentation net qualitative results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50" y="1862448"/>
            <a:ext cx="6306049" cy="32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7222425" y="2374350"/>
            <a:ext cx="19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Epoch=10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5: PSPNet qualitative results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[Paste a figure of the generated semantic segmentation from Colab. It should be a 2x3 grid, with ground truth on the top row, and your predictions on the bottom row.]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7222425" y="2374350"/>
            <a:ext cx="19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Epoch=10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75" y="1879075"/>
            <a:ext cx="6347902" cy="3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311700" y="41491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6: Transfer Learning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311700" y="1044507"/>
            <a:ext cx="8520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Report your model’s IoU for the Kitti Dataset.</a:t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7"/>
          <p:cNvGraphicFramePr/>
          <p:nvPr/>
        </p:nvGraphicFramePr>
        <p:xfrm>
          <a:off x="629677" y="27908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{63745118-0C04-45A1-A14C-F253FBB094F6}</a:tableStyleId>
              </a:tblPr>
              <a:tblGrid>
                <a:gridCol w="1238250"/>
                <a:gridCol w="1650600"/>
                <a:gridCol w="2441875"/>
                <a:gridCol w="2588300"/>
              </a:tblGrid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Class Index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Class name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iou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 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0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Road 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Not_Road 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p7"/>
          <p:cNvGraphicFramePr/>
          <p:nvPr/>
        </p:nvGraphicFramePr>
        <p:xfrm>
          <a:off x="648232" y="16663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{63745118-0C04-45A1-A14C-F253FBB094F6}</a:tableStyleId>
              </a:tblPr>
              <a:tblGrid>
                <a:gridCol w="1238250"/>
                <a:gridCol w="1650600"/>
                <a:gridCol w="2382475"/>
                <a:gridCol w="2647675"/>
              </a:tblGrid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mIoU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mAcc/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allAcc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Train result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Val result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311700" y="3743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6: Transfer Learning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311700" y="882379"/>
            <a:ext cx="8520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Compare the training loss generated when training on Kitti dataset and Camvid dataset. Which decreases at a faster rate? If Camvid or Kitti training loss decreases at a faster rate than the other, why do you think this happened? Or, if the loss decreases at a similar rate, why do you think that is so?</a:t>
            </a:r>
            <a:endParaRPr/>
          </a:p>
          <a:p>
            <a:pPr indent="0" lvl="0" marL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