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71" r:id="rId13"/>
    <p:sldId id="286" r:id="rId14"/>
    <p:sldId id="268" r:id="rId15"/>
    <p:sldId id="269" r:id="rId16"/>
    <p:sldId id="27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5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ZH\Desktop\&#21103;&#26412;&#31243;&#24207;&#35889;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RZH\Desktop\&#21103;&#26412;&#31243;&#24207;&#35889;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tar</a:t>
            </a:r>
            <a:r>
              <a:rPr lang="zh-CN" altLang="en-US"/>
              <a:t>算法和</a:t>
            </a:r>
            <a:r>
              <a:rPr lang="en-US" altLang="zh-CN"/>
              <a:t>sok</a:t>
            </a:r>
            <a:r>
              <a:rPr lang="zh-CN" altLang="en-US"/>
              <a:t>算法嫌疑度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'[副本程序谱(1).xlsx]Sheet1'!$F$1</c:f>
              <c:strCache>
                <c:ptCount val="1"/>
                <c:pt idx="0">
                  <c:v>Tarantula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strRef>
              <c:f>'[副本程序谱(1).xlsx]Sheet1'!$A$2:$A$12</c:f>
              <c:strCache>
                <c:ptCount val="11"/>
                <c:pt idx="0">
                  <c:v>flag1</c:v>
                </c:pt>
                <c:pt idx="1">
                  <c:v>flag2</c:v>
                </c:pt>
                <c:pt idx="2">
                  <c:v>flag3</c:v>
                </c:pt>
                <c:pt idx="3">
                  <c:v>flag4</c:v>
                </c:pt>
                <c:pt idx="4">
                  <c:v>flag5</c:v>
                </c:pt>
                <c:pt idx="5">
                  <c:v>flag6</c:v>
                </c:pt>
                <c:pt idx="6">
                  <c:v>flag7</c:v>
                </c:pt>
                <c:pt idx="7">
                  <c:v>flag8</c:v>
                </c:pt>
                <c:pt idx="8">
                  <c:v>flag9</c:v>
                </c:pt>
                <c:pt idx="9">
                  <c:v>flag10</c:v>
                </c:pt>
                <c:pt idx="10">
                  <c:v>flag11</c:v>
                </c:pt>
              </c:strCache>
            </c:strRef>
          </c:xVal>
          <c:yVal>
            <c:numRef>
              <c:f>'[副本程序谱(1).xlsx]Sheet1'!$F$2:$F$12</c:f>
              <c:numCache>
                <c:formatCode>General</c:formatCode>
                <c:ptCount val="11"/>
                <c:pt idx="0">
                  <c:v>0.148099606815203</c:v>
                </c:pt>
                <c:pt idx="1">
                  <c:v>0.273607748184019</c:v>
                </c:pt>
                <c:pt idx="2">
                  <c:v>0.32902899101152</c:v>
                </c:pt>
                <c:pt idx="3">
                  <c:v>0.5</c:v>
                </c:pt>
                <c:pt idx="4">
                  <c:v>0.740388181481024</c:v>
                </c:pt>
                <c:pt idx="5">
                  <c:v>0.807142857142857</c:v>
                </c:pt>
                <c:pt idx="6">
                  <c:v>0.259336532443146</c:v>
                </c:pt>
                <c:pt idx="7">
                  <c:v>0.283410963812254</c:v>
                </c:pt>
                <c:pt idx="8">
                  <c:v>0.324915614451806</c:v>
                </c:pt>
                <c:pt idx="9">
                  <c:v>0</c:v>
                </c:pt>
                <c:pt idx="10">
                  <c:v>0.50880065493246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'[副本程序谱(1).xlsx]Sheet1'!$H$1</c:f>
              <c:strCache>
                <c:ptCount val="1"/>
                <c:pt idx="0">
                  <c:v>sokal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strRef>
              <c:f>'[副本程序谱(1).xlsx]Sheet1'!$A$2:$A$12</c:f>
              <c:strCache>
                <c:ptCount val="11"/>
                <c:pt idx="0">
                  <c:v>flag1</c:v>
                </c:pt>
                <c:pt idx="1">
                  <c:v>flag2</c:v>
                </c:pt>
                <c:pt idx="2">
                  <c:v>flag3</c:v>
                </c:pt>
                <c:pt idx="3">
                  <c:v>flag4</c:v>
                </c:pt>
                <c:pt idx="4">
                  <c:v>flag5</c:v>
                </c:pt>
                <c:pt idx="5">
                  <c:v>flag6</c:v>
                </c:pt>
                <c:pt idx="6">
                  <c:v>flag7</c:v>
                </c:pt>
                <c:pt idx="7">
                  <c:v>flag8</c:v>
                </c:pt>
                <c:pt idx="8">
                  <c:v>flag9</c:v>
                </c:pt>
                <c:pt idx="9">
                  <c:v>flag10</c:v>
                </c:pt>
                <c:pt idx="10">
                  <c:v>flag11</c:v>
                </c:pt>
              </c:strCache>
            </c:strRef>
          </c:xVal>
          <c:yVal>
            <c:numRef>
              <c:f>'[副本程序谱(1).xlsx]Sheet1'!$H$2:$H$12</c:f>
              <c:numCache>
                <c:formatCode>General</c:formatCode>
                <c:ptCount val="11"/>
                <c:pt idx="0">
                  <c:v>0.599</c:v>
                </c:pt>
                <c:pt idx="1">
                  <c:v>0.661</c:v>
                </c:pt>
                <c:pt idx="2">
                  <c:v>0.561</c:v>
                </c:pt>
                <c:pt idx="3">
                  <c:v>0.638</c:v>
                </c:pt>
                <c:pt idx="4">
                  <c:v>0.81</c:v>
                </c:pt>
                <c:pt idx="5">
                  <c:v>0.932</c:v>
                </c:pt>
                <c:pt idx="6">
                  <c:v>0.462</c:v>
                </c:pt>
                <c:pt idx="7">
                  <c:v>0.445</c:v>
                </c:pt>
                <c:pt idx="8">
                  <c:v>0.556</c:v>
                </c:pt>
                <c:pt idx="9">
                  <c:v>0.57</c:v>
                </c:pt>
                <c:pt idx="10">
                  <c:v>0.66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71775"/>
        <c:axId val="72773215"/>
      </c:scatterChart>
      <c:valAx>
        <c:axId val="72771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flag</a:t>
                </a:r>
                <a:r>
                  <a:rPr lang="zh-CN" altLang="en-US"/>
                  <a:t>编号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773215"/>
        <c:crosses val="autoZero"/>
        <c:crossBetween val="midCat"/>
      </c:valAx>
      <c:valAx>
        <c:axId val="7277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嫌疑度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7717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Fossum</a:t>
            </a:r>
            <a:r>
              <a:rPr lang="zh-CN" altLang="en-US"/>
              <a:t>算法嫌疑度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'[副本程序谱(1).xlsx]Sheet1'!$G$1</c:f>
              <c:strCache>
                <c:ptCount val="1"/>
                <c:pt idx="0">
                  <c:v>Fossum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strRef>
              <c:f>'[副本程序谱(1).xlsx]Sheet1'!$A$2:$A$12</c:f>
              <c:strCache>
                <c:ptCount val="11"/>
                <c:pt idx="0">
                  <c:v>flag1</c:v>
                </c:pt>
                <c:pt idx="1">
                  <c:v>flag2</c:v>
                </c:pt>
                <c:pt idx="2">
                  <c:v>flag3</c:v>
                </c:pt>
                <c:pt idx="3">
                  <c:v>flag4</c:v>
                </c:pt>
                <c:pt idx="4">
                  <c:v>flag5</c:v>
                </c:pt>
                <c:pt idx="5">
                  <c:v>flag6</c:v>
                </c:pt>
                <c:pt idx="6">
                  <c:v>flag7</c:v>
                </c:pt>
                <c:pt idx="7">
                  <c:v>flag8</c:v>
                </c:pt>
                <c:pt idx="8">
                  <c:v>flag9</c:v>
                </c:pt>
                <c:pt idx="9">
                  <c:v>flag10</c:v>
                </c:pt>
                <c:pt idx="10">
                  <c:v>flag11</c:v>
                </c:pt>
              </c:strCache>
            </c:strRef>
          </c:xVal>
          <c:yVal>
            <c:numRef>
              <c:f>'[副本程序谱(1).xlsx]Sheet1'!$G$2:$G$12</c:f>
              <c:numCache>
                <c:formatCode>General</c:formatCode>
                <c:ptCount val="11"/>
                <c:pt idx="0">
                  <c:v>0.86975</c:v>
                </c:pt>
                <c:pt idx="1">
                  <c:v>1.63078125</c:v>
                </c:pt>
                <c:pt idx="2">
                  <c:v>14.1883223684211</c:v>
                </c:pt>
                <c:pt idx="3">
                  <c:v>99.0025</c:v>
                </c:pt>
                <c:pt idx="4">
                  <c:v>79.335304054054</c:v>
                </c:pt>
                <c:pt idx="5">
                  <c:v>166.043562992126</c:v>
                </c:pt>
                <c:pt idx="6">
                  <c:v>10.5870161290323</c:v>
                </c:pt>
                <c:pt idx="7">
                  <c:v>14.9149305555556</c:v>
                </c:pt>
                <c:pt idx="8">
                  <c:v>14.0040584415584</c:v>
                </c:pt>
                <c:pt idx="9">
                  <c:v>0.0190178571428571</c:v>
                </c:pt>
                <c:pt idx="10">
                  <c:v>88.6294157608696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0898351"/>
        <c:axId val="238547279"/>
      </c:scatterChart>
      <c:valAx>
        <c:axId val="2040898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flag</a:t>
                </a:r>
                <a:r>
                  <a:rPr lang="zh-CN" altLang="en-US"/>
                  <a:t>编号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0927646544182"/>
              <c:y val="0.881712962962963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8547279"/>
        <c:crosses val="autoZero"/>
        <c:crossBetween val="midCat"/>
      </c:valAx>
      <c:valAx>
        <c:axId val="23854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嫌疑度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0898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3A22-EF0C-46B4-8E48-179B5E6AF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9739-A72D-4841-913E-3CA9C0CC6E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tags" Target="../tags/tag5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588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38019" y="1381105"/>
            <a:ext cx="7498080" cy="15684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96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软件缺陷定位</a:t>
            </a:r>
            <a:endParaRPr lang="zh-CN" altLang="en-US" sz="9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6280" y="3358515"/>
            <a:ext cx="3887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任哲昊</a:t>
            </a:r>
            <a:r>
              <a:rPr lang="en-US" altLang="zh-CN" sz="2400" b="1" dirty="0"/>
              <a:t>  1120212951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5720" y="948055"/>
            <a:ext cx="4022090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1.Tarantuna</a:t>
            </a:r>
            <a:endParaRPr lang="en-US" altLang="zh-CN" sz="5400" b="1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50415" y="2425541"/>
            <a:ext cx="3806717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2.Fossum</a:t>
            </a:r>
            <a:endParaRPr lang="en-US" altLang="zh-CN" sz="5400" b="1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82267" y="3903027"/>
            <a:ext cx="3806717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3.Sokal</a:t>
            </a:r>
            <a:endParaRPr lang="en-US" altLang="zh-CN" sz="5400" b="1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24400" y="978549"/>
                <a:ext cx="5132174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𝑻𝒂𝒓𝒂𝒏𝒕𝒖𝒍𝒂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𝑪𝑭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𝑪𝑭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𝑪𝑺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978549"/>
                <a:ext cx="5132174" cy="890821"/>
              </a:xfrm>
              <a:prstGeom prst="rect">
                <a:avLst/>
              </a:prstGeom>
              <a:blipFill rotWithShape="1">
                <a:blip r:embed="rId3"/>
                <a:stretch>
                  <a:fillRect t="-2" r="-2101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650389" y="2416037"/>
                <a:ext cx="6119689" cy="952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𝑭𝒐𝒔𝒔𝒖𝒎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𝑪𝑭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𝑪𝑭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𝑪𝑺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𝑪𝑭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𝑼𝑭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89" y="2416037"/>
                <a:ext cx="6119689" cy="952056"/>
              </a:xfrm>
              <a:prstGeom prst="rect">
                <a:avLst/>
              </a:prstGeom>
              <a:blipFill rotWithShape="1">
                <a:blip r:embed="rId4"/>
                <a:stretch>
                  <a:fillRect l="-5" t="-52" r="-165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650389" y="3917055"/>
                <a:ext cx="5839868" cy="89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𝑺𝒐𝒌𝒂𝒍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𝑪𝑭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𝑼𝑺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𝑪𝑭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𝑼𝑺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𝑼𝑭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89" y="3917055"/>
                <a:ext cx="5839868" cy="893193"/>
              </a:xfrm>
              <a:prstGeom prst="rect">
                <a:avLst/>
              </a:prstGeom>
              <a:blipFill rotWithShape="1">
                <a:blip r:embed="rId5"/>
                <a:stretch>
                  <a:fillRect l="-5" t="-42" r="-412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56665" y="2070947"/>
          <a:ext cx="4504264" cy="3627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033"/>
                <a:gridCol w="563033"/>
                <a:gridCol w="563033"/>
                <a:gridCol w="563033"/>
                <a:gridCol w="563033"/>
                <a:gridCol w="563033"/>
                <a:gridCol w="563033"/>
                <a:gridCol w="563033"/>
              </a:tblGrid>
              <a:tr h="298732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N_cf(s)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N_cs(s)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N_uf(s)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N_us(s)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Tarantula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Fossum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sokal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0.1481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0.86975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0.273608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1.630781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0.329029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14.18832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99.0025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0.740388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79.3353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0.807143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166.0436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0.259337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10.58702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0.283411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14.91493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0.324916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14.00406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0.019018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29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flag11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0.508801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88.62942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17973" y="399627"/>
            <a:ext cx="604181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嫌疑度计算结果：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90717" y="3884788"/>
            <a:ext cx="48361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90" y="2804503"/>
            <a:ext cx="4836160" cy="21605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61217" y="2070523"/>
            <a:ext cx="4226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错误确实在加法运算附近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custDataLst>
              <p:tags r:id="rId3"/>
            </p:custDataLst>
          </p:nvPr>
        </p:nvGraphicFramePr>
        <p:xfrm>
          <a:off x="472440" y="1080770"/>
          <a:ext cx="4826635" cy="296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>
            <p:custDataLst>
              <p:tags r:id="rId4"/>
            </p:custDataLst>
          </p:nvPr>
        </p:nvGraphicFramePr>
        <p:xfrm>
          <a:off x="5888990" y="13074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椭圆 1"/>
          <p:cNvSpPr/>
          <p:nvPr/>
        </p:nvSpPr>
        <p:spPr>
          <a:xfrm>
            <a:off x="2919307" y="1456266"/>
            <a:ext cx="277706" cy="9211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222827" y="1644543"/>
            <a:ext cx="277706" cy="9211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04533" y="4608473"/>
            <a:ext cx="678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嫌疑度排名：</a:t>
            </a:r>
            <a:r>
              <a:rPr lang="en-US" altLang="zh-CN" dirty="0" err="1"/>
              <a:t>flag6</a:t>
            </a:r>
            <a:r>
              <a:rPr lang="en-US" altLang="zh-CN" dirty="0"/>
              <a:t>&gt;</a:t>
            </a:r>
            <a:r>
              <a:rPr lang="en-US" altLang="zh-CN" dirty="0" err="1"/>
              <a:t>flag5</a:t>
            </a:r>
            <a:r>
              <a:rPr lang="en-US" altLang="zh-CN" dirty="0"/>
              <a:t>&gt;</a:t>
            </a:r>
            <a:r>
              <a:rPr lang="en-US" altLang="zh-CN" dirty="0" err="1"/>
              <a:t>flag4</a:t>
            </a:r>
            <a:r>
              <a:rPr lang="en-US" altLang="zh-CN" dirty="0"/>
              <a:t>&gt;</a:t>
            </a:r>
            <a:r>
              <a:rPr lang="en-US" altLang="zh-CN" dirty="0" err="1"/>
              <a:t>flag11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2" grpId="0" animBg="1"/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124"/>
            <a:ext cx="12192000" cy="68842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87519" y="2689628"/>
            <a:ext cx="46137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5.</a:t>
            </a:r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后续分析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7013" y="1400770"/>
            <a:ext cx="103022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结论：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en-US" altLang="zh-CN" sz="3600" b="1" dirty="0">
                <a:solidFill>
                  <a:schemeClr val="bg1"/>
                </a:solidFill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</a:rPr>
              <a:t>大多数算法可以指引我们找到错误地点，但在一些情况下，少数算法会得到让人迷惑的答案（如我们用过的</a:t>
            </a:r>
            <a:r>
              <a:rPr lang="en-US" altLang="zh-CN" sz="3600" b="1" dirty="0">
                <a:solidFill>
                  <a:schemeClr val="bg1"/>
                </a:solidFill>
              </a:rPr>
              <a:t>hamming</a:t>
            </a:r>
            <a:r>
              <a:rPr lang="zh-CN" altLang="en-US" sz="3600" b="1">
                <a:solidFill>
                  <a:schemeClr val="bg1"/>
                </a:solidFill>
              </a:rPr>
              <a:t>，</a:t>
            </a:r>
            <a:r>
              <a:rPr lang="en-US" altLang="zh-CN" sz="3600" b="1">
                <a:solidFill>
                  <a:schemeClr val="bg1"/>
                </a:solidFill>
              </a:rPr>
              <a:t>pierce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可以改进的地方：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en-US" altLang="zh-CN" sz="3600" b="1" dirty="0">
                <a:solidFill>
                  <a:schemeClr val="bg1"/>
                </a:solidFill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</a:rPr>
              <a:t>编写计算器时，并没有很好地解决根号多位之后出现错误的问题。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en-US" altLang="zh-CN" sz="3600" b="1" dirty="0">
                <a:solidFill>
                  <a:schemeClr val="bg1"/>
                </a:solidFill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</a:rPr>
              <a:t>打桩数量较少，可以适当增加</a:t>
            </a:r>
            <a:r>
              <a:rPr lang="zh-CN" altLang="en-US" sz="3200" b="1" dirty="0">
                <a:solidFill>
                  <a:schemeClr val="bg1"/>
                </a:solidFill>
              </a:rPr>
              <a:t>。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6091" y="1587722"/>
            <a:ext cx="869981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bg1"/>
                </a:solidFill>
              </a:rPr>
              <a:t>感谢聆听</a:t>
            </a:r>
            <a:endParaRPr lang="zh-CN" altLang="en-US" sz="1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8424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03980" y="2682239"/>
            <a:ext cx="4034367" cy="98848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功能展示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5588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0495" y="107315"/>
            <a:ext cx="5184775" cy="15665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30773" y="34544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加法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33" y="411044"/>
            <a:ext cx="5184774" cy="1566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0302" y="78848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减法（包含小数运算）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214" y="1107547"/>
            <a:ext cx="5184774" cy="153262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06454" y="1561425"/>
            <a:ext cx="172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乘法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2388" y="1977589"/>
            <a:ext cx="5120639" cy="1523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967893" y="2384635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除法（保留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位）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214" y="2866589"/>
            <a:ext cx="5266433" cy="1523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812388" y="3235921"/>
            <a:ext cx="277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阶乘（“</a:t>
            </a:r>
            <a:r>
              <a:rPr lang="en-US" altLang="zh-CN" dirty="0">
                <a:solidFill>
                  <a:schemeClr val="bg1"/>
                </a:solidFill>
              </a:rPr>
              <a:t>!</a:t>
            </a:r>
            <a:r>
              <a:rPr lang="zh-CN" altLang="en-US" dirty="0">
                <a:solidFill>
                  <a:schemeClr val="bg1"/>
                </a:solidFill>
              </a:rPr>
              <a:t>”使用英语输入）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9944" y="3707329"/>
            <a:ext cx="5199363" cy="15665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989625" y="4072365"/>
            <a:ext cx="181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乘方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495" y="4527239"/>
            <a:ext cx="5060060" cy="173744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533227" y="5005493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0495" y="2752090"/>
            <a:ext cx="5119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现场测试：</a:t>
            </a:r>
            <a:r>
              <a:rPr lang="en-US" altLang="zh-CN" sz="2400" b="1" dirty="0">
                <a:solidFill>
                  <a:schemeClr val="bg1"/>
                </a:solidFill>
              </a:rPr>
              <a:t>3*2+8/(3-1)+3^2+3^(1/2)=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3" grpId="0"/>
      <p:bldP spid="16" grpId="0"/>
      <p:bldP spid="19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842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26561" y="2676082"/>
            <a:ext cx="46137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2.</a:t>
            </a:r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缺陷引入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985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6667" y="352212"/>
            <a:ext cx="8446347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选择缺陷依据：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引入缺陷只会导致单一错误，不会影响其他部分功能。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产生错误的部分应该有较高的使用频率，方便缺陷定位。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引入缺陷应该对结果造成直接且确定的影响。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所以，在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188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行，将加法运算改为减法运算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5" y="3636586"/>
            <a:ext cx="4440490" cy="25282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757" y="3677861"/>
            <a:ext cx="4440490" cy="252820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588934" y="4163848"/>
            <a:ext cx="23063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6247"/>
            <a:ext cx="12192000" cy="68842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26608" y="2554162"/>
            <a:ext cx="923041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程序谱运行数据收集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4419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7314" y="1618931"/>
            <a:ext cx="3309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引入共计</a:t>
            </a:r>
            <a:r>
              <a:rPr lang="en-US" altLang="zh-CN" sz="2400" b="1" dirty="0">
                <a:solidFill>
                  <a:schemeClr val="bg1"/>
                </a:solidFill>
              </a:rPr>
              <a:t>213</a:t>
            </a:r>
            <a:r>
              <a:rPr lang="zh-CN" altLang="en-US" sz="2400" b="1" dirty="0">
                <a:solidFill>
                  <a:schemeClr val="bg1"/>
                </a:solidFill>
              </a:rPr>
              <a:t>个测试用例，其中</a:t>
            </a:r>
            <a:r>
              <a:rPr lang="en-US" altLang="zh-CN" sz="2400" b="1" dirty="0">
                <a:solidFill>
                  <a:schemeClr val="bg1"/>
                </a:solidFill>
              </a:rPr>
              <a:t>100</a:t>
            </a:r>
            <a:r>
              <a:rPr lang="zh-CN" altLang="en-US" sz="2400" b="1" dirty="0">
                <a:solidFill>
                  <a:schemeClr val="bg1"/>
                </a:solidFill>
              </a:rPr>
              <a:t>个错误，</a:t>
            </a:r>
            <a:r>
              <a:rPr lang="en-US" altLang="zh-CN" sz="2400" b="1" dirty="0">
                <a:solidFill>
                  <a:schemeClr val="bg1"/>
                </a:solidFill>
              </a:rPr>
              <a:t>113</a:t>
            </a:r>
            <a:r>
              <a:rPr lang="zh-CN" altLang="en-US" sz="2400" b="1" dirty="0">
                <a:solidFill>
                  <a:schemeClr val="bg1"/>
                </a:solidFill>
              </a:rPr>
              <a:t>个正确，通过在计算器代码中插入</a:t>
            </a:r>
            <a:r>
              <a:rPr lang="en-US" altLang="zh-CN" sz="2400" b="1" dirty="0">
                <a:solidFill>
                  <a:schemeClr val="bg1"/>
                </a:solidFill>
              </a:rPr>
              <a:t>flag</a:t>
            </a:r>
            <a:r>
              <a:rPr lang="zh-CN" altLang="en-US" sz="2400" b="1" dirty="0">
                <a:solidFill>
                  <a:schemeClr val="bg1"/>
                </a:solidFill>
              </a:rPr>
              <a:t>标志，当某一部分得到运行的时候，</a:t>
            </a:r>
            <a:r>
              <a:rPr lang="en-US" altLang="zh-CN" sz="2400" b="1" dirty="0">
                <a:solidFill>
                  <a:schemeClr val="bg1"/>
                </a:solidFill>
              </a:rPr>
              <a:t>flag</a:t>
            </a:r>
            <a:r>
              <a:rPr lang="zh-CN" altLang="en-US" sz="2400" b="1" dirty="0">
                <a:solidFill>
                  <a:schemeClr val="bg1"/>
                </a:solidFill>
              </a:rPr>
              <a:t>变为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，从而得到这一部分是否在过程中得到运行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09" y="499418"/>
            <a:ext cx="8798560" cy="66623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07732" y="5360970"/>
            <a:ext cx="10376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分别位于：平方根，立方根，</a:t>
            </a:r>
            <a:r>
              <a:rPr lang="en-US" altLang="zh-CN" sz="2000" b="1" dirty="0">
                <a:solidFill>
                  <a:schemeClr val="bg1"/>
                </a:solidFill>
              </a:rPr>
              <a:t>pow</a:t>
            </a:r>
            <a:r>
              <a:rPr lang="zh-CN" altLang="en-US" sz="2000" b="1" dirty="0">
                <a:solidFill>
                  <a:schemeClr val="bg1"/>
                </a:solidFill>
              </a:rPr>
              <a:t>函数，加，减，乘，除，进栈，出栈，符号优先级，阶乘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7410" y="1286826"/>
            <a:ext cx="389708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if(flag1 == 0) {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    flag1 += 1;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}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89850" y="1684655"/>
            <a:ext cx="38290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530" y="71755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96665" y="1009650"/>
            <a:ext cx="3819525" cy="4838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62975" y="1172210"/>
            <a:ext cx="33381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N=213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 err="1">
                <a:solidFill>
                  <a:schemeClr val="bg1"/>
                </a:solidFill>
              </a:rPr>
              <a:t>N_f</a:t>
            </a:r>
            <a:r>
              <a:rPr lang="en-US" altLang="zh-CN" sz="4000" b="1" dirty="0">
                <a:solidFill>
                  <a:schemeClr val="bg1"/>
                </a:solidFill>
              </a:rPr>
              <a:t>=100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 err="1">
                <a:solidFill>
                  <a:schemeClr val="bg1"/>
                </a:solidFill>
              </a:rPr>
              <a:t>N_s</a:t>
            </a:r>
            <a:r>
              <a:rPr lang="en-US" altLang="zh-CN" sz="4000" b="1" dirty="0">
                <a:solidFill>
                  <a:schemeClr val="bg1"/>
                </a:solidFill>
              </a:rPr>
              <a:t>=113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124"/>
            <a:ext cx="12192000" cy="68842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5854" y="2689628"/>
            <a:ext cx="55370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4.</a:t>
            </a:r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嫌疑度分析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c343f994-3a1e-4b56-8a2c-d6b24b219721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401b8e49-465a-4983-82a8-fde48bd1ffad"/>
  <p:tag name="COMMONDATA" val="eyJoZGlkIjoiNDc0NWI5Y2FlMjY2MDA4YzcxMGU2MTFhYjBlYjkzZT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WPS 演示</Application>
  <PresentationFormat>宽屏</PresentationFormat>
  <Paragraphs>265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Cambria Math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rzh021208@163.com</dc:creator>
  <cp:lastModifiedBy>无能的史蒂夫(任哲昊)</cp:lastModifiedBy>
  <cp:revision>35</cp:revision>
  <dcterms:created xsi:type="dcterms:W3CDTF">2023-06-03T07:58:00Z</dcterms:created>
  <dcterms:modified xsi:type="dcterms:W3CDTF">2023-12-15T08:49:57Z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C4D8A4CA0F5E4F499E6D470F4C915D3E_13</vt:lpwstr>
  </property>
  <property fmtid="{D5CDD505-2E9C-101B-9397-08002B2CF9AE}" pid="3" name="KSOProductBuildVer">
    <vt:lpwstr>2052-12.1.0.15990</vt:lpwstr>
  </property>
</Properties>
</file>