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1" r:id="rId2"/>
    <p:sldId id="269" r:id="rId3"/>
    <p:sldId id="259" r:id="rId4"/>
    <p:sldId id="272" r:id="rId5"/>
    <p:sldId id="265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B144F-8185-4075-BB5B-520A2D77CC1E}" v="36" dt="2022-10-25T03:49:28.464"/>
    <p1510:client id="{98D8A534-817F-4405-9566-3C9D67AE757B}" v="588" dt="2022-10-24T08:13:44.474"/>
    <p1510:client id="{C2C9E60D-F901-40C6-A0DC-C5EF9E72BFBC}" v="362" dt="2022-10-24T05:55:44.095"/>
    <p1510:client id="{C8973B98-0140-4286-A762-FD816DFA2F2D}" v="1177" dt="2022-10-20T09:57:47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02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7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41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7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0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2128" y="703390"/>
            <a:ext cx="12720320" cy="320027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Calibri Light"/>
                <a:cs typeface="Calibri Light"/>
              </a:rPr>
              <a:t>Курсовая работа </a:t>
            </a:r>
            <a:br>
              <a:rPr lang="ru-RU" sz="3600" dirty="0">
                <a:ea typeface="Calibri Light"/>
                <a:cs typeface="Calibri Light"/>
              </a:rPr>
            </a:br>
            <a:r>
              <a:rPr lang="ru-RU" sz="3600" dirty="0">
                <a:ea typeface="Calibri Light"/>
                <a:cs typeface="Calibri Light"/>
              </a:rPr>
              <a:t>по теме: </a:t>
            </a:r>
            <a:br>
              <a:rPr lang="ru-RU" sz="3600" dirty="0">
                <a:ea typeface="Calibri Light"/>
                <a:cs typeface="Calibri Light"/>
              </a:rPr>
            </a:br>
            <a:r>
              <a:rPr lang="ru-RU" sz="3600" dirty="0">
                <a:ea typeface="Calibri Light"/>
                <a:cs typeface="Calibri Light"/>
              </a:rPr>
              <a:t>"проектирование локальной вычислительной сети"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92684" y="4538663"/>
            <a:ext cx="4187508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1800" dirty="0">
                <a:ea typeface="Calibri"/>
                <a:cs typeface="Calibri"/>
              </a:rPr>
              <a:t>Выполнил студент группы ССА-19 Жирков Р.А.</a:t>
            </a:r>
          </a:p>
          <a:p>
            <a:pPr algn="r"/>
            <a:r>
              <a:rPr lang="ru-RU" sz="1800" dirty="0">
                <a:ea typeface="Calibri"/>
                <a:cs typeface="Calibri"/>
              </a:rPr>
              <a:t>Руководитель преподаватель ЯКСЭ Саввина Е.В.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37BDB-F4A2-550C-CAC4-96E89588E17C}"/>
              </a:ext>
            </a:extLst>
          </p:cNvPr>
          <p:cNvSpPr txBox="1"/>
          <p:nvPr/>
        </p:nvSpPr>
        <p:spPr>
          <a:xfrm>
            <a:off x="932655" y="206376"/>
            <a:ext cx="10326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Министерство образования и науки РС (Я)</a:t>
            </a:r>
          </a:p>
          <a:p>
            <a:pPr algn="ctr"/>
            <a:r>
              <a:rPr lang="ru-RU" dirty="0"/>
              <a:t>ГАПОУ РС (Я) "ЯКУТСКИЙ КОЛЛЕДЖ СВЯЗИ И ЭНЕРГЕТИКИ им. П.И. Дудкина"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BBFAC-94D8-A6B2-A89F-4854621718DD}"/>
              </a:ext>
            </a:extLst>
          </p:cNvPr>
          <p:cNvSpPr txBox="1"/>
          <p:nvPr/>
        </p:nvSpPr>
        <p:spPr>
          <a:xfrm>
            <a:off x="5322093" y="6254749"/>
            <a:ext cx="154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Якутск 2022</a:t>
            </a:r>
          </a:p>
        </p:txBody>
      </p:sp>
    </p:spTree>
    <p:extLst>
      <p:ext uri="{BB962C8B-B14F-4D97-AF65-F5344CB8AC3E}">
        <p14:creationId xmlns:p14="http://schemas.microsoft.com/office/powerpoint/2010/main" val="2559682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A33A-15B1-ACD6-0685-3010AD41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72128E6-C97B-7514-970D-97CE8CEA1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649" y="1773238"/>
            <a:ext cx="6568056" cy="4351337"/>
          </a:xfrm>
        </p:spPr>
      </p:pic>
    </p:spTree>
    <p:extLst>
      <p:ext uri="{BB962C8B-B14F-4D97-AF65-F5344CB8AC3E}">
        <p14:creationId xmlns:p14="http://schemas.microsoft.com/office/powerpoint/2010/main" val="3678961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94655-87D2-2BB7-1F17-933AE4D7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A864-5545-FF1E-2F43-B7D28B23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здание, внешний, правительственное здание, башня&#10;&#10;Автоматически созданное описание">
            <a:extLst>
              <a:ext uri="{FF2B5EF4-FFF2-40B4-BE49-F238E27FC236}">
                <a16:creationId xmlns:a16="http://schemas.microsoft.com/office/drawing/2014/main" id="{17876691-DDE3-0D1F-B34C-DFED2C86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51" y="2733664"/>
            <a:ext cx="4166557" cy="2339576"/>
          </a:xfrm>
          <a:prstGeom prst="rect">
            <a:avLst/>
          </a:prstGeom>
        </p:spPr>
      </p:pic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2B4263F9-5966-E819-5546-6E531E9D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19" y="2732890"/>
            <a:ext cx="3871822" cy="23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772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94655-87D2-2BB7-1F17-933AE4D7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A864-5545-FF1E-2F43-B7D28B23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4EEC6181-D569-743D-FAE1-0E5FFDB0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17" y="2576796"/>
            <a:ext cx="4734462" cy="28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831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94655-87D2-2BB7-1F17-933AE4D7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2773" cy="1325562"/>
          </a:xfrm>
        </p:spPr>
        <p:txBody>
          <a:bodyPr/>
          <a:lstStyle/>
          <a:p>
            <a:r>
              <a:rPr lang="ru-RU" dirty="0"/>
              <a:t>Деление на подсети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A864-5545-FF1E-2F43-B7D28B23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a typeface="+mn-lt"/>
                <a:cs typeface="+mn-lt"/>
              </a:rPr>
              <a:t>Исходные данные:</a:t>
            </a:r>
            <a:endParaRPr lang="ru-RU" dirty="0"/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ea typeface="+mn-lt"/>
                <a:cs typeface="+mn-lt"/>
              </a:rPr>
              <a:t>IP-адрес сети: 192.168.30.0</a:t>
            </a:r>
            <a:endParaRPr lang="ru-RU" dirty="0"/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ea typeface="+mn-lt"/>
                <a:cs typeface="+mn-lt"/>
              </a:rPr>
              <a:t>Количество подсетей: 4</a:t>
            </a:r>
            <a:endParaRPr lang="ru-RU" dirty="0"/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ea typeface="+mn-lt"/>
                <a:cs typeface="+mn-lt"/>
              </a:rPr>
              <a:t>Максимальное количество хостов: 35</a:t>
            </a:r>
            <a:endParaRPr lang="ru-RU" dirty="0"/>
          </a:p>
          <a:p>
            <a:pPr algn="just">
              <a:buNone/>
            </a:pPr>
            <a:endParaRPr lang="ru-RU"/>
          </a:p>
          <a:p>
            <a:pPr algn="just">
              <a:buNone/>
            </a:pPr>
            <a:endParaRPr lang="ru-RU"/>
          </a:p>
          <a:p>
            <a:pPr marL="0" indent="0" algn="just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C94AB8-3EC7-31FF-34D7-2D3C15DF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5380"/>
              </p:ext>
            </p:extLst>
          </p:nvPr>
        </p:nvGraphicFramePr>
        <p:xfrm>
          <a:off x="862641" y="3623094"/>
          <a:ext cx="5241536" cy="230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69">
                  <a:extLst>
                    <a:ext uri="{9D8B030D-6E8A-4147-A177-3AD203B41FA5}">
                      <a16:colId xmlns:a16="http://schemas.microsoft.com/office/drawing/2014/main" val="2418235779"/>
                    </a:ext>
                  </a:extLst>
                </a:gridCol>
                <a:gridCol w="1045756">
                  <a:extLst>
                    <a:ext uri="{9D8B030D-6E8A-4147-A177-3AD203B41FA5}">
                      <a16:colId xmlns:a16="http://schemas.microsoft.com/office/drawing/2014/main" val="87370784"/>
                    </a:ext>
                  </a:extLst>
                </a:gridCol>
                <a:gridCol w="2066007">
                  <a:extLst>
                    <a:ext uri="{9D8B030D-6E8A-4147-A177-3AD203B41FA5}">
                      <a16:colId xmlns:a16="http://schemas.microsoft.com/office/drawing/2014/main" val="1533884445"/>
                    </a:ext>
                  </a:extLst>
                </a:gridCol>
                <a:gridCol w="1441104">
                  <a:extLst>
                    <a:ext uri="{9D8B030D-6E8A-4147-A177-3AD203B41FA5}">
                      <a16:colId xmlns:a16="http://schemas.microsoft.com/office/drawing/2014/main" val="2034423555"/>
                    </a:ext>
                  </a:extLst>
                </a:gridCol>
              </a:tblGrid>
              <a:tr h="578303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Номер подсети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Адрес подсети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Диапазон адресов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Широковещательный адрес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17109478"/>
                  </a:ext>
                </a:extLst>
              </a:tr>
              <a:tr h="366587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192.168.30.1-192.168.30.62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192.168.30.63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63097278"/>
                  </a:ext>
                </a:extLst>
              </a:tr>
              <a:tr h="453143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192.168.30.64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192.168.30.65-192.168.30.126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192.168.30.127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33832985"/>
                  </a:ext>
                </a:extLst>
              </a:tr>
              <a:tr h="453143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192.168.30.128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192.168.30.129-192.168.30.190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192.168.30.191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61718954"/>
                  </a:ext>
                </a:extLst>
              </a:tr>
              <a:tr h="453143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192.168.30.192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192.168.30.193-192.168.30.254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192.168.30.255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39648889"/>
                  </a:ext>
                </a:extLst>
              </a:tr>
            </a:tbl>
          </a:graphicData>
        </a:graphic>
      </p:graphicFrame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5EDFAA1-BA75-C953-4530-2ED9CFA3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18" y="3513474"/>
            <a:ext cx="4019190" cy="24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750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94655-87D2-2BB7-1F17-933AE4D7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Администрирование ЛВС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A864-5545-FF1E-2F43-B7D28B230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959599F-3BDC-B7EE-1FEA-C13141BE2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2C5CCA1-BA82-DE40-493F-802A0555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48" y="4463147"/>
            <a:ext cx="2743200" cy="1809568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5C19CC9-5614-FD09-CA9C-3C1DF1AD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47" y="4458416"/>
            <a:ext cx="2743200" cy="1810791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82C213-7239-F435-1D16-47ECDCCE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12" y="4478819"/>
            <a:ext cx="2991210" cy="1793922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DC2780-FCD0-85EC-80BC-AAB7199D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57" y="1796417"/>
            <a:ext cx="2987614" cy="2244374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1611CFA-7182-F52C-ECFF-4955E0F13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911" y="2015374"/>
            <a:ext cx="2739606" cy="1806458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62C436-207E-D4E2-6395-3545A4306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11" y="2207991"/>
            <a:ext cx="2739606" cy="1417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EAEA33-E0E2-6EFC-84C5-4E6F79B36A79}"/>
              </a:ext>
            </a:extLst>
          </p:cNvPr>
          <p:cNvSpPr txBox="1"/>
          <p:nvPr/>
        </p:nvSpPr>
        <p:spPr>
          <a:xfrm rot="-5400000">
            <a:off x="-464344" y="2659062"/>
            <a:ext cx="2214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Настройка DHCP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41AE6-5D03-65EE-2714-A48D92D05489}"/>
              </a:ext>
            </a:extLst>
          </p:cNvPr>
          <p:cNvSpPr txBox="1"/>
          <p:nvPr/>
        </p:nvSpPr>
        <p:spPr>
          <a:xfrm rot="-5400000">
            <a:off x="-837407" y="4794249"/>
            <a:ext cx="2960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Доска объявлений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41A57F5-3DE4-BBC6-4ECE-A0B9FC630113}"/>
              </a:ext>
            </a:extLst>
          </p:cNvPr>
          <p:cNvCxnSpPr/>
          <p:nvPr/>
        </p:nvCxnSpPr>
        <p:spPr>
          <a:xfrm>
            <a:off x="855110" y="4163923"/>
            <a:ext cx="9211466" cy="63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794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2646E-FB22-684E-2437-DF790891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CF784-CE76-6BB1-4787-DBAB9531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курсовой работы - построить сеть была выполнена. Всего на постройку ушло около 2 млн рублей, было задействовано всё необходимое оборудование для корректной работы сети. Все задачи курсовой работы были сформулированы и описаны</a:t>
            </a:r>
          </a:p>
          <a:p>
            <a:pPr marL="0" algn="just">
              <a:buNone/>
            </a:pPr>
            <a:r>
              <a:rPr lang="ru-RU" dirty="0">
                <a:ea typeface="+mn-lt"/>
                <a:cs typeface="+mn-lt"/>
              </a:rPr>
              <a:t>Также было выполнено программное проектирование сети - разделение на подсети, установка и настройка сетевого компонента DHCP, были рассмотрены и изучены материалы по ним</a:t>
            </a:r>
            <a:endParaRPr lang="ru-RU" dirty="0"/>
          </a:p>
          <a:p>
            <a:pPr algn="just">
              <a:buNone/>
            </a:pPr>
            <a:endParaRPr lang="ru-RU"/>
          </a:p>
          <a:p>
            <a:pPr algn="just">
              <a:buNone/>
            </a:pPr>
            <a:endParaRPr lang="ru-RU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внутренний, стол, ноутбук, пол&#10;&#10;Автоматически созданное описание">
            <a:extLst>
              <a:ext uri="{FF2B5EF4-FFF2-40B4-BE49-F238E27FC236}">
                <a16:creationId xmlns:a16="http://schemas.microsoft.com/office/drawing/2014/main" id="{D2477362-A92B-9856-C2E7-02C9846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62" y="4004113"/>
            <a:ext cx="4096543" cy="24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85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2128" y="703390"/>
            <a:ext cx="12720320" cy="320027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a typeface="Calibri Light"/>
                <a:cs typeface="Calibri Light"/>
              </a:rPr>
              <a:t>Курсовая работа </a:t>
            </a:r>
            <a:br>
              <a:rPr lang="ru-RU" sz="3600" dirty="0">
                <a:ea typeface="Calibri Light"/>
                <a:cs typeface="Calibri Light"/>
              </a:rPr>
            </a:br>
            <a:r>
              <a:rPr lang="ru-RU" sz="3600" dirty="0">
                <a:ea typeface="Calibri Light"/>
                <a:cs typeface="Calibri Light"/>
              </a:rPr>
              <a:t>по теме: </a:t>
            </a:r>
            <a:br>
              <a:rPr lang="ru-RU" sz="3600" dirty="0">
                <a:ea typeface="Calibri Light"/>
                <a:cs typeface="Calibri Light"/>
              </a:rPr>
            </a:br>
            <a:r>
              <a:rPr lang="ru-RU" sz="3600" dirty="0">
                <a:ea typeface="Calibri Light"/>
                <a:cs typeface="Calibri Light"/>
              </a:rPr>
              <a:t>"проектирование локальной вычислительной сети"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92684" y="4538663"/>
            <a:ext cx="4187508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1800" dirty="0">
                <a:ea typeface="Calibri"/>
                <a:cs typeface="Calibri"/>
              </a:rPr>
              <a:t>Выполнил студент группы ССА-19 Жирков Р.А.</a:t>
            </a:r>
          </a:p>
          <a:p>
            <a:pPr algn="r"/>
            <a:r>
              <a:rPr lang="ru-RU" sz="1800" dirty="0">
                <a:ea typeface="Calibri"/>
                <a:cs typeface="Calibri"/>
              </a:rPr>
              <a:t>Руководитель преподаватель ЯКСЭ Саввина Е.В.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37BDB-F4A2-550C-CAC4-96E89588E17C}"/>
              </a:ext>
            </a:extLst>
          </p:cNvPr>
          <p:cNvSpPr txBox="1"/>
          <p:nvPr/>
        </p:nvSpPr>
        <p:spPr>
          <a:xfrm>
            <a:off x="932655" y="206376"/>
            <a:ext cx="10326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Министерство образования и науки РС (Я)</a:t>
            </a:r>
          </a:p>
          <a:p>
            <a:pPr algn="ctr"/>
            <a:r>
              <a:rPr lang="ru-RU" dirty="0"/>
              <a:t>ГАПОУ РС (Я) "ЯКУТСКИЙ КОЛЛЕДЖ СВЯЗИ И ЭНЕРГЕТИКИ им. П.И. Дудкина"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BBFAC-94D8-A6B2-A89F-4854621718DD}"/>
              </a:ext>
            </a:extLst>
          </p:cNvPr>
          <p:cNvSpPr txBox="1"/>
          <p:nvPr/>
        </p:nvSpPr>
        <p:spPr>
          <a:xfrm>
            <a:off x="5322093" y="6254749"/>
            <a:ext cx="154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Якутск 2022</a:t>
            </a:r>
          </a:p>
        </p:txBody>
      </p:sp>
    </p:spTree>
    <p:extLst>
      <p:ext uri="{BB962C8B-B14F-4D97-AF65-F5344CB8AC3E}">
        <p14:creationId xmlns:p14="http://schemas.microsoft.com/office/powerpoint/2010/main" val="26213767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View</vt:lpstr>
      <vt:lpstr>Курсовая работа  по теме:  "проектирование локальной вычислительной сети"</vt:lpstr>
      <vt:lpstr>Введение</vt:lpstr>
      <vt:lpstr>Структура предприятия</vt:lpstr>
      <vt:lpstr>Схема предприятия</vt:lpstr>
      <vt:lpstr>Деление на подсети</vt:lpstr>
      <vt:lpstr>Администрирование ЛВС</vt:lpstr>
      <vt:lpstr>Заключение</vt:lpstr>
      <vt:lpstr>Курсовая работа  по теме:  "проектирование локальной вычислительной сети"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616</cp:revision>
  <dcterms:created xsi:type="dcterms:W3CDTF">2022-10-20T06:55:40Z</dcterms:created>
  <dcterms:modified xsi:type="dcterms:W3CDTF">2022-10-25T03:49:28Z</dcterms:modified>
</cp:coreProperties>
</file>