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9144000"/>
  <p:notesSz cx="6742113" cy="9872663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00B0F0"/>
    <a:srgbClr val="FF0000"/>
    <a:srgbClr val="4E565B"/>
    <a:srgbClr val="0095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09" autoAdjust="0"/>
    <p:restoredTop sz="94718" autoAdjust="0"/>
  </p:normalViewPr>
  <p:slideViewPr>
    <p:cSldViewPr snapToGrid="0">
      <p:cViewPr varScale="1">
        <p:scale>
          <a:sx n="86" d="100"/>
          <a:sy n="86" d="100"/>
        </p:scale>
        <p:origin x="828" y="96"/>
      </p:cViewPr>
      <p:guideLst>
        <p:guide orient="horz" pos="2903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818" y="-102"/>
      </p:cViewPr>
      <p:guideLst>
        <p:guide orient="horz" pos="311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1582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8971" y="0"/>
            <a:ext cx="2921582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8713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212" y="4689759"/>
            <a:ext cx="5393690" cy="4443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895"/>
            <a:ext cx="2921582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8971" y="9377895"/>
            <a:ext cx="2921582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6A11E3-2D5B-4D38-AE64-19225E5CA50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168EB-7FC4-40CB-99BB-3F41E38C7C53}" type="slidenum">
              <a:rPr lang="en-US"/>
              <a:pPr/>
              <a:t>1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9775"/>
            <a:ext cx="4938713" cy="3703638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14400" y="2840038"/>
            <a:ext cx="10363200" cy="1960562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828800" y="5181600"/>
            <a:ext cx="85344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195" indent="0" algn="ctr">
              <a:buNone/>
              <a:defRPr/>
            </a:lvl2pPr>
            <a:lvl3pPr marL="914388" indent="0" algn="ctr">
              <a:buNone/>
              <a:defRPr/>
            </a:lvl3pPr>
            <a:lvl4pPr marL="1371583" indent="0" algn="ctr">
              <a:buNone/>
              <a:defRPr/>
            </a:lvl4pPr>
            <a:lvl5pPr marL="1828777" indent="0" algn="ctr">
              <a:buNone/>
              <a:defRPr/>
            </a:lvl5pPr>
            <a:lvl6pPr marL="2285972" indent="0" algn="ctr">
              <a:buNone/>
              <a:defRPr/>
            </a:lvl6pPr>
            <a:lvl7pPr marL="2743166" indent="0" algn="ctr">
              <a:buNone/>
              <a:defRPr/>
            </a:lvl7pPr>
            <a:lvl8pPr marL="3200360" indent="0" algn="ctr">
              <a:buNone/>
              <a:defRPr/>
            </a:lvl8pPr>
            <a:lvl9pPr marL="3657555" indent="0" algn="ctr">
              <a:buNone/>
              <a:defRPr/>
            </a:lvl9pPr>
          </a:lstStyle>
          <a:p>
            <a:r>
              <a:rPr lang="pl-PL"/>
              <a:t>Kliknij, aby edytować styl wzorca podtytułu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ytułu pionowego 2"/>
          <p:cNvSpPr>
            <a:spLocks noGrp="1"/>
          </p:cNvSpPr>
          <p:nvPr>
            <p:ph type="body" orient="vert" idx="1" hasCustomPrompt="1"/>
          </p:nvPr>
        </p:nvSpPr>
        <p:spPr>
          <a:xfrm rot="16200000">
            <a:off x="4685806" y="-3468541"/>
            <a:ext cx="1012295" cy="924371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l-PL" dirty="0"/>
              <a:t>Autor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ytuł i 4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sz="quarter"/>
          </p:nvPr>
        </p:nvSpPr>
        <p:spPr>
          <a:xfrm>
            <a:off x="6096004" y="223840"/>
            <a:ext cx="4871156" cy="414337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1224849" y="741363"/>
            <a:ext cx="4735689" cy="376078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6231471" y="741363"/>
            <a:ext cx="4735689" cy="376078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1224849" y="4654551"/>
            <a:ext cx="4735689" cy="376237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231471" y="4654551"/>
            <a:ext cx="4735689" cy="376237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62379" y="5875338"/>
            <a:ext cx="10363200" cy="181610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62379" y="3875088"/>
            <a:ext cx="103632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5" indent="0">
              <a:buNone/>
              <a:defRPr sz="1800"/>
            </a:lvl2pPr>
            <a:lvl3pPr marL="914388" indent="0">
              <a:buNone/>
              <a:defRPr sz="1600"/>
            </a:lvl3pPr>
            <a:lvl4pPr marL="1371583" indent="0">
              <a:buNone/>
              <a:defRPr sz="1400"/>
            </a:lvl4pPr>
            <a:lvl5pPr marL="1828777" indent="0">
              <a:buNone/>
              <a:defRPr sz="1400"/>
            </a:lvl5pPr>
            <a:lvl6pPr marL="2285972" indent="0">
              <a:buNone/>
              <a:defRPr sz="1400"/>
            </a:lvl6pPr>
            <a:lvl7pPr marL="2743166" indent="0">
              <a:buNone/>
              <a:defRPr sz="1400"/>
            </a:lvl7pPr>
            <a:lvl8pPr marL="3200360" indent="0">
              <a:buNone/>
              <a:defRPr sz="1400"/>
            </a:lvl8pPr>
            <a:lvl9pPr marL="3657555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224849" y="741363"/>
            <a:ext cx="4735689" cy="767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231471" y="741363"/>
            <a:ext cx="4735689" cy="767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366713"/>
            <a:ext cx="109728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2" y="2046288"/>
            <a:ext cx="5387623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88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09602" y="2900370"/>
            <a:ext cx="5387623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94783" y="2046288"/>
            <a:ext cx="5387621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88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94783" y="2900370"/>
            <a:ext cx="5387621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2" y="363538"/>
            <a:ext cx="4010379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766734" y="363538"/>
            <a:ext cx="6815666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9602" y="1912938"/>
            <a:ext cx="4010379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195" indent="0">
              <a:buNone/>
              <a:defRPr sz="1200"/>
            </a:lvl2pPr>
            <a:lvl3pPr marL="914388" indent="0">
              <a:buNone/>
              <a:defRPr sz="1000"/>
            </a:lvl3pPr>
            <a:lvl4pPr marL="1371583" indent="0">
              <a:buNone/>
              <a:defRPr sz="900"/>
            </a:lvl4pPr>
            <a:lvl5pPr marL="1828777" indent="0">
              <a:buNone/>
              <a:defRPr sz="900"/>
            </a:lvl5pPr>
            <a:lvl6pPr marL="2285972" indent="0">
              <a:buNone/>
              <a:defRPr sz="900"/>
            </a:lvl6pPr>
            <a:lvl7pPr marL="2743166" indent="0">
              <a:buNone/>
              <a:defRPr sz="900"/>
            </a:lvl7pPr>
            <a:lvl8pPr marL="3200360" indent="0">
              <a:buNone/>
              <a:defRPr sz="900"/>
            </a:lvl8pPr>
            <a:lvl9pPr marL="3657555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390423" y="6400800"/>
            <a:ext cx="73152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390423" y="817563"/>
            <a:ext cx="7315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88" indent="0">
              <a:buNone/>
              <a:defRPr sz="2400"/>
            </a:lvl3pPr>
            <a:lvl4pPr marL="1371583" indent="0">
              <a:buNone/>
              <a:defRPr sz="2000"/>
            </a:lvl4pPr>
            <a:lvl5pPr marL="1828777" indent="0">
              <a:buNone/>
              <a:defRPr sz="2000"/>
            </a:lvl5pPr>
            <a:lvl6pPr marL="2285972" indent="0">
              <a:buNone/>
              <a:defRPr sz="2000"/>
            </a:lvl6pPr>
            <a:lvl7pPr marL="2743166" indent="0">
              <a:buNone/>
              <a:defRPr sz="2000"/>
            </a:lvl7pPr>
            <a:lvl8pPr marL="3200360" indent="0">
              <a:buNone/>
              <a:defRPr sz="2000"/>
            </a:lvl8pPr>
            <a:lvl9pPr marL="3657555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390423" y="7156450"/>
            <a:ext cx="73152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195" indent="0">
              <a:buNone/>
              <a:defRPr sz="1200"/>
            </a:lvl2pPr>
            <a:lvl3pPr marL="914388" indent="0">
              <a:buNone/>
              <a:defRPr sz="1000"/>
            </a:lvl3pPr>
            <a:lvl4pPr marL="1371583" indent="0">
              <a:buNone/>
              <a:defRPr sz="900"/>
            </a:lvl4pPr>
            <a:lvl5pPr marL="1828777" indent="0">
              <a:buNone/>
              <a:defRPr sz="900"/>
            </a:lvl5pPr>
            <a:lvl6pPr marL="2285972" indent="0">
              <a:buNone/>
              <a:defRPr sz="900"/>
            </a:lvl6pPr>
            <a:lvl7pPr marL="2743166" indent="0">
              <a:buNone/>
              <a:defRPr sz="900"/>
            </a:lvl7pPr>
            <a:lvl8pPr marL="3200360" indent="0">
              <a:buNone/>
              <a:defRPr sz="900"/>
            </a:lvl8pPr>
            <a:lvl9pPr marL="3657555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4" y="223840"/>
            <a:ext cx="4871156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24846" y="741363"/>
            <a:ext cx="9742311" cy="767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1224846" y="223845"/>
            <a:ext cx="4481689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pl-PL" b="1" dirty="0">
                <a:solidFill>
                  <a:schemeClr val="hlink"/>
                </a:solidFill>
              </a:rPr>
              <a:t>Krótkie info.</a:t>
            </a:r>
            <a:endParaRPr lang="en-US" b="1" dirty="0">
              <a:solidFill>
                <a:schemeClr val="hlink"/>
              </a:solidFill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 rot="5400000">
            <a:off x="8756651" y="2739642"/>
            <a:ext cx="5321300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hlink"/>
                </a:solidFill>
              </a:rPr>
              <a:t>Single Point Lesson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1224846" y="8526463"/>
            <a:ext cx="9742311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930446" y="8302632"/>
            <a:ext cx="3759200" cy="6889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5pPr>
      <a:lvl6pPr marL="457195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388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583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777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117473" indent="-117473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339721" indent="-104773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2pPr>
      <a:lvl3pPr marL="574668" indent="-117473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3pPr>
      <a:lvl4pPr marL="796915" indent="-104773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031862" indent="-117473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1489057" indent="-117473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1946251" indent="-117473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2403445" indent="-117473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2860639" indent="-117473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4680802" y="200161"/>
            <a:ext cx="5222839" cy="473906"/>
          </a:xfrm>
        </p:spPr>
        <p:txBody>
          <a:bodyPr/>
          <a:lstStyle/>
          <a:p>
            <a:pPr algn="l"/>
            <a:r>
              <a:rPr lang="pl-PL" sz="2400" dirty="0">
                <a:latin typeface="Arial" pitchFamily="34" charset="0"/>
                <a:cs typeface="Arial" pitchFamily="34" charset="0"/>
              </a:rPr>
              <a:t>Schemat eskalacji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201" name="Rectangle 9"/>
          <p:cNvSpPr>
            <a:spLocks noGrp="1" noChangeArrowheads="1"/>
          </p:cNvSpPr>
          <p:nvPr>
            <p:ph sz="half" idx="1"/>
          </p:nvPr>
        </p:nvSpPr>
        <p:spPr>
          <a:xfrm>
            <a:off x="3615271" y="569343"/>
            <a:ext cx="4792135" cy="7551248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pl-PL" sz="1800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Tx/>
              <a:buNone/>
            </a:pPr>
            <a:endParaRPr lang="pl-PL" sz="1800" b="1" dirty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Ø"/>
            </a:pPr>
            <a:endParaRPr lang="pl-PL" sz="1800" b="1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Tx/>
              <a:buNone/>
            </a:pPr>
            <a:endParaRPr lang="pl-PL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2667004" y="319671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46238" y="8687568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Autor: Beata Łydka……………   Symbol zmiany……A……….          </a:t>
            </a:r>
          </a:p>
          <a:p>
            <a:r>
              <a:rPr lang="pl-PL" sz="1200" dirty="0"/>
              <a:t>Data przygotowanie …08.02.2018   Nr dokumentu …P008……..</a:t>
            </a:r>
          </a:p>
        </p:txBody>
      </p:sp>
      <p:sp>
        <p:nvSpPr>
          <p:cNvPr id="6" name="Prostokąt zaokrąglony 5"/>
          <p:cNvSpPr/>
          <p:nvPr/>
        </p:nvSpPr>
        <p:spPr>
          <a:xfrm>
            <a:off x="2834969" y="676877"/>
            <a:ext cx="5922280" cy="42730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b="1" dirty="0">
                <a:latin typeface="Calibri" pitchFamily="34" charset="0"/>
              </a:rPr>
              <a:t>Problem / zatrzymanie produkcji</a:t>
            </a:r>
          </a:p>
        </p:txBody>
      </p:sp>
      <p:sp>
        <p:nvSpPr>
          <p:cNvPr id="7" name="Strzałka w dół 6"/>
          <p:cNvSpPr/>
          <p:nvPr/>
        </p:nvSpPr>
        <p:spPr>
          <a:xfrm>
            <a:off x="15168486" y="2644530"/>
            <a:ext cx="516403" cy="452273"/>
          </a:xfrm>
          <a:prstGeom prst="downArrow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9" name="Grupa 8"/>
          <p:cNvGrpSpPr/>
          <p:nvPr/>
        </p:nvGrpSpPr>
        <p:grpSpPr>
          <a:xfrm>
            <a:off x="576334" y="1811940"/>
            <a:ext cx="1496427" cy="721032"/>
            <a:chOff x="-2102766" y="2038058"/>
            <a:chExt cx="1557202" cy="356968"/>
          </a:xfrm>
        </p:grpSpPr>
        <p:sp>
          <p:nvSpPr>
            <p:cNvPr id="10" name="Prostokąt zaokrąglony 9"/>
            <p:cNvSpPr/>
            <p:nvPr/>
          </p:nvSpPr>
          <p:spPr>
            <a:xfrm>
              <a:off x="-2102766" y="2038058"/>
              <a:ext cx="1557202" cy="356968"/>
            </a:xfrm>
            <a:prstGeom prst="roundRect">
              <a:avLst/>
            </a:prstGeom>
            <a:noFill/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l-PL" dirty="0">
                  <a:solidFill>
                    <a:srgbClr val="FFC000"/>
                  </a:solidFill>
                  <a:latin typeface="Arial" pitchFamily="34" charset="0"/>
                  <a:cs typeface="Arial" pitchFamily="34" charset="0"/>
                </a:rPr>
                <a:t>Awaria</a:t>
              </a:r>
            </a:p>
          </p:txBody>
        </p:sp>
        <p:pic>
          <p:nvPicPr>
            <p:cNvPr id="11" name="Picture 100" descr="Tools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917814" y="2089511"/>
              <a:ext cx="288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Strzałka w dół 11"/>
          <p:cNvSpPr/>
          <p:nvPr/>
        </p:nvSpPr>
        <p:spPr>
          <a:xfrm>
            <a:off x="15566514" y="1562999"/>
            <a:ext cx="516403" cy="452273"/>
          </a:xfrm>
          <a:prstGeom prst="downArrow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Strzałka w dół 12"/>
          <p:cNvSpPr/>
          <p:nvPr/>
        </p:nvSpPr>
        <p:spPr>
          <a:xfrm>
            <a:off x="14911643" y="1450283"/>
            <a:ext cx="516403" cy="452273"/>
          </a:xfrm>
          <a:prstGeom prst="downArrow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Strzałka w dół 13"/>
          <p:cNvSpPr/>
          <p:nvPr/>
        </p:nvSpPr>
        <p:spPr>
          <a:xfrm>
            <a:off x="14052919" y="1165121"/>
            <a:ext cx="484047" cy="1423187"/>
          </a:xfrm>
          <a:prstGeom prst="downArrow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5" name="Grupa 64"/>
          <p:cNvGrpSpPr/>
          <p:nvPr/>
        </p:nvGrpSpPr>
        <p:grpSpPr>
          <a:xfrm>
            <a:off x="3274008" y="1828542"/>
            <a:ext cx="1506444" cy="669368"/>
            <a:chOff x="1136224" y="2199690"/>
            <a:chExt cx="1314661" cy="548519"/>
          </a:xfrm>
        </p:grpSpPr>
        <p:sp>
          <p:nvSpPr>
            <p:cNvPr id="16" name="Prostokąt zaokrąglony 15"/>
            <p:cNvSpPr/>
            <p:nvPr/>
          </p:nvSpPr>
          <p:spPr>
            <a:xfrm>
              <a:off x="1136224" y="2199690"/>
              <a:ext cx="1314661" cy="548519"/>
            </a:xfrm>
            <a:prstGeom prst="roundRect">
              <a:avLst/>
            </a:prstGeom>
            <a:noFill/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l-PL" sz="1600" dirty="0">
                  <a:solidFill>
                    <a:srgbClr val="0070C0"/>
                  </a:solidFill>
                </a:rPr>
                <a:t>Brak</a:t>
              </a:r>
            </a:p>
            <a:p>
              <a:r>
                <a:rPr lang="pl-PL" sz="1600" dirty="0">
                  <a:solidFill>
                    <a:srgbClr val="0070C0"/>
                  </a:solidFill>
                </a:rPr>
                <a:t>komponentu</a:t>
              </a:r>
            </a:p>
          </p:txBody>
        </p:sp>
        <p:pic>
          <p:nvPicPr>
            <p:cNvPr id="17" name="Picture 102" descr="Helmet"/>
            <p:cNvPicPr>
              <a:picLocks noChangeAspect="1" noChangeArrowheads="1"/>
            </p:cNvPicPr>
            <p:nvPr/>
          </p:nvPicPr>
          <p:blipFill>
            <a:blip r:embed="rId4" cstate="print"/>
            <a:srcRect t="-4243" r="-252" b="6631"/>
            <a:stretch>
              <a:fillRect/>
            </a:stretch>
          </p:blipFill>
          <p:spPr bwMode="auto">
            <a:xfrm>
              <a:off x="2075922" y="2241170"/>
              <a:ext cx="288000" cy="2828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Prostokąt zaokrąglony 17"/>
          <p:cNvSpPr/>
          <p:nvPr/>
        </p:nvSpPr>
        <p:spPr>
          <a:xfrm>
            <a:off x="6075376" y="1825941"/>
            <a:ext cx="1616195" cy="671654"/>
          </a:xfrm>
          <a:prstGeom prst="round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600" dirty="0">
                <a:solidFill>
                  <a:srgbClr val="FF0000"/>
                </a:solidFill>
              </a:rPr>
              <a:t>Niezgodny</a:t>
            </a:r>
          </a:p>
          <a:p>
            <a:r>
              <a:rPr lang="pl-PL" sz="1600" dirty="0">
                <a:solidFill>
                  <a:srgbClr val="FF0000"/>
                </a:solidFill>
              </a:rPr>
              <a:t>produkt / surowiec</a:t>
            </a:r>
          </a:p>
        </p:txBody>
      </p:sp>
      <p:pic>
        <p:nvPicPr>
          <p:cNvPr id="19" name="Obraz 18" descr="SE_pictogram_Time.em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114840" y="2809034"/>
            <a:ext cx="419685" cy="419685"/>
          </a:xfrm>
          <a:prstGeom prst="rect">
            <a:avLst/>
          </a:prstGeom>
        </p:spPr>
      </p:pic>
      <p:sp>
        <p:nvSpPr>
          <p:cNvPr id="20" name="pole tekstowe 19"/>
          <p:cNvSpPr txBox="1"/>
          <p:nvPr/>
        </p:nvSpPr>
        <p:spPr>
          <a:xfrm>
            <a:off x="6204065" y="3925815"/>
            <a:ext cx="1385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rgbClr val="626469"/>
                </a:solidFill>
                <a:latin typeface="Calibri" pitchFamily="34" charset="0"/>
                <a:cs typeface="Arial" pitchFamily="34" charset="0"/>
              </a:rPr>
              <a:t>15 min. NOK</a:t>
            </a:r>
          </a:p>
        </p:txBody>
      </p:sp>
      <p:grpSp>
        <p:nvGrpSpPr>
          <p:cNvPr id="21" name="Grupa 20"/>
          <p:cNvGrpSpPr/>
          <p:nvPr/>
        </p:nvGrpSpPr>
        <p:grpSpPr>
          <a:xfrm>
            <a:off x="524296" y="1901995"/>
            <a:ext cx="2482952" cy="1397059"/>
            <a:chOff x="673160" y="1124925"/>
            <a:chExt cx="2244765" cy="1327287"/>
          </a:xfrm>
          <a:solidFill>
            <a:srgbClr val="FFC000"/>
          </a:solidFill>
        </p:grpSpPr>
        <p:sp>
          <p:nvSpPr>
            <p:cNvPr id="22" name="Strzałka w dół 21"/>
            <p:cNvSpPr/>
            <p:nvPr/>
          </p:nvSpPr>
          <p:spPr>
            <a:xfrm rot="16200000">
              <a:off x="2344753" y="1094422"/>
              <a:ext cx="542669" cy="603675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solidFill>
                  <a:schemeClr val="tx1"/>
                </a:solidFill>
              </a:endParaRPr>
            </a:p>
          </p:txBody>
        </p:sp>
        <p:pic>
          <p:nvPicPr>
            <p:cNvPr id="23" name="Obraz 22" descr="SE_pictogram_signaling.em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673160" y="1786652"/>
              <a:ext cx="248368" cy="665560"/>
            </a:xfrm>
            <a:prstGeom prst="rect">
              <a:avLst/>
            </a:prstGeom>
            <a:grpFill/>
          </p:spPr>
        </p:pic>
        <p:sp>
          <p:nvSpPr>
            <p:cNvPr id="24" name="pole tekstowe 23"/>
            <p:cNvSpPr txBox="1"/>
            <p:nvPr/>
          </p:nvSpPr>
          <p:spPr>
            <a:xfrm>
              <a:off x="1024447" y="1871089"/>
              <a:ext cx="937646" cy="32164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600" b="1" dirty="0">
                  <a:latin typeface="Calibri" pitchFamily="34" charset="0"/>
                  <a:cs typeface="Arial" pitchFamily="34" charset="0"/>
                </a:rPr>
                <a:t>ANDON</a:t>
              </a:r>
            </a:p>
          </p:txBody>
        </p:sp>
      </p:grpSp>
      <p:grpSp>
        <p:nvGrpSpPr>
          <p:cNvPr id="25" name="Grupa 24"/>
          <p:cNvGrpSpPr/>
          <p:nvPr/>
        </p:nvGrpSpPr>
        <p:grpSpPr>
          <a:xfrm>
            <a:off x="3448540" y="2042498"/>
            <a:ext cx="5154882" cy="1191616"/>
            <a:chOff x="927471" y="1144048"/>
            <a:chExt cx="5154882" cy="1191616"/>
          </a:xfrm>
          <a:solidFill>
            <a:srgbClr val="00B0F0"/>
          </a:solidFill>
        </p:grpSpPr>
        <p:sp>
          <p:nvSpPr>
            <p:cNvPr id="26" name="Strzałka w dół 25"/>
            <p:cNvSpPr/>
            <p:nvPr/>
          </p:nvSpPr>
          <p:spPr>
            <a:xfrm rot="16200000">
              <a:off x="5506961" y="1085058"/>
              <a:ext cx="516402" cy="634382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27" name="Obraz 26" descr="SE_pictogram_signaling.em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7471" y="1664779"/>
              <a:ext cx="324443" cy="670885"/>
            </a:xfrm>
            <a:prstGeom prst="rect">
              <a:avLst/>
            </a:prstGeom>
            <a:grpFill/>
          </p:spPr>
        </p:pic>
        <p:sp>
          <p:nvSpPr>
            <p:cNvPr id="28" name="pole tekstowe 27"/>
            <p:cNvSpPr txBox="1"/>
            <p:nvPr/>
          </p:nvSpPr>
          <p:spPr>
            <a:xfrm>
              <a:off x="1322088" y="1739346"/>
              <a:ext cx="93764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600" b="1" dirty="0">
                  <a:solidFill>
                    <a:srgbClr val="626469"/>
                  </a:solidFill>
                  <a:latin typeface="Calibri" pitchFamily="34" charset="0"/>
                  <a:cs typeface="Arial" pitchFamily="34" charset="0"/>
                </a:rPr>
                <a:t>ANDON</a:t>
              </a:r>
            </a:p>
          </p:txBody>
        </p:sp>
      </p:grpSp>
      <p:grpSp>
        <p:nvGrpSpPr>
          <p:cNvPr id="29" name="Grupa 28"/>
          <p:cNvGrpSpPr/>
          <p:nvPr/>
        </p:nvGrpSpPr>
        <p:grpSpPr>
          <a:xfrm>
            <a:off x="5049526" y="1956789"/>
            <a:ext cx="2434698" cy="1223915"/>
            <a:chOff x="-427056" y="3727308"/>
            <a:chExt cx="2434698" cy="1223915"/>
          </a:xfrm>
        </p:grpSpPr>
        <p:sp>
          <p:nvSpPr>
            <p:cNvPr id="30" name="Strzałka w dół 29"/>
            <p:cNvSpPr/>
            <p:nvPr/>
          </p:nvSpPr>
          <p:spPr>
            <a:xfrm rot="16200000">
              <a:off x="-368066" y="3668318"/>
              <a:ext cx="516402" cy="634382"/>
            </a:xfrm>
            <a:prstGeom prst="downArrow">
              <a:avLst/>
            </a:pr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31" name="Obraz 30" descr="SE_pictogram_signaling.em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flipH="1">
              <a:off x="553662" y="4317279"/>
              <a:ext cx="325624" cy="633944"/>
            </a:xfrm>
            <a:prstGeom prst="rect">
              <a:avLst/>
            </a:prstGeom>
            <a:solidFill>
              <a:srgbClr val="FF0000"/>
            </a:solidFill>
          </p:spPr>
        </p:pic>
        <p:sp>
          <p:nvSpPr>
            <p:cNvPr id="32" name="pole tekstowe 31"/>
            <p:cNvSpPr txBox="1"/>
            <p:nvPr/>
          </p:nvSpPr>
          <p:spPr>
            <a:xfrm>
              <a:off x="1069996" y="4404007"/>
              <a:ext cx="937646" cy="338554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600" b="1" dirty="0">
                  <a:solidFill>
                    <a:srgbClr val="626469"/>
                  </a:solidFill>
                  <a:latin typeface="Calibri" pitchFamily="34" charset="0"/>
                  <a:cs typeface="Arial" pitchFamily="34" charset="0"/>
                </a:rPr>
                <a:t>ANDON</a:t>
              </a:r>
            </a:p>
          </p:txBody>
        </p:sp>
      </p:grpSp>
      <p:sp>
        <p:nvSpPr>
          <p:cNvPr id="33" name="Prostokąt zaokrąglony 32"/>
          <p:cNvSpPr/>
          <p:nvPr/>
        </p:nvSpPr>
        <p:spPr>
          <a:xfrm>
            <a:off x="557052" y="3230855"/>
            <a:ext cx="1440000" cy="660361"/>
          </a:xfrm>
          <a:prstGeom prst="roundRect">
            <a:avLst/>
          </a:prstGeom>
          <a:solidFill>
            <a:srgbClr val="000000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rgbClr val="FFFFFF"/>
                </a:solidFill>
              </a:rPr>
              <a:t>Mechanik / Automatyk</a:t>
            </a:r>
          </a:p>
        </p:txBody>
      </p:sp>
      <p:sp>
        <p:nvSpPr>
          <p:cNvPr id="38" name="Prostokąt zaokrąglony 37"/>
          <p:cNvSpPr/>
          <p:nvPr/>
        </p:nvSpPr>
        <p:spPr>
          <a:xfrm>
            <a:off x="561662" y="4547707"/>
            <a:ext cx="1454132" cy="694925"/>
          </a:xfrm>
          <a:prstGeom prst="roundRect">
            <a:avLst/>
          </a:prstGeom>
          <a:solidFill>
            <a:srgbClr val="000000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Inżynier UR</a:t>
            </a:r>
          </a:p>
        </p:txBody>
      </p:sp>
      <p:sp>
        <p:nvSpPr>
          <p:cNvPr id="45" name="Prostokąt zaokrąglony 44"/>
          <p:cNvSpPr/>
          <p:nvPr/>
        </p:nvSpPr>
        <p:spPr>
          <a:xfrm>
            <a:off x="550745" y="5940516"/>
            <a:ext cx="1500869" cy="677252"/>
          </a:xfrm>
          <a:prstGeom prst="roundRect">
            <a:avLst/>
          </a:prstGeom>
          <a:solidFill>
            <a:srgbClr val="000000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Kierownik UR</a:t>
            </a:r>
          </a:p>
        </p:txBody>
      </p:sp>
      <p:sp>
        <p:nvSpPr>
          <p:cNvPr id="50" name="Prostokąt zaokrąglony 49"/>
          <p:cNvSpPr/>
          <p:nvPr/>
        </p:nvSpPr>
        <p:spPr>
          <a:xfrm>
            <a:off x="561662" y="7329510"/>
            <a:ext cx="1449855" cy="671545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accent6">
                    <a:lumMod val="50000"/>
                  </a:schemeClr>
                </a:solidFill>
              </a:rPr>
              <a:t>Kierownik DT</a:t>
            </a:r>
          </a:p>
        </p:txBody>
      </p:sp>
      <p:sp>
        <p:nvSpPr>
          <p:cNvPr id="51" name="Prostokąt zaokrąglony 50"/>
          <p:cNvSpPr/>
          <p:nvPr/>
        </p:nvSpPr>
        <p:spPr>
          <a:xfrm>
            <a:off x="3393351" y="3230855"/>
            <a:ext cx="1440000" cy="649026"/>
          </a:xfrm>
          <a:prstGeom prst="roundRect">
            <a:avLst/>
          </a:prstGeom>
          <a:solidFill>
            <a:srgbClr val="FF9900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 err="1">
                <a:solidFill>
                  <a:schemeClr val="accent6">
                    <a:lumMod val="50000"/>
                  </a:schemeClr>
                </a:solidFill>
              </a:rPr>
              <a:t>Waterspider</a:t>
            </a:r>
            <a:endParaRPr lang="pl-PL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1" name="Prostokąt zaokrąglony 60"/>
          <p:cNvSpPr/>
          <p:nvPr/>
        </p:nvSpPr>
        <p:spPr>
          <a:xfrm>
            <a:off x="3343436" y="5927965"/>
            <a:ext cx="1466280" cy="732722"/>
          </a:xfrm>
          <a:prstGeom prst="roundRect">
            <a:avLst/>
          </a:prstGeom>
          <a:solidFill>
            <a:srgbClr val="FF9900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>
                <a:solidFill>
                  <a:schemeClr val="accent6">
                    <a:lumMod val="50000"/>
                  </a:schemeClr>
                </a:solidFill>
              </a:rPr>
              <a:t>Koordynator Magazynu</a:t>
            </a:r>
          </a:p>
        </p:txBody>
      </p:sp>
      <p:grpSp>
        <p:nvGrpSpPr>
          <p:cNvPr id="62" name="Grupa 61"/>
          <p:cNvGrpSpPr/>
          <p:nvPr/>
        </p:nvGrpSpPr>
        <p:grpSpPr>
          <a:xfrm>
            <a:off x="13912955" y="7635873"/>
            <a:ext cx="1383071" cy="720170"/>
            <a:chOff x="247098" y="4968879"/>
            <a:chExt cx="1383071" cy="720171"/>
          </a:xfrm>
        </p:grpSpPr>
        <p:sp>
          <p:nvSpPr>
            <p:cNvPr id="63" name="Strzałka w dół 62"/>
            <p:cNvSpPr/>
            <p:nvPr/>
          </p:nvSpPr>
          <p:spPr>
            <a:xfrm>
              <a:off x="675380" y="4968879"/>
              <a:ext cx="558527" cy="720171"/>
            </a:xfrm>
            <a:prstGeom prst="downArrow">
              <a:avLst/>
            </a:prstGeom>
            <a:solidFill>
              <a:schemeClr val="accent6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64" name="Obraz 63" descr="SE_pictogram_Time.em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2520" y="4973206"/>
              <a:ext cx="360001" cy="360000"/>
            </a:xfrm>
            <a:prstGeom prst="rect">
              <a:avLst/>
            </a:prstGeom>
          </p:spPr>
        </p:pic>
        <p:sp>
          <p:nvSpPr>
            <p:cNvPr id="65" name="pole tekstowe 64"/>
            <p:cNvSpPr txBox="1"/>
            <p:nvPr/>
          </p:nvSpPr>
          <p:spPr>
            <a:xfrm>
              <a:off x="247098" y="5295676"/>
              <a:ext cx="13830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600" b="1" dirty="0">
                  <a:solidFill>
                    <a:srgbClr val="626469"/>
                  </a:solidFill>
                  <a:latin typeface="Calibri" pitchFamily="34" charset="0"/>
                  <a:cs typeface="Arial" pitchFamily="34" charset="0"/>
                </a:rPr>
                <a:t>45 min. NOK</a:t>
              </a:r>
            </a:p>
          </p:txBody>
        </p:sp>
      </p:grpSp>
      <p:sp>
        <p:nvSpPr>
          <p:cNvPr id="66" name="Prostokąt zaokrąglony 65"/>
          <p:cNvSpPr/>
          <p:nvPr/>
        </p:nvSpPr>
        <p:spPr>
          <a:xfrm>
            <a:off x="3343770" y="7308858"/>
            <a:ext cx="1436681" cy="695752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>
                <a:solidFill>
                  <a:schemeClr val="accent6">
                    <a:lumMod val="50000"/>
                  </a:schemeClr>
                </a:solidFill>
              </a:rPr>
              <a:t>Kierownik Logistyki</a:t>
            </a:r>
          </a:p>
        </p:txBody>
      </p:sp>
      <p:grpSp>
        <p:nvGrpSpPr>
          <p:cNvPr id="67" name="Grupa 66"/>
          <p:cNvGrpSpPr/>
          <p:nvPr/>
        </p:nvGrpSpPr>
        <p:grpSpPr>
          <a:xfrm>
            <a:off x="12978388" y="3301256"/>
            <a:ext cx="1383071" cy="3053510"/>
            <a:chOff x="229297" y="3569521"/>
            <a:chExt cx="1383071" cy="3053513"/>
          </a:xfrm>
        </p:grpSpPr>
        <p:sp>
          <p:nvSpPr>
            <p:cNvPr id="68" name="Strzałka w dół 67"/>
            <p:cNvSpPr/>
            <p:nvPr/>
          </p:nvSpPr>
          <p:spPr>
            <a:xfrm>
              <a:off x="785156" y="5902863"/>
              <a:ext cx="558527" cy="720171"/>
            </a:xfrm>
            <a:prstGeom prst="downArrow">
              <a:avLst/>
            </a:prstGeom>
            <a:solidFill>
              <a:schemeClr val="accent6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69" name="Obraz 68" descr="SE_pictogram_Time.em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7069" y="3569521"/>
              <a:ext cx="360001" cy="360000"/>
            </a:xfrm>
            <a:prstGeom prst="rect">
              <a:avLst/>
            </a:prstGeom>
          </p:spPr>
        </p:pic>
        <p:sp>
          <p:nvSpPr>
            <p:cNvPr id="70" name="pole tekstowe 69"/>
            <p:cNvSpPr txBox="1"/>
            <p:nvPr/>
          </p:nvSpPr>
          <p:spPr>
            <a:xfrm>
              <a:off x="229297" y="5582810"/>
              <a:ext cx="13830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600" b="1" dirty="0">
                  <a:solidFill>
                    <a:srgbClr val="626469"/>
                  </a:solidFill>
                  <a:latin typeface="Calibri" pitchFamily="34" charset="0"/>
                  <a:cs typeface="Arial" pitchFamily="34" charset="0"/>
                </a:rPr>
                <a:t>30 min. NOK</a:t>
              </a:r>
            </a:p>
          </p:txBody>
        </p:sp>
      </p:grpSp>
      <p:grpSp>
        <p:nvGrpSpPr>
          <p:cNvPr id="71" name="Grupa 70"/>
          <p:cNvGrpSpPr/>
          <p:nvPr/>
        </p:nvGrpSpPr>
        <p:grpSpPr>
          <a:xfrm>
            <a:off x="7539109" y="1787512"/>
            <a:ext cx="5532900" cy="6212689"/>
            <a:chOff x="-1350107" y="4116604"/>
            <a:chExt cx="5532900" cy="6212693"/>
          </a:xfrm>
        </p:grpSpPr>
        <p:sp>
          <p:nvSpPr>
            <p:cNvPr id="72" name="Strzałka w dół 71"/>
            <p:cNvSpPr/>
            <p:nvPr/>
          </p:nvSpPr>
          <p:spPr>
            <a:xfrm>
              <a:off x="1860017" y="4887992"/>
              <a:ext cx="558527" cy="5441305"/>
            </a:xfrm>
            <a:prstGeom prst="downArrow">
              <a:avLst/>
            </a:prstGeom>
            <a:solidFill>
              <a:schemeClr val="accent6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73" name="Obraz 72" descr="SE_pictogram_Time.em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2792" y="5237996"/>
              <a:ext cx="360001" cy="360000"/>
            </a:xfrm>
            <a:prstGeom prst="rect">
              <a:avLst/>
            </a:prstGeom>
          </p:spPr>
        </p:pic>
        <p:sp>
          <p:nvSpPr>
            <p:cNvPr id="74" name="pole tekstowe 73"/>
            <p:cNvSpPr txBox="1"/>
            <p:nvPr/>
          </p:nvSpPr>
          <p:spPr>
            <a:xfrm>
              <a:off x="-1350107" y="4116604"/>
              <a:ext cx="13830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600" b="1" dirty="0">
                  <a:solidFill>
                    <a:srgbClr val="626469"/>
                  </a:solidFill>
                  <a:latin typeface="Calibri" pitchFamily="34" charset="0"/>
                  <a:cs typeface="Arial" pitchFamily="34" charset="0"/>
                </a:rPr>
                <a:t>15 min. NOK</a:t>
              </a:r>
            </a:p>
          </p:txBody>
        </p:sp>
      </p:grpSp>
      <p:grpSp>
        <p:nvGrpSpPr>
          <p:cNvPr id="79" name="Grupa 78"/>
          <p:cNvGrpSpPr/>
          <p:nvPr/>
        </p:nvGrpSpPr>
        <p:grpSpPr>
          <a:xfrm>
            <a:off x="2339518" y="2303870"/>
            <a:ext cx="14595216" cy="6146854"/>
            <a:chOff x="514740" y="4940266"/>
            <a:chExt cx="14595216" cy="812195"/>
          </a:xfrm>
        </p:grpSpPr>
        <p:sp>
          <p:nvSpPr>
            <p:cNvPr id="80" name="Strzałka w dół 79"/>
            <p:cNvSpPr/>
            <p:nvPr/>
          </p:nvSpPr>
          <p:spPr>
            <a:xfrm>
              <a:off x="514740" y="4973982"/>
              <a:ext cx="625327" cy="728035"/>
            </a:xfrm>
            <a:prstGeom prst="downArrow">
              <a:avLst/>
            </a:prstGeom>
            <a:solidFill>
              <a:schemeClr val="accent6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pic>
          <p:nvPicPr>
            <p:cNvPr id="81" name="Obraz 80" descr="SE_pictogram_Time.em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87982" y="4940266"/>
              <a:ext cx="600522" cy="45979"/>
            </a:xfrm>
            <a:prstGeom prst="rect">
              <a:avLst/>
            </a:prstGeom>
          </p:spPr>
        </p:pic>
        <p:sp>
          <p:nvSpPr>
            <p:cNvPr id="82" name="pole tekstowe 81"/>
            <p:cNvSpPr txBox="1"/>
            <p:nvPr/>
          </p:nvSpPr>
          <p:spPr>
            <a:xfrm>
              <a:off x="13726885" y="5413907"/>
              <a:ext cx="13830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600" b="1" dirty="0">
                  <a:solidFill>
                    <a:srgbClr val="626469"/>
                  </a:solidFill>
                  <a:latin typeface="Calibri" pitchFamily="34" charset="0"/>
                  <a:cs typeface="Arial" pitchFamily="34" charset="0"/>
                </a:rPr>
                <a:t>30 min. NOK</a:t>
              </a:r>
            </a:p>
          </p:txBody>
        </p:sp>
      </p:grpSp>
      <p:grpSp>
        <p:nvGrpSpPr>
          <p:cNvPr id="83" name="Grupa 82"/>
          <p:cNvGrpSpPr/>
          <p:nvPr/>
        </p:nvGrpSpPr>
        <p:grpSpPr>
          <a:xfrm>
            <a:off x="12715134" y="3430521"/>
            <a:ext cx="2481447" cy="720170"/>
            <a:chOff x="675380" y="4968879"/>
            <a:chExt cx="2481447" cy="720171"/>
          </a:xfrm>
        </p:grpSpPr>
        <p:sp>
          <p:nvSpPr>
            <p:cNvPr id="84" name="Strzałka w dół 83"/>
            <p:cNvSpPr/>
            <p:nvPr/>
          </p:nvSpPr>
          <p:spPr>
            <a:xfrm>
              <a:off x="675380" y="4968879"/>
              <a:ext cx="558527" cy="720171"/>
            </a:xfrm>
            <a:prstGeom prst="downArrow">
              <a:avLst/>
            </a:prstGeom>
            <a:solidFill>
              <a:schemeClr val="accent6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85" name="Obraz 84" descr="SE_pictogram_Time.em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6152" y="4973206"/>
              <a:ext cx="456369" cy="456369"/>
            </a:xfrm>
            <a:prstGeom prst="rect">
              <a:avLst/>
            </a:prstGeom>
          </p:spPr>
        </p:pic>
        <p:sp>
          <p:nvSpPr>
            <p:cNvPr id="86" name="pole tekstowe 85"/>
            <p:cNvSpPr txBox="1"/>
            <p:nvPr/>
          </p:nvSpPr>
          <p:spPr>
            <a:xfrm>
              <a:off x="1773756" y="5248961"/>
              <a:ext cx="13830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600" b="1" dirty="0">
                  <a:solidFill>
                    <a:srgbClr val="626469"/>
                  </a:solidFill>
                  <a:latin typeface="Calibri" pitchFamily="34" charset="0"/>
                  <a:cs typeface="Arial" pitchFamily="34" charset="0"/>
                </a:rPr>
                <a:t>30 min. NOK</a:t>
              </a:r>
            </a:p>
          </p:txBody>
        </p:sp>
      </p:grpSp>
      <p:grpSp>
        <p:nvGrpSpPr>
          <p:cNvPr id="87" name="Grupa 86"/>
          <p:cNvGrpSpPr/>
          <p:nvPr/>
        </p:nvGrpSpPr>
        <p:grpSpPr>
          <a:xfrm>
            <a:off x="8885435" y="2919428"/>
            <a:ext cx="5079762" cy="3741259"/>
            <a:chOff x="-3845855" y="1947791"/>
            <a:chExt cx="5079762" cy="3741259"/>
          </a:xfrm>
        </p:grpSpPr>
        <p:sp>
          <p:nvSpPr>
            <p:cNvPr id="88" name="Strzałka w dół 87"/>
            <p:cNvSpPr/>
            <p:nvPr/>
          </p:nvSpPr>
          <p:spPr>
            <a:xfrm>
              <a:off x="675380" y="4968879"/>
              <a:ext cx="558527" cy="720171"/>
            </a:xfrm>
            <a:prstGeom prst="downArrow">
              <a:avLst/>
            </a:prstGeom>
            <a:solidFill>
              <a:schemeClr val="accent6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89" name="Obraz 88" descr="SE_pictogram_Time.em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2520" y="4973206"/>
              <a:ext cx="360001" cy="360000"/>
            </a:xfrm>
            <a:prstGeom prst="rect">
              <a:avLst/>
            </a:prstGeom>
          </p:spPr>
        </p:pic>
        <p:sp>
          <p:nvSpPr>
            <p:cNvPr id="90" name="pole tekstowe 89"/>
            <p:cNvSpPr txBox="1"/>
            <p:nvPr/>
          </p:nvSpPr>
          <p:spPr>
            <a:xfrm>
              <a:off x="-3845855" y="1947791"/>
              <a:ext cx="13830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600" b="1" dirty="0">
                  <a:solidFill>
                    <a:srgbClr val="626469"/>
                  </a:solidFill>
                  <a:latin typeface="Calibri" pitchFamily="34" charset="0"/>
                  <a:cs typeface="Arial" pitchFamily="34" charset="0"/>
                </a:rPr>
                <a:t>1 h NOK</a:t>
              </a:r>
            </a:p>
          </p:txBody>
        </p:sp>
      </p:grpSp>
      <p:sp>
        <p:nvSpPr>
          <p:cNvPr id="56" name="Prostokąt zaokrąglony 55"/>
          <p:cNvSpPr/>
          <p:nvPr/>
        </p:nvSpPr>
        <p:spPr>
          <a:xfrm>
            <a:off x="3320464" y="4565214"/>
            <a:ext cx="1506855" cy="677418"/>
          </a:xfrm>
          <a:prstGeom prst="roundRect">
            <a:avLst/>
          </a:prstGeom>
          <a:solidFill>
            <a:srgbClr val="FF9900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>
                <a:solidFill>
                  <a:schemeClr val="accent6">
                    <a:lumMod val="50000"/>
                  </a:schemeClr>
                </a:solidFill>
              </a:rPr>
              <a:t>Lider Magazynu</a:t>
            </a:r>
          </a:p>
        </p:txBody>
      </p:sp>
      <p:sp>
        <p:nvSpPr>
          <p:cNvPr id="91" name="Prostokąt zaokrąglony 90"/>
          <p:cNvSpPr/>
          <p:nvPr/>
        </p:nvSpPr>
        <p:spPr>
          <a:xfrm>
            <a:off x="6065989" y="3194546"/>
            <a:ext cx="1440000" cy="735893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pl-PL" sz="1600" dirty="0">
                <a:solidFill>
                  <a:schemeClr val="accent6">
                    <a:lumMod val="50000"/>
                  </a:schemeClr>
                </a:solidFill>
              </a:rPr>
              <a:t>Kontroler Jakości</a:t>
            </a:r>
          </a:p>
        </p:txBody>
      </p:sp>
      <p:sp>
        <p:nvSpPr>
          <p:cNvPr id="92" name="Prostokąt zaokrąglony 91"/>
          <p:cNvSpPr/>
          <p:nvPr/>
        </p:nvSpPr>
        <p:spPr>
          <a:xfrm>
            <a:off x="6117986" y="4328284"/>
            <a:ext cx="1445763" cy="664214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>
                <a:solidFill>
                  <a:schemeClr val="accent6">
                    <a:lumMod val="50000"/>
                  </a:schemeClr>
                </a:solidFill>
              </a:rPr>
              <a:t>Inżynier Jakości</a:t>
            </a:r>
          </a:p>
        </p:txBody>
      </p:sp>
      <p:grpSp>
        <p:nvGrpSpPr>
          <p:cNvPr id="93" name="Grupa 92"/>
          <p:cNvGrpSpPr/>
          <p:nvPr/>
        </p:nvGrpSpPr>
        <p:grpSpPr>
          <a:xfrm>
            <a:off x="639664" y="2598506"/>
            <a:ext cx="13466278" cy="5557582"/>
            <a:chOff x="-2259204" y="5407957"/>
            <a:chExt cx="13614634" cy="5688223"/>
          </a:xfrm>
        </p:grpSpPr>
        <p:sp>
          <p:nvSpPr>
            <p:cNvPr id="94" name="Strzałka w dół 93"/>
            <p:cNvSpPr/>
            <p:nvPr/>
          </p:nvSpPr>
          <p:spPr>
            <a:xfrm>
              <a:off x="2277189" y="5407957"/>
              <a:ext cx="656310" cy="5688223"/>
            </a:xfrm>
            <a:prstGeom prst="downArrow">
              <a:avLst/>
            </a:prstGeom>
            <a:solidFill>
              <a:schemeClr val="accent6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95" name="Obraz 94" descr="SE_pictogram_Time.em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37711" y="6695261"/>
              <a:ext cx="417719" cy="417718"/>
            </a:xfrm>
            <a:prstGeom prst="rect">
              <a:avLst/>
            </a:prstGeom>
          </p:spPr>
        </p:pic>
        <p:sp>
          <p:nvSpPr>
            <p:cNvPr id="96" name="pole tekstowe 95"/>
            <p:cNvSpPr txBox="1"/>
            <p:nvPr/>
          </p:nvSpPr>
          <p:spPr>
            <a:xfrm>
              <a:off x="483192" y="8435651"/>
              <a:ext cx="1383071" cy="346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600" b="1" dirty="0">
                  <a:solidFill>
                    <a:srgbClr val="626469"/>
                  </a:solidFill>
                  <a:latin typeface="Calibri" pitchFamily="34" charset="0"/>
                  <a:cs typeface="Arial" pitchFamily="34" charset="0"/>
                </a:rPr>
                <a:t>1 h NOK</a:t>
              </a:r>
            </a:p>
          </p:txBody>
        </p:sp>
        <p:sp>
          <p:nvSpPr>
            <p:cNvPr id="131" name="pole tekstowe 130"/>
            <p:cNvSpPr txBox="1"/>
            <p:nvPr/>
          </p:nvSpPr>
          <p:spPr>
            <a:xfrm>
              <a:off x="-2259204" y="7028857"/>
              <a:ext cx="1383071" cy="346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600" b="1" dirty="0">
                  <a:solidFill>
                    <a:srgbClr val="626469"/>
                  </a:solidFill>
                  <a:latin typeface="Calibri" pitchFamily="34" charset="0"/>
                  <a:cs typeface="Arial" pitchFamily="34" charset="0"/>
                </a:rPr>
                <a:t>30 min. NOK</a:t>
              </a:r>
            </a:p>
          </p:txBody>
        </p:sp>
      </p:grpSp>
      <p:grpSp>
        <p:nvGrpSpPr>
          <p:cNvPr id="98" name="Grupa 97"/>
          <p:cNvGrpSpPr/>
          <p:nvPr/>
        </p:nvGrpSpPr>
        <p:grpSpPr>
          <a:xfrm>
            <a:off x="12245485" y="4092006"/>
            <a:ext cx="2869781" cy="1277356"/>
            <a:chOff x="-1709614" y="4892135"/>
            <a:chExt cx="2901397" cy="1180401"/>
          </a:xfrm>
        </p:grpSpPr>
        <p:sp>
          <p:nvSpPr>
            <p:cNvPr id="99" name="Strzałka w dół 98"/>
            <p:cNvSpPr/>
            <p:nvPr/>
          </p:nvSpPr>
          <p:spPr>
            <a:xfrm>
              <a:off x="675381" y="4968880"/>
              <a:ext cx="516402" cy="634382"/>
            </a:xfrm>
            <a:prstGeom prst="downArrow">
              <a:avLst/>
            </a:prstGeom>
            <a:solidFill>
              <a:schemeClr val="accent6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00" name="Obraz 99" descr="SE_pictogram_Time.em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8583" y="4892135"/>
              <a:ext cx="410873" cy="410872"/>
            </a:xfrm>
            <a:prstGeom prst="rect">
              <a:avLst/>
            </a:prstGeom>
          </p:spPr>
        </p:pic>
        <p:sp>
          <p:nvSpPr>
            <p:cNvPr id="101" name="pole tekstowe 100"/>
            <p:cNvSpPr txBox="1"/>
            <p:nvPr/>
          </p:nvSpPr>
          <p:spPr>
            <a:xfrm>
              <a:off x="-1709614" y="5759679"/>
              <a:ext cx="1383071" cy="312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600" b="1" dirty="0">
                  <a:solidFill>
                    <a:srgbClr val="626469"/>
                  </a:solidFill>
                  <a:latin typeface="Calibri" pitchFamily="34" charset="0"/>
                  <a:cs typeface="Arial" pitchFamily="34" charset="0"/>
                </a:rPr>
                <a:t>45 min. NOK</a:t>
              </a:r>
            </a:p>
          </p:txBody>
        </p:sp>
      </p:grpSp>
      <p:sp>
        <p:nvSpPr>
          <p:cNvPr id="102" name="Prostokąt zaokrąglony 101"/>
          <p:cNvSpPr/>
          <p:nvPr/>
        </p:nvSpPr>
        <p:spPr>
          <a:xfrm>
            <a:off x="6136488" y="5232860"/>
            <a:ext cx="1384037" cy="739827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>
                <a:solidFill>
                  <a:schemeClr val="accent6">
                    <a:lumMod val="50000"/>
                  </a:schemeClr>
                </a:solidFill>
              </a:rPr>
              <a:t>Kier. Jakości Dostawców</a:t>
            </a:r>
          </a:p>
        </p:txBody>
      </p:sp>
      <p:sp>
        <p:nvSpPr>
          <p:cNvPr id="103" name="Prostokąt zaokrąglony 102"/>
          <p:cNvSpPr/>
          <p:nvPr/>
        </p:nvSpPr>
        <p:spPr>
          <a:xfrm>
            <a:off x="6117986" y="5974759"/>
            <a:ext cx="1418513" cy="685928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>
                <a:solidFill>
                  <a:schemeClr val="accent6">
                    <a:lumMod val="50000"/>
                  </a:schemeClr>
                </a:solidFill>
              </a:rPr>
              <a:t>Kierownik Produktu</a:t>
            </a:r>
          </a:p>
        </p:txBody>
      </p:sp>
      <p:grpSp>
        <p:nvGrpSpPr>
          <p:cNvPr id="104" name="Grupa 103"/>
          <p:cNvGrpSpPr/>
          <p:nvPr/>
        </p:nvGrpSpPr>
        <p:grpSpPr>
          <a:xfrm>
            <a:off x="3366285" y="6904892"/>
            <a:ext cx="10003943" cy="923619"/>
            <a:chOff x="-8922371" y="4749747"/>
            <a:chExt cx="10114154" cy="853515"/>
          </a:xfrm>
        </p:grpSpPr>
        <p:sp>
          <p:nvSpPr>
            <p:cNvPr id="105" name="Strzałka w dół 104"/>
            <p:cNvSpPr/>
            <p:nvPr/>
          </p:nvSpPr>
          <p:spPr>
            <a:xfrm>
              <a:off x="675381" y="4968880"/>
              <a:ext cx="516402" cy="634382"/>
            </a:xfrm>
            <a:prstGeom prst="downArrow">
              <a:avLst/>
            </a:prstGeom>
            <a:solidFill>
              <a:schemeClr val="accent6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06" name="Obraz 105" descr="SE_pictogram_Time.em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3508" y="4973206"/>
              <a:ext cx="365944" cy="365943"/>
            </a:xfrm>
            <a:prstGeom prst="rect">
              <a:avLst/>
            </a:prstGeom>
          </p:spPr>
        </p:pic>
        <p:sp>
          <p:nvSpPr>
            <p:cNvPr id="107" name="pole tekstowe 106"/>
            <p:cNvSpPr txBox="1"/>
            <p:nvPr/>
          </p:nvSpPr>
          <p:spPr>
            <a:xfrm>
              <a:off x="-8922371" y="4749747"/>
              <a:ext cx="1383071" cy="312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600" b="1" dirty="0">
                  <a:solidFill>
                    <a:srgbClr val="626469"/>
                  </a:solidFill>
                  <a:latin typeface="Calibri" pitchFamily="34" charset="0"/>
                  <a:cs typeface="Arial" pitchFamily="34" charset="0"/>
                </a:rPr>
                <a:t>4 h NOK</a:t>
              </a:r>
            </a:p>
          </p:txBody>
        </p:sp>
      </p:grpSp>
      <p:sp>
        <p:nvSpPr>
          <p:cNvPr id="108" name="Prostokąt zaokrąglony 107"/>
          <p:cNvSpPr/>
          <p:nvPr/>
        </p:nvSpPr>
        <p:spPr>
          <a:xfrm>
            <a:off x="6053580" y="7368169"/>
            <a:ext cx="1414483" cy="691545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>
                <a:solidFill>
                  <a:schemeClr val="accent6">
                    <a:lumMod val="50000"/>
                  </a:schemeClr>
                </a:solidFill>
              </a:rPr>
              <a:t>Kierownik Jakości</a:t>
            </a:r>
          </a:p>
        </p:txBody>
      </p:sp>
      <p:sp>
        <p:nvSpPr>
          <p:cNvPr id="109" name="Prostokąt zaokrąglony 108"/>
          <p:cNvSpPr/>
          <p:nvPr/>
        </p:nvSpPr>
        <p:spPr>
          <a:xfrm>
            <a:off x="8748669" y="1811940"/>
            <a:ext cx="1539491" cy="75196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err="1">
                <a:solidFill>
                  <a:srgbClr val="666666"/>
                </a:solidFill>
              </a:rPr>
              <a:t>KoordynatorProdukcji</a:t>
            </a:r>
            <a:endParaRPr lang="pl-PL" sz="1600" b="1" dirty="0">
              <a:solidFill>
                <a:srgbClr val="666666"/>
              </a:solidFill>
            </a:endParaRPr>
          </a:p>
        </p:txBody>
      </p:sp>
      <p:grpSp>
        <p:nvGrpSpPr>
          <p:cNvPr id="110" name="Grupa 109"/>
          <p:cNvGrpSpPr/>
          <p:nvPr/>
        </p:nvGrpSpPr>
        <p:grpSpPr>
          <a:xfrm>
            <a:off x="7761136" y="1315573"/>
            <a:ext cx="8610851" cy="7833660"/>
            <a:chOff x="675381" y="4831022"/>
            <a:chExt cx="8610851" cy="888971"/>
          </a:xfrm>
        </p:grpSpPr>
        <p:sp>
          <p:nvSpPr>
            <p:cNvPr id="111" name="Strzałka w dół 110"/>
            <p:cNvSpPr/>
            <p:nvPr/>
          </p:nvSpPr>
          <p:spPr>
            <a:xfrm>
              <a:off x="675381" y="4975867"/>
              <a:ext cx="612422" cy="627395"/>
            </a:xfrm>
            <a:prstGeom prst="downArrow">
              <a:avLst/>
            </a:prstGeom>
            <a:solidFill>
              <a:schemeClr val="accent6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12" name="Obraz 111" descr="SE_pictogram_Time.em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12729" y="4831022"/>
              <a:ext cx="74300" cy="74300"/>
            </a:xfrm>
            <a:prstGeom prst="rect">
              <a:avLst/>
            </a:prstGeom>
          </p:spPr>
        </p:pic>
        <p:sp>
          <p:nvSpPr>
            <p:cNvPr id="113" name="pole tekstowe 112"/>
            <p:cNvSpPr txBox="1"/>
            <p:nvPr/>
          </p:nvSpPr>
          <p:spPr>
            <a:xfrm>
              <a:off x="7903161" y="5385218"/>
              <a:ext cx="1383071" cy="33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600" b="1" dirty="0">
                  <a:solidFill>
                    <a:srgbClr val="626469"/>
                  </a:solidFill>
                  <a:latin typeface="Calibri" pitchFamily="34" charset="0"/>
                  <a:cs typeface="Arial" pitchFamily="34" charset="0"/>
                </a:rPr>
                <a:t>45 min. NOK</a:t>
              </a:r>
            </a:p>
          </p:txBody>
        </p:sp>
      </p:grpSp>
      <p:sp>
        <p:nvSpPr>
          <p:cNvPr id="114" name="Prostokąt zaokrąglony 113"/>
          <p:cNvSpPr/>
          <p:nvPr/>
        </p:nvSpPr>
        <p:spPr>
          <a:xfrm>
            <a:off x="8848832" y="3455463"/>
            <a:ext cx="1440000" cy="640823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>
                <a:solidFill>
                  <a:schemeClr val="accent6">
                    <a:lumMod val="50000"/>
                  </a:schemeClr>
                </a:solidFill>
              </a:rPr>
              <a:t>Kierownik Produkcji</a:t>
            </a:r>
          </a:p>
        </p:txBody>
      </p:sp>
      <p:grpSp>
        <p:nvGrpSpPr>
          <p:cNvPr id="115" name="Grupa 114"/>
          <p:cNvGrpSpPr/>
          <p:nvPr/>
        </p:nvGrpSpPr>
        <p:grpSpPr>
          <a:xfrm>
            <a:off x="569870" y="4054163"/>
            <a:ext cx="15249793" cy="3208004"/>
            <a:chOff x="-14058010" y="4968880"/>
            <a:chExt cx="15249793" cy="3207999"/>
          </a:xfrm>
        </p:grpSpPr>
        <p:sp>
          <p:nvSpPr>
            <p:cNvPr id="116" name="Strzałka w dół 115"/>
            <p:cNvSpPr/>
            <p:nvPr/>
          </p:nvSpPr>
          <p:spPr>
            <a:xfrm>
              <a:off x="675381" y="4968880"/>
              <a:ext cx="516402" cy="634382"/>
            </a:xfrm>
            <a:prstGeom prst="downArrow">
              <a:avLst/>
            </a:prstGeom>
            <a:solidFill>
              <a:schemeClr val="accent6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17" name="Obraz 116" descr="SE_pictogram_Time.em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3508" y="4973206"/>
              <a:ext cx="396001" cy="396000"/>
            </a:xfrm>
            <a:prstGeom prst="rect">
              <a:avLst/>
            </a:prstGeom>
          </p:spPr>
        </p:pic>
        <p:sp>
          <p:nvSpPr>
            <p:cNvPr id="118" name="pole tekstowe 117"/>
            <p:cNvSpPr txBox="1"/>
            <p:nvPr/>
          </p:nvSpPr>
          <p:spPr>
            <a:xfrm>
              <a:off x="-14058010" y="7838325"/>
              <a:ext cx="13830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600" b="1" dirty="0">
                  <a:solidFill>
                    <a:srgbClr val="626469"/>
                  </a:solidFill>
                  <a:latin typeface="Calibri" pitchFamily="34" charset="0"/>
                  <a:cs typeface="Arial" pitchFamily="34" charset="0"/>
                </a:rPr>
                <a:t>4 h NOK</a:t>
              </a:r>
            </a:p>
          </p:txBody>
        </p:sp>
      </p:grpSp>
      <p:sp>
        <p:nvSpPr>
          <p:cNvPr id="119" name="Prostokąt zaokrąglony 118"/>
          <p:cNvSpPr/>
          <p:nvPr/>
        </p:nvSpPr>
        <p:spPr>
          <a:xfrm>
            <a:off x="8819672" y="4628614"/>
            <a:ext cx="1440000" cy="644688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>
                <a:solidFill>
                  <a:schemeClr val="accent6">
                    <a:lumMod val="50000"/>
                  </a:schemeClr>
                </a:solidFill>
              </a:rPr>
              <a:t>Kierownik Logistyki</a:t>
            </a:r>
          </a:p>
        </p:txBody>
      </p:sp>
      <p:sp>
        <p:nvSpPr>
          <p:cNvPr id="120" name="Prostokąt zaokrąglony 119"/>
          <p:cNvSpPr/>
          <p:nvPr/>
        </p:nvSpPr>
        <p:spPr>
          <a:xfrm>
            <a:off x="8849505" y="5253019"/>
            <a:ext cx="1438655" cy="719486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>
                <a:solidFill>
                  <a:schemeClr val="accent6">
                    <a:lumMod val="50000"/>
                  </a:schemeClr>
                </a:solidFill>
              </a:rPr>
              <a:t>Kierownik DT</a:t>
            </a:r>
          </a:p>
        </p:txBody>
      </p:sp>
      <p:sp>
        <p:nvSpPr>
          <p:cNvPr id="121" name="Prostokąt zaokrąglony 120"/>
          <p:cNvSpPr/>
          <p:nvPr/>
        </p:nvSpPr>
        <p:spPr>
          <a:xfrm>
            <a:off x="8832205" y="5917857"/>
            <a:ext cx="1421403" cy="675280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>
                <a:solidFill>
                  <a:schemeClr val="accent6">
                    <a:lumMod val="50000"/>
                  </a:schemeClr>
                </a:solidFill>
              </a:rPr>
              <a:t>Kierownik Jakości</a:t>
            </a:r>
          </a:p>
        </p:txBody>
      </p:sp>
      <p:grpSp>
        <p:nvGrpSpPr>
          <p:cNvPr id="122" name="Grupa 121"/>
          <p:cNvGrpSpPr/>
          <p:nvPr/>
        </p:nvGrpSpPr>
        <p:grpSpPr>
          <a:xfrm>
            <a:off x="553507" y="5536644"/>
            <a:ext cx="14176593" cy="1293514"/>
            <a:chOff x="-12984810" y="4309750"/>
            <a:chExt cx="14176593" cy="1293512"/>
          </a:xfrm>
        </p:grpSpPr>
        <p:sp>
          <p:nvSpPr>
            <p:cNvPr id="123" name="Strzałka w dół 122"/>
            <p:cNvSpPr/>
            <p:nvPr/>
          </p:nvSpPr>
          <p:spPr>
            <a:xfrm>
              <a:off x="675381" y="4968880"/>
              <a:ext cx="516402" cy="634382"/>
            </a:xfrm>
            <a:prstGeom prst="downArrow">
              <a:avLst/>
            </a:prstGeom>
            <a:solidFill>
              <a:schemeClr val="accent6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24" name="Obraz 123" descr="SE_pictogram_Time.em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3508" y="4973206"/>
              <a:ext cx="396001" cy="396000"/>
            </a:xfrm>
            <a:prstGeom prst="rect">
              <a:avLst/>
            </a:prstGeom>
          </p:spPr>
        </p:pic>
        <p:sp>
          <p:nvSpPr>
            <p:cNvPr id="125" name="pole tekstowe 124"/>
            <p:cNvSpPr txBox="1"/>
            <p:nvPr/>
          </p:nvSpPr>
          <p:spPr>
            <a:xfrm>
              <a:off x="-12984810" y="4309750"/>
              <a:ext cx="13830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600" b="1" dirty="0">
                  <a:solidFill>
                    <a:srgbClr val="626469"/>
                  </a:solidFill>
                  <a:latin typeface="Calibri" pitchFamily="34" charset="0"/>
                  <a:cs typeface="Arial" pitchFamily="34" charset="0"/>
                </a:rPr>
                <a:t>1 h NOK</a:t>
              </a:r>
            </a:p>
          </p:txBody>
        </p:sp>
      </p:grpSp>
      <p:sp>
        <p:nvSpPr>
          <p:cNvPr id="126" name="Prostokąt zaokrąglony 125"/>
          <p:cNvSpPr/>
          <p:nvPr/>
        </p:nvSpPr>
        <p:spPr>
          <a:xfrm>
            <a:off x="8757249" y="7308859"/>
            <a:ext cx="1388851" cy="750856"/>
          </a:xfrm>
          <a:prstGeom prst="round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Dyrektor</a:t>
            </a:r>
          </a:p>
        </p:txBody>
      </p:sp>
      <p:sp>
        <p:nvSpPr>
          <p:cNvPr id="127" name="pole tekstowe 126"/>
          <p:cNvSpPr txBox="1"/>
          <p:nvPr/>
        </p:nvSpPr>
        <p:spPr>
          <a:xfrm>
            <a:off x="6178410" y="4939432"/>
            <a:ext cx="1383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rgbClr val="626469"/>
                </a:solidFill>
                <a:latin typeface="Calibri" pitchFamily="34" charset="0"/>
                <a:cs typeface="Arial" pitchFamily="34" charset="0"/>
              </a:rPr>
              <a:t>1 h NOK</a:t>
            </a:r>
          </a:p>
        </p:txBody>
      </p:sp>
      <p:sp>
        <p:nvSpPr>
          <p:cNvPr id="128" name="pole tekstowe 127"/>
          <p:cNvSpPr txBox="1"/>
          <p:nvPr/>
        </p:nvSpPr>
        <p:spPr>
          <a:xfrm>
            <a:off x="6122645" y="6979961"/>
            <a:ext cx="1383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rgbClr val="626469"/>
                </a:solidFill>
                <a:latin typeface="Calibri" pitchFamily="34" charset="0"/>
                <a:cs typeface="Arial" pitchFamily="34" charset="0"/>
              </a:rPr>
              <a:t>4 h NOK</a:t>
            </a:r>
          </a:p>
        </p:txBody>
      </p:sp>
      <p:sp>
        <p:nvSpPr>
          <p:cNvPr id="129" name="pole tekstowe 128"/>
          <p:cNvSpPr txBox="1"/>
          <p:nvPr/>
        </p:nvSpPr>
        <p:spPr>
          <a:xfrm>
            <a:off x="8863940" y="4206914"/>
            <a:ext cx="1383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rgbClr val="626469"/>
                </a:solidFill>
                <a:latin typeface="Calibri" pitchFamily="34" charset="0"/>
                <a:cs typeface="Arial" pitchFamily="34" charset="0"/>
              </a:rPr>
              <a:t>4 h NOK</a:t>
            </a:r>
          </a:p>
        </p:txBody>
      </p:sp>
      <p:sp>
        <p:nvSpPr>
          <p:cNvPr id="130" name="pole tekstowe 129"/>
          <p:cNvSpPr txBox="1"/>
          <p:nvPr/>
        </p:nvSpPr>
        <p:spPr>
          <a:xfrm>
            <a:off x="8774869" y="6936349"/>
            <a:ext cx="1383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rgbClr val="626469"/>
                </a:solidFill>
                <a:latin typeface="Calibri" pitchFamily="34" charset="0"/>
                <a:cs typeface="Arial" pitchFamily="34" charset="0"/>
              </a:rPr>
              <a:t>8 h NOK</a:t>
            </a:r>
          </a:p>
        </p:txBody>
      </p:sp>
      <p:sp>
        <p:nvSpPr>
          <p:cNvPr id="132" name="pole tekstowe 131"/>
          <p:cNvSpPr txBox="1"/>
          <p:nvPr/>
        </p:nvSpPr>
        <p:spPr>
          <a:xfrm>
            <a:off x="3466582" y="4166528"/>
            <a:ext cx="1383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rgbClr val="626469"/>
                </a:solidFill>
                <a:latin typeface="Calibri" pitchFamily="34" charset="0"/>
                <a:cs typeface="Arial" pitchFamily="34" charset="0"/>
              </a:rPr>
              <a:t>15 min. NOK</a:t>
            </a:r>
          </a:p>
        </p:txBody>
      </p:sp>
      <p:sp>
        <p:nvSpPr>
          <p:cNvPr id="2" name="Nawias klamrowy zamykający 1"/>
          <p:cNvSpPr/>
          <p:nvPr/>
        </p:nvSpPr>
        <p:spPr>
          <a:xfrm>
            <a:off x="12832065" y="790795"/>
            <a:ext cx="374571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Nawias klamrowy zamykający 2"/>
          <p:cNvSpPr/>
          <p:nvPr/>
        </p:nvSpPr>
        <p:spPr>
          <a:xfrm>
            <a:off x="12510729" y="707921"/>
            <a:ext cx="375695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275&quot;&gt;&lt;property id=&quot;20148&quot; value=&quot;5&quot;/&gt;&lt;property id=&quot;20300&quot; value=&quot;Slide 1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SinglePointLesson_CM_Tools">
  <a:themeElements>
    <a:clrScheme name="SinglePointLesson_CM_Tool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E47F00"/>
      </a:folHlink>
    </a:clrScheme>
    <a:fontScheme name="SinglePointLesson_CM_Tool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inglePointLesson_CM_Tool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E47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SinglePointLesson_CM_Tools</Template>
  <TotalTime>875</TotalTime>
  <Words>142</Words>
  <Application>Microsoft Office PowerPoint</Application>
  <PresentationFormat>Niestandardowy</PresentationFormat>
  <Paragraphs>53</Paragraphs>
  <Slides>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SinglePointLesson_CM_Tools</vt:lpstr>
      <vt:lpstr>Schemat eskalacji</vt:lpstr>
    </vt:vector>
  </TitlesOfParts>
  <Company>Schneider Electric North America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MLX913</dc:creator>
  <cp:lastModifiedBy>Rafal</cp:lastModifiedBy>
  <cp:revision>90</cp:revision>
  <cp:lastPrinted>2018-02-08T09:57:40Z</cp:lastPrinted>
  <dcterms:created xsi:type="dcterms:W3CDTF">2008-04-09T21:12:47Z</dcterms:created>
  <dcterms:modified xsi:type="dcterms:W3CDTF">2019-11-11T10:19:47Z</dcterms:modified>
</cp:coreProperties>
</file>