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58" r:id="rId3"/>
  </p:sldIdLst>
  <p:sldSz cx="6858000" cy="9144000" type="letter"/>
  <p:notesSz cx="6669088" cy="9872663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5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9" autoAdjust="0"/>
    <p:restoredTop sz="94718" autoAdjust="0"/>
  </p:normalViewPr>
  <p:slideViewPr>
    <p:cSldViewPr snapToGrid="0">
      <p:cViewPr varScale="1">
        <p:scale>
          <a:sx n="56" d="100"/>
          <a:sy n="56" d="100"/>
        </p:scale>
        <p:origin x="234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1818" y="-102"/>
      </p:cViewPr>
      <p:guideLst>
        <p:guide orient="horz" pos="3110"/>
        <p:guide pos="21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607" y="0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46275" y="739775"/>
            <a:ext cx="2776538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689759"/>
            <a:ext cx="5335270" cy="4443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895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607" y="9377895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6A11E3-2D5B-4D38-AE64-19225E5CA50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168EB-7FC4-40CB-99BB-3F41E38C7C53}" type="slidenum">
              <a:rPr lang="en-US"/>
              <a:pPr/>
              <a:t>1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168EB-7FC4-40CB-99BB-3F41E38C7C53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ytułu pionowego 2"/>
          <p:cNvSpPr>
            <a:spLocks noGrp="1"/>
          </p:cNvSpPr>
          <p:nvPr>
            <p:ph type="body" orient="vert" idx="1" hasCustomPrompt="1"/>
          </p:nvPr>
        </p:nvSpPr>
        <p:spPr>
          <a:xfrm rot="16200000">
            <a:off x="2414324" y="-1446477"/>
            <a:ext cx="1012295" cy="5199592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l-PL" dirty="0" smtClean="0"/>
              <a:t>Autor</a:t>
            </a:r>
            <a:endParaRPr lang="pl-P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ytuł i 4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sz="quarter"/>
          </p:nvPr>
        </p:nvSpPr>
        <p:spPr>
          <a:xfrm>
            <a:off x="3429000" y="223838"/>
            <a:ext cx="2740025" cy="414337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688975" y="741363"/>
            <a:ext cx="2663825" cy="37607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3505200" y="741363"/>
            <a:ext cx="2663825" cy="37607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688975" y="4654550"/>
            <a:ext cx="2663825" cy="376237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3505200" y="4654550"/>
            <a:ext cx="2663825" cy="376237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88975" y="741363"/>
            <a:ext cx="2663825" cy="767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505200" y="741363"/>
            <a:ext cx="2663825" cy="767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0" y="223838"/>
            <a:ext cx="2740025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741363"/>
            <a:ext cx="5480050" cy="767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688975" y="223838"/>
            <a:ext cx="25209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pl-PL" b="1" dirty="0">
                <a:solidFill>
                  <a:schemeClr val="hlink"/>
                </a:solidFill>
              </a:rPr>
              <a:t>Krótkie info.</a:t>
            </a:r>
            <a:endParaRPr lang="en-US" b="1" dirty="0">
              <a:solidFill>
                <a:schemeClr val="hlink"/>
              </a:solidFill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 rot="5400000">
            <a:off x="3761582" y="2740819"/>
            <a:ext cx="5321300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hlink"/>
                </a:solidFill>
              </a:rPr>
              <a:t>Single Point Lesson</a:t>
            </a: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688975" y="8526463"/>
            <a:ext cx="548005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pl-PL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460875" y="8302625"/>
            <a:ext cx="2114550" cy="6889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2pPr>
      <a:lvl3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3pPr>
      <a:lvl4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4pPr>
      <a:lvl5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117475" indent="-117475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339725" indent="-104775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2pPr>
      <a:lvl3pPr marL="574675" indent="-117475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3pPr>
      <a:lvl4pPr marL="796925" indent="-104775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0318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14890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19462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24034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28606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2292824" y="223839"/>
            <a:ext cx="3903497" cy="361764"/>
          </a:xfrm>
        </p:spPr>
        <p:txBody>
          <a:bodyPr/>
          <a:lstStyle/>
          <a:p>
            <a:pPr algn="l"/>
            <a:r>
              <a:rPr lang="pl-PL" sz="2000" dirty="0" smtClean="0">
                <a:solidFill>
                  <a:srgbClr val="009530"/>
                </a:solidFill>
              </a:rPr>
              <a:t>Raportowanie godzin</a:t>
            </a:r>
            <a:endParaRPr lang="en-US" b="0" dirty="0">
              <a:solidFill>
                <a:srgbClr val="009530"/>
              </a:solidFill>
            </a:endParaRPr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0" y="3272191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192915" y="8597665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Autor: </a:t>
            </a:r>
            <a:r>
              <a:rPr lang="pl-PL" sz="1200" dirty="0" smtClean="0"/>
              <a:t>A. Baranik                              </a:t>
            </a:r>
            <a:r>
              <a:rPr lang="pl-PL" sz="1200" dirty="0" smtClean="0"/>
              <a:t>Symbol zmiany……A……….          </a:t>
            </a:r>
          </a:p>
          <a:p>
            <a:r>
              <a:rPr lang="pl-PL" sz="1200" dirty="0" smtClean="0"/>
              <a:t>Data przygotowania: </a:t>
            </a:r>
            <a:r>
              <a:rPr lang="pl-PL" sz="1200" dirty="0" smtClean="0"/>
              <a:t>17.03.2017      </a:t>
            </a:r>
            <a:r>
              <a:rPr lang="pl-PL" sz="1200" dirty="0" smtClean="0"/>
              <a:t>Nr dokumentu </a:t>
            </a:r>
            <a:r>
              <a:rPr lang="pl-PL" sz="1200" dirty="0" smtClean="0"/>
              <a:t>…P018……..</a:t>
            </a:r>
            <a:endParaRPr lang="pl-PL" sz="1200" dirty="0" smtClean="0"/>
          </a:p>
        </p:txBody>
      </p:sp>
      <p:sp>
        <p:nvSpPr>
          <p:cNvPr id="13" name="Strzałka w prawo 12"/>
          <p:cNvSpPr/>
          <p:nvPr/>
        </p:nvSpPr>
        <p:spPr>
          <a:xfrm>
            <a:off x="2849202" y="2286191"/>
            <a:ext cx="272956" cy="518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3128211" y="1283705"/>
            <a:ext cx="3068110" cy="3492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pl-PL" sz="160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Czynności  wykonywane przez</a:t>
            </a:r>
            <a:r>
              <a:rPr kumimoji="0" lang="pl-PL" sz="1600" i="0" u="none" strike="noStrike" kern="0" cap="none" spc="0" normalizeH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pl-PL" sz="1600" b="1" kern="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Trenera </a:t>
            </a:r>
            <a:r>
              <a:rPr lang="pl-PL" sz="1600" kern="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można deklarować jako:</a:t>
            </a:r>
            <a:endParaRPr kumimoji="0" lang="pl-PL" sz="1600" i="0" u="none" strike="noStrike" kern="0" cap="none" spc="0" normalizeH="0" noProof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pl-PL" sz="1400" i="0" u="none" strike="noStrike" kern="0" cap="none" spc="0" normalizeH="0" noProof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1">
              <a:buFont typeface="Wingdings" pitchFamily="2" charset="2"/>
              <a:buChar char="ü"/>
            </a:pPr>
            <a:r>
              <a:rPr lang="pl-PL" sz="1400" kern="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1400" b="1" kern="0" dirty="0" smtClean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Dokumentacja trenerska – </a:t>
            </a:r>
            <a:r>
              <a:rPr lang="pl-PL" sz="1400" kern="0" dirty="0" smtClean="0">
                <a:latin typeface="+mj-lt"/>
                <a:ea typeface="+mj-ea"/>
                <a:cs typeface="+mj-cs"/>
              </a:rPr>
              <a:t>czynności administracyjne </a:t>
            </a:r>
          </a:p>
          <a:p>
            <a:pPr lvl="1"/>
            <a:r>
              <a:rPr lang="pl-PL" sz="1400" kern="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/dotyczą pracy związanej z dokumentacją, tablicą kompetencji, wpisywaniem SPL do bazy/archiwum</a:t>
            </a:r>
          </a:p>
          <a:p>
            <a:pPr lvl="1"/>
            <a:endParaRPr lang="pl-PL" sz="1400" kern="0" dirty="0" smtClean="0">
              <a:solidFill>
                <a:schemeClr val="bg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itchFamily="2" charset="2"/>
              <a:buChar char="ü"/>
            </a:pPr>
            <a:r>
              <a:rPr kumimoji="0" lang="pl-PL" sz="1400" i="0" u="none" strike="noStrike" kern="0" cap="none" spc="0" normalizeH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pl-PL" sz="1400" b="1" kern="0" dirty="0" smtClean="0">
                <a:solidFill>
                  <a:srgbClr val="009530"/>
                </a:solidFill>
                <a:latin typeface="+mj-lt"/>
                <a:ea typeface="+mj-ea"/>
                <a:cs typeface="+mj-cs"/>
              </a:rPr>
              <a:t>Szkolenia procesowe</a:t>
            </a:r>
            <a:r>
              <a:rPr kumimoji="0" lang="pl-PL" sz="1400" b="1" i="0" u="none" strike="noStrike" kern="0" cap="none" spc="0" normalizeH="0" noProof="0" dirty="0" smtClean="0">
                <a:ln>
                  <a:noFill/>
                </a:ln>
                <a:solidFill>
                  <a:srgbClr val="00953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pl-PL" sz="14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szkolenia na linii </a:t>
            </a:r>
          </a:p>
          <a:p>
            <a:pPr lvl="1"/>
            <a:r>
              <a:rPr lang="pl-PL" sz="1400" kern="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/ dotyczą czasu trenera poświęconego na szkolenie osób na linii/</a:t>
            </a:r>
            <a:endParaRPr kumimoji="0" lang="pl-PL" sz="1400" i="0" u="none" strike="noStrike" kern="0" cap="none" spc="0" normalizeH="0" noProof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8" y="1048827"/>
            <a:ext cx="2421864" cy="3283884"/>
          </a:xfrm>
          <a:prstGeom prst="rect">
            <a:avLst/>
          </a:prstGeom>
        </p:spPr>
      </p:pic>
      <p:sp>
        <p:nvSpPr>
          <p:cNvPr id="4" name="Owal 3"/>
          <p:cNvSpPr/>
          <p:nvPr/>
        </p:nvSpPr>
        <p:spPr>
          <a:xfrm>
            <a:off x="2031" y="1316713"/>
            <a:ext cx="1730240" cy="28553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1" y="4617174"/>
            <a:ext cx="2412731" cy="3211949"/>
          </a:xfrm>
          <a:prstGeom prst="rect">
            <a:avLst/>
          </a:prstGeom>
        </p:spPr>
      </p:pic>
      <p:sp>
        <p:nvSpPr>
          <p:cNvPr id="28" name="Strzałka w prawo 27"/>
          <p:cNvSpPr/>
          <p:nvPr/>
        </p:nvSpPr>
        <p:spPr>
          <a:xfrm>
            <a:off x="2891674" y="3974272"/>
            <a:ext cx="272956" cy="518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ole tekstowe 11"/>
          <p:cNvSpPr txBox="1"/>
          <p:nvPr/>
        </p:nvSpPr>
        <p:spPr>
          <a:xfrm>
            <a:off x="3296650" y="4586631"/>
            <a:ext cx="299406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285750">
              <a:buFont typeface="Wingdings" panose="05000000000000000000" pitchFamily="2" charset="2"/>
              <a:buChar char="ü"/>
              <a:defRPr/>
            </a:pPr>
            <a:r>
              <a:rPr lang="pl-PL" sz="1400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Naprawy z winy linii – </a:t>
            </a:r>
            <a:r>
              <a:rPr lang="pl-PL" sz="1100" kern="0" dirty="0" smtClean="0">
                <a:latin typeface="+mj-lt"/>
                <a:ea typeface="+mj-ea"/>
                <a:cs typeface="+mj-cs"/>
              </a:rPr>
              <a:t>są to naprawy spowodowane nieprawidłowym montażem wykonanym przez operatora/</a:t>
            </a:r>
          </a:p>
          <a:p>
            <a:pPr lvl="1" indent="-285750">
              <a:buFont typeface="Wingdings" panose="05000000000000000000" pitchFamily="2" charset="2"/>
              <a:buChar char="ü"/>
              <a:defRPr/>
            </a:pPr>
            <a:r>
              <a:rPr lang="pl-PL" sz="1400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Naprawy z winy SEIP</a:t>
            </a:r>
            <a:r>
              <a:rPr lang="pl-PL" sz="1400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1100" kern="0" dirty="0" smtClean="0">
                <a:latin typeface="+mj-lt"/>
                <a:ea typeface="+mj-ea"/>
                <a:cs typeface="+mj-cs"/>
              </a:rPr>
              <a:t>-  są to naprawy spowodowane użyciem  wadliwego komponentu lub p/z – a także </a:t>
            </a:r>
            <a:r>
              <a:rPr lang="pl-PL" sz="1100" kern="0" dirty="0">
                <a:latin typeface="+mj-lt"/>
                <a:ea typeface="+mj-ea"/>
                <a:cs typeface="+mj-cs"/>
              </a:rPr>
              <a:t>n</a:t>
            </a:r>
            <a:r>
              <a:rPr lang="pl-PL" sz="1100" kern="0" dirty="0" smtClean="0">
                <a:latin typeface="+mj-lt"/>
                <a:ea typeface="+mj-ea"/>
                <a:cs typeface="+mj-cs"/>
              </a:rPr>
              <a:t>aprawa aparatów z nieprawidłowymi parametrami.</a:t>
            </a:r>
            <a:endParaRPr lang="pl-PL" sz="1100" kern="0" dirty="0">
              <a:latin typeface="+mj-lt"/>
              <a:ea typeface="+mj-ea"/>
              <a:cs typeface="+mj-cs"/>
            </a:endParaRPr>
          </a:p>
        </p:txBody>
      </p:sp>
      <p:sp>
        <p:nvSpPr>
          <p:cNvPr id="31" name="Owal 30"/>
          <p:cNvSpPr/>
          <p:nvPr/>
        </p:nvSpPr>
        <p:spPr>
          <a:xfrm>
            <a:off x="0" y="2853872"/>
            <a:ext cx="1730240" cy="268352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Owal 31"/>
          <p:cNvSpPr/>
          <p:nvPr/>
        </p:nvSpPr>
        <p:spPr>
          <a:xfrm>
            <a:off x="75587" y="6251929"/>
            <a:ext cx="1730240" cy="1421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Strzałka w prawo 32"/>
          <p:cNvSpPr/>
          <p:nvPr/>
        </p:nvSpPr>
        <p:spPr>
          <a:xfrm>
            <a:off x="2875362" y="5798450"/>
            <a:ext cx="272956" cy="518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Owal 33"/>
          <p:cNvSpPr/>
          <p:nvPr/>
        </p:nvSpPr>
        <p:spPr>
          <a:xfrm>
            <a:off x="62506" y="3180036"/>
            <a:ext cx="1925781" cy="140645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pole tekstowe 34"/>
          <p:cNvSpPr txBox="1"/>
          <p:nvPr/>
        </p:nvSpPr>
        <p:spPr>
          <a:xfrm>
            <a:off x="3202254" y="6444128"/>
            <a:ext cx="29940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285750">
              <a:buFont typeface="Wingdings" panose="05000000000000000000" pitchFamily="2" charset="2"/>
              <a:buChar char="ü"/>
              <a:defRPr/>
            </a:pPr>
            <a:r>
              <a:rPr lang="pl-PL" sz="1400" kern="0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Nieplanowana zmiana produkcji</a:t>
            </a:r>
            <a:r>
              <a:rPr lang="pl-PL" sz="1400" kern="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– dotyczy strat związanych z przeplanowaniem produkcji/awarią/problemami jakościowymi lub brakiem surowca</a:t>
            </a:r>
            <a:endParaRPr lang="pl-PL" sz="1400" kern="0" dirty="0">
              <a:solidFill>
                <a:schemeClr val="bg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432857" y="2132117"/>
          <a:ext cx="5760000" cy="5760720"/>
        </p:xfrm>
        <a:graphic>
          <a:graphicData uri="http://schemas.openxmlformats.org/drawingml/2006/table">
            <a:tbl>
              <a:tblPr/>
              <a:tblGrid>
                <a:gridCol w="357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0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272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Wypełnia organizator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Wypełnia uczestnik szkolenia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 smtClean="0">
                          <a:latin typeface="Verdana"/>
                          <a:ea typeface="Times New Roman"/>
                          <a:cs typeface="Times New Roman"/>
                        </a:rPr>
                        <a:t>l.p.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Imię i nazwisko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Podpis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0" dirty="0" smtClean="0">
                          <a:latin typeface="Verdana"/>
                          <a:ea typeface="Times New Roman"/>
                          <a:cs typeface="Times New Roman"/>
                        </a:rPr>
                        <a:t>Uwagi</a:t>
                      </a:r>
                      <a:endParaRPr lang="pl-PL" sz="1400" b="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1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2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3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4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5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6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7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8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9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10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11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12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13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14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15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16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17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18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19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20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21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22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23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24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25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sp>
        <p:nvSpPr>
          <p:cNvPr id="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3429000" y="223838"/>
            <a:ext cx="2740025" cy="414337"/>
          </a:xfrm>
        </p:spPr>
        <p:txBody>
          <a:bodyPr/>
          <a:lstStyle/>
          <a:p>
            <a:pPr algn="l"/>
            <a:r>
              <a:rPr lang="pl-PL" dirty="0">
                <a:solidFill>
                  <a:srgbClr val="009530"/>
                </a:solidFill>
              </a:rPr>
              <a:t>Raportowanie godzin</a:t>
            </a:r>
            <a:endParaRPr lang="en-US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422275" y="1176867"/>
          <a:ext cx="5760000" cy="755999"/>
        </p:xfrm>
        <a:graphic>
          <a:graphicData uri="http://schemas.openxmlformats.org/drawingml/2006/table">
            <a:tbl>
              <a:tblPr/>
              <a:tblGrid>
                <a:gridCol w="213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8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04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Data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4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Prowadzący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1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Czas trwania szkolenia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448733" y="681039"/>
            <a:ext cx="557953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pl-PL" sz="1600" dirty="0" smtClean="0"/>
              <a:t>Lista osób uczestniczących w szkoleniu</a:t>
            </a:r>
            <a:endParaRPr lang="pl-PL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275&quot;&gt;&lt;property id=&quot;20148&quot; value=&quot;5&quot;/&gt;&lt;property id=&quot;20300&quot; value=&quot;Slide 1&quot;/&gt;&lt;property id=&quot;20307&quot; value=&quot;257&quot;/&gt;&lt;/object&gt;&lt;/object&gt;&lt;/object&gt;&lt;/database&gt;"/>
</p:tagLst>
</file>

<file path=ppt/theme/theme1.xml><?xml version="1.0" encoding="utf-8"?>
<a:theme xmlns:a="http://schemas.openxmlformats.org/drawingml/2006/main" name="SinglePointLesson_CM_Tools">
  <a:themeElements>
    <a:clrScheme name="SinglePointLesson_CM_Tool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E47F00"/>
      </a:folHlink>
    </a:clrScheme>
    <a:fontScheme name="SinglePointLesson_CM_Tool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inglePointLesson_CM_Tool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E47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SinglePointLesson_CM_Tools</Template>
  <TotalTime>593</TotalTime>
  <Words>170</Words>
  <Application>Microsoft Office PowerPoint</Application>
  <PresentationFormat>Papier Letter (8,5x11 cali)</PresentationFormat>
  <Paragraphs>51</Paragraphs>
  <Slides>2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7" baseType="lpstr">
      <vt:lpstr>Arial</vt:lpstr>
      <vt:lpstr>Times New Roman</vt:lpstr>
      <vt:lpstr>Verdana</vt:lpstr>
      <vt:lpstr>Wingdings</vt:lpstr>
      <vt:lpstr>SinglePointLesson_CM_Tools</vt:lpstr>
      <vt:lpstr>Raportowanie godzin</vt:lpstr>
      <vt:lpstr>Raportowanie godzin</vt:lpstr>
    </vt:vector>
  </TitlesOfParts>
  <Company>Schneider Electric North America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MLX913</dc:creator>
  <cp:lastModifiedBy>Aleksandra Baranik</cp:lastModifiedBy>
  <cp:revision>68</cp:revision>
  <dcterms:created xsi:type="dcterms:W3CDTF">2008-04-09T21:12:47Z</dcterms:created>
  <dcterms:modified xsi:type="dcterms:W3CDTF">2017-03-27T04:46:42Z</dcterms:modified>
</cp:coreProperties>
</file>