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0" r:id="rId2"/>
    <p:sldId id="259" r:id="rId3"/>
    <p:sldId id="261" r:id="rId4"/>
    <p:sldId id="258" r:id="rId5"/>
  </p:sldIdLst>
  <p:sldSz cx="6858000" cy="9144000" type="letter"/>
  <p:notesSz cx="6669088" cy="9872663"/>
  <p:custDataLst>
    <p:tags r:id="rId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10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53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09" autoAdjust="0"/>
    <p:restoredTop sz="94718" autoAdjust="0"/>
  </p:normalViewPr>
  <p:slideViewPr>
    <p:cSldViewPr snapToGrid="0">
      <p:cViewPr varScale="1">
        <p:scale>
          <a:sx n="81" d="100"/>
          <a:sy n="81" d="100"/>
        </p:scale>
        <p:origin x="-1560" y="-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4" d="100"/>
          <a:sy n="54" d="100"/>
        </p:scale>
        <p:origin x="-1818" y="-102"/>
      </p:cViewPr>
      <p:guideLst>
        <p:guide orient="horz" pos="3110"/>
        <p:guide pos="2101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938" cy="493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7607" y="0"/>
            <a:ext cx="2889938" cy="493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946275" y="739775"/>
            <a:ext cx="2776538" cy="37036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909" y="4689759"/>
            <a:ext cx="5335270" cy="4443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7895"/>
            <a:ext cx="2889938" cy="493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7607" y="9377895"/>
            <a:ext cx="2889938" cy="493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26A11E3-2D5B-4D38-AE64-19225E5CA501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8168EB-7FC4-40CB-99BB-3F41E38C7C53}" type="slidenum">
              <a:rPr lang="en-US"/>
              <a:pPr/>
              <a:t>1</a:t>
            </a:fld>
            <a:endParaRPr lang="en-US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="" xmlns:p14="http://schemas.microsoft.com/office/powerpoint/2010/main" val="4301525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8168EB-7FC4-40CB-99BB-3F41E38C7C53}" type="slidenum">
              <a:rPr lang="en-US"/>
              <a:pPr/>
              <a:t>2</a:t>
            </a:fld>
            <a:endParaRPr lang="en-US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8168EB-7FC4-40CB-99BB-3F41E38C7C53}" type="slidenum">
              <a:rPr lang="en-US"/>
              <a:pPr/>
              <a:t>3</a:t>
            </a:fld>
            <a:endParaRPr lang="en-US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="" xmlns:p14="http://schemas.microsoft.com/office/powerpoint/2010/main" val="33465071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8168EB-7FC4-40CB-99BB-3F41E38C7C53}" type="slidenum">
              <a:rPr lang="en-US"/>
              <a:pPr/>
              <a:t>4</a:t>
            </a:fld>
            <a:endParaRPr lang="en-US" dirty="0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l-PL"/>
              <a:t>Kliknij, aby edytować styl wzorca podtytułu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tytułu pionowego 2"/>
          <p:cNvSpPr>
            <a:spLocks noGrp="1"/>
          </p:cNvSpPr>
          <p:nvPr>
            <p:ph type="body" orient="vert" idx="1" hasCustomPrompt="1"/>
          </p:nvPr>
        </p:nvSpPr>
        <p:spPr>
          <a:xfrm rot="16200000">
            <a:off x="2414324" y="-1446477"/>
            <a:ext cx="1012295" cy="5199592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pl-PL" dirty="0"/>
              <a:t>Autor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ytuł i 4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sz="quarter"/>
          </p:nvPr>
        </p:nvSpPr>
        <p:spPr>
          <a:xfrm>
            <a:off x="3429000" y="223838"/>
            <a:ext cx="2740025" cy="414337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>
          <a:xfrm>
            <a:off x="688975" y="741363"/>
            <a:ext cx="2663825" cy="3760787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quarter" idx="2"/>
          </p:nvPr>
        </p:nvSpPr>
        <p:spPr>
          <a:xfrm>
            <a:off x="3505200" y="741363"/>
            <a:ext cx="2663825" cy="3760787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3"/>
          </p:nvPr>
        </p:nvSpPr>
        <p:spPr>
          <a:xfrm>
            <a:off x="688975" y="4654550"/>
            <a:ext cx="2663825" cy="3762375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3505200" y="4654550"/>
            <a:ext cx="2663825" cy="3762375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688975" y="741363"/>
            <a:ext cx="2663825" cy="7675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3505200" y="741363"/>
            <a:ext cx="2663825" cy="7675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0" y="223838"/>
            <a:ext cx="2740025" cy="41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8975" y="741363"/>
            <a:ext cx="5480050" cy="7675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2" name="Text Box 8"/>
          <p:cNvSpPr txBox="1">
            <a:spLocks noChangeArrowheads="1"/>
          </p:cNvSpPr>
          <p:nvPr/>
        </p:nvSpPr>
        <p:spPr bwMode="auto">
          <a:xfrm>
            <a:off x="688975" y="223838"/>
            <a:ext cx="25209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pl-PL" b="1" dirty="0">
                <a:solidFill>
                  <a:schemeClr val="hlink"/>
                </a:solidFill>
              </a:rPr>
              <a:t>Krótkie info.</a:t>
            </a:r>
            <a:endParaRPr lang="en-US" b="1" dirty="0">
              <a:solidFill>
                <a:schemeClr val="hlink"/>
              </a:solidFill>
            </a:endParaRPr>
          </a:p>
        </p:txBody>
      </p:sp>
      <p:sp>
        <p:nvSpPr>
          <p:cNvPr id="1033" name="Text Box 9"/>
          <p:cNvSpPr txBox="1">
            <a:spLocks noChangeArrowheads="1"/>
          </p:cNvSpPr>
          <p:nvPr/>
        </p:nvSpPr>
        <p:spPr bwMode="auto">
          <a:xfrm rot="5400000">
            <a:off x="3761582" y="2740819"/>
            <a:ext cx="5321300" cy="274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chemeClr val="hlink"/>
                </a:solidFill>
              </a:rPr>
              <a:t>Single Point Lesson</a:t>
            </a:r>
          </a:p>
        </p:txBody>
      </p:sp>
      <p:sp>
        <p:nvSpPr>
          <p:cNvPr id="1034" name="Line 10"/>
          <p:cNvSpPr>
            <a:spLocks noChangeShapeType="1"/>
          </p:cNvSpPr>
          <p:nvPr/>
        </p:nvSpPr>
        <p:spPr bwMode="auto">
          <a:xfrm>
            <a:off x="688975" y="8526463"/>
            <a:ext cx="548005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pl-PL" dirty="0"/>
          </a:p>
        </p:txBody>
      </p:sp>
      <p:pic>
        <p:nvPicPr>
          <p:cNvPr id="1036" name="Picture 12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4460875" y="8302625"/>
            <a:ext cx="2114550" cy="68897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r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2pPr>
      <a:lvl3pPr algn="r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3pPr>
      <a:lvl4pPr algn="r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4pPr>
      <a:lvl5pPr algn="r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9pPr>
    </p:titleStyle>
    <p:bodyStyle>
      <a:lvl1pPr marL="117475" indent="-117475" algn="l" rtl="0" fontAlgn="base"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  <a:ea typeface="+mn-ea"/>
          <a:cs typeface="+mn-cs"/>
        </a:defRPr>
      </a:lvl1pPr>
      <a:lvl2pPr marL="339725" indent="-104775" algn="l" rtl="0" fontAlgn="base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</a:defRPr>
      </a:lvl2pPr>
      <a:lvl3pPr marL="574675" indent="-117475" algn="l" rtl="0" fontAlgn="base"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</a:defRPr>
      </a:lvl3pPr>
      <a:lvl4pPr marL="796925" indent="-104775" algn="l" rtl="0" fontAlgn="base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</a:defRPr>
      </a:lvl4pPr>
      <a:lvl5pPr marL="1031875" indent="-117475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5pPr>
      <a:lvl6pPr marL="1489075" indent="-117475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1946275" indent="-117475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2403475" indent="-117475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2860675" indent="-117475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Grp="1" noChangeArrowheads="1"/>
          </p:cNvSpPr>
          <p:nvPr>
            <p:ph type="title" sz="quarter"/>
          </p:nvPr>
        </p:nvSpPr>
        <p:spPr>
          <a:xfrm>
            <a:off x="1397480" y="223838"/>
            <a:ext cx="4771546" cy="483528"/>
          </a:xfrm>
        </p:spPr>
        <p:txBody>
          <a:bodyPr/>
          <a:lstStyle/>
          <a:p>
            <a:pPr>
              <a:buFontTx/>
              <a:buNone/>
            </a:pPr>
            <a:r>
              <a:rPr lang="pl-PL" sz="2800" dirty="0"/>
              <a:t>Skróty w pigułce </a:t>
            </a:r>
            <a:r>
              <a:rPr lang="pl-PL" sz="3600" dirty="0">
                <a:solidFill>
                  <a:schemeClr val="bg1">
                    <a:lumMod val="95000"/>
                  </a:schemeClr>
                </a:solidFill>
              </a:rPr>
              <a:t/>
            </a:r>
            <a:br>
              <a:rPr lang="pl-PL" sz="36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pl-PL" sz="2400" dirty="0"/>
              <a:t>.                      </a:t>
            </a:r>
          </a:p>
        </p:txBody>
      </p:sp>
      <p:sp>
        <p:nvSpPr>
          <p:cNvPr id="8201" name="Rectangle 9"/>
          <p:cNvSpPr>
            <a:spLocks noGrp="1" noChangeArrowheads="1"/>
          </p:cNvSpPr>
          <p:nvPr>
            <p:ph sz="half" idx="1"/>
          </p:nvPr>
        </p:nvSpPr>
        <p:spPr>
          <a:xfrm>
            <a:off x="192915" y="653143"/>
            <a:ext cx="6362264" cy="7707086"/>
          </a:xfrm>
          <a:noFill/>
          <a:ln/>
        </p:spPr>
        <p:txBody>
          <a:bodyPr/>
          <a:lstStyle/>
          <a:p>
            <a:pPr marL="0" indent="0">
              <a:buNone/>
            </a:pPr>
            <a:endParaRPr lang="pl-PL" sz="1600" dirty="0" smtClean="0"/>
          </a:p>
          <a:p>
            <a:pPr marL="0" indent="0">
              <a:buNone/>
            </a:pPr>
            <a:endParaRPr lang="pl-PL" sz="1600" dirty="0"/>
          </a:p>
          <a:p>
            <a:pPr>
              <a:buNone/>
            </a:pPr>
            <a:r>
              <a:rPr lang="pl-PL" sz="1600" b="1" dirty="0" smtClean="0"/>
              <a:t>    SPL  </a:t>
            </a:r>
            <a:r>
              <a:rPr lang="pl-PL" sz="1600" b="1" dirty="0">
                <a:solidFill>
                  <a:srgbClr val="00B0F0"/>
                </a:solidFill>
              </a:rPr>
              <a:t>-</a:t>
            </a:r>
            <a:r>
              <a:rPr lang="pl-PL" sz="1600" b="1" dirty="0"/>
              <a:t> </a:t>
            </a:r>
            <a:r>
              <a:rPr lang="pl-PL" sz="1600" dirty="0">
                <a:solidFill>
                  <a:srgbClr val="00B0F0"/>
                </a:solidFill>
              </a:rPr>
              <a:t>krótkie  informacje (krótkie szkolenia</a:t>
            </a:r>
            <a:r>
              <a:rPr lang="pl-PL" sz="1600" dirty="0" smtClean="0">
                <a:solidFill>
                  <a:srgbClr val="00B0F0"/>
                </a:solidFill>
              </a:rPr>
              <a:t>).</a:t>
            </a:r>
          </a:p>
          <a:p>
            <a:pPr>
              <a:buNone/>
            </a:pPr>
            <a:endParaRPr lang="pl-PL" sz="1600" dirty="0" smtClean="0">
              <a:solidFill>
                <a:srgbClr val="00B0F0"/>
              </a:solidFill>
            </a:endParaRPr>
          </a:p>
          <a:p>
            <a:pPr>
              <a:buNone/>
            </a:pPr>
            <a:r>
              <a:rPr lang="pl-PL" sz="1600" b="1" dirty="0" smtClean="0"/>
              <a:t>    KE  </a:t>
            </a:r>
            <a:r>
              <a:rPr lang="pl-PL" sz="1600" dirty="0" smtClean="0"/>
              <a:t> </a:t>
            </a:r>
            <a:r>
              <a:rPr lang="pl-PL" sz="1600" b="1" dirty="0">
                <a:solidFill>
                  <a:srgbClr val="00B0F0"/>
                </a:solidFill>
              </a:rPr>
              <a:t>-</a:t>
            </a:r>
            <a:r>
              <a:rPr lang="pl-PL" sz="1600" b="1" dirty="0"/>
              <a:t> </a:t>
            </a:r>
            <a:r>
              <a:rPr lang="pl-PL" sz="1600" dirty="0">
                <a:solidFill>
                  <a:srgbClr val="00B0F0"/>
                </a:solidFill>
              </a:rPr>
              <a:t>wskaźnik wydajności (ilość aparatów </a:t>
            </a:r>
            <a:r>
              <a:rPr lang="pl-PL" sz="1600" dirty="0" smtClean="0">
                <a:solidFill>
                  <a:srgbClr val="00B0F0"/>
                </a:solidFill>
              </a:rPr>
              <a:t>wyprodukowanych</a:t>
            </a:r>
          </a:p>
          <a:p>
            <a:pPr>
              <a:buNone/>
            </a:pPr>
            <a:r>
              <a:rPr lang="pl-PL" sz="1600" dirty="0" smtClean="0">
                <a:solidFill>
                  <a:srgbClr val="00B0F0"/>
                </a:solidFill>
              </a:rPr>
              <a:t>              w stosunku do czasu spędzonego przez operatora na linii)</a:t>
            </a:r>
            <a:endParaRPr lang="pl-PL" sz="1600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pl-PL" sz="1600" dirty="0">
                <a:solidFill>
                  <a:srgbClr val="00B0F0"/>
                </a:solidFill>
              </a:rPr>
              <a:t>                    </a:t>
            </a:r>
          </a:p>
          <a:p>
            <a:pPr>
              <a:buNone/>
            </a:pPr>
            <a:r>
              <a:rPr lang="pl-PL" sz="1600" b="1" dirty="0" smtClean="0"/>
              <a:t>   MDR  </a:t>
            </a:r>
            <a:r>
              <a:rPr lang="pl-PL" sz="1600" b="1" dirty="0" smtClean="0">
                <a:solidFill>
                  <a:srgbClr val="00B0F0"/>
                </a:solidFill>
              </a:rPr>
              <a:t>-</a:t>
            </a:r>
            <a:r>
              <a:rPr lang="pl-PL" sz="1600" dirty="0" smtClean="0"/>
              <a:t> </a:t>
            </a:r>
            <a:r>
              <a:rPr lang="pl-PL" sz="1600" dirty="0">
                <a:solidFill>
                  <a:srgbClr val="00B0F0"/>
                </a:solidFill>
              </a:rPr>
              <a:t>błędy z linii wykryte przez kontrole.</a:t>
            </a:r>
          </a:p>
          <a:p>
            <a:endParaRPr lang="pl-PL" sz="1600" dirty="0">
              <a:solidFill>
                <a:srgbClr val="00B0F0"/>
              </a:solidFill>
            </a:endParaRPr>
          </a:p>
          <a:p>
            <a:pPr>
              <a:buNone/>
            </a:pPr>
            <a:r>
              <a:rPr lang="pl-PL" sz="1600" b="1" dirty="0" smtClean="0"/>
              <a:t>   </a:t>
            </a:r>
            <a:r>
              <a:rPr lang="pl-PL" sz="1600" b="1" dirty="0" err="1" smtClean="0"/>
              <a:t>DPMIa</a:t>
            </a:r>
            <a:r>
              <a:rPr lang="pl-PL" sz="1600" b="1" dirty="0" smtClean="0"/>
              <a:t> </a:t>
            </a:r>
            <a:r>
              <a:rPr lang="pl-PL" sz="1600" b="1" dirty="0" smtClean="0">
                <a:solidFill>
                  <a:srgbClr val="00B0F0"/>
                </a:solidFill>
              </a:rPr>
              <a:t>-</a:t>
            </a:r>
            <a:r>
              <a:rPr lang="pl-PL" sz="1600" dirty="0" smtClean="0">
                <a:solidFill>
                  <a:srgbClr val="00B0F0"/>
                </a:solidFill>
              </a:rPr>
              <a:t> </a:t>
            </a:r>
            <a:r>
              <a:rPr lang="pl-PL" sz="1600" dirty="0" smtClean="0"/>
              <a:t> </a:t>
            </a:r>
            <a:r>
              <a:rPr lang="pl-PL" sz="1600" dirty="0" smtClean="0">
                <a:solidFill>
                  <a:srgbClr val="00B0F0"/>
                </a:solidFill>
              </a:rPr>
              <a:t>wskaźnik </a:t>
            </a:r>
            <a:r>
              <a:rPr lang="pl-PL" sz="1600" dirty="0">
                <a:solidFill>
                  <a:srgbClr val="00B0F0"/>
                </a:solidFill>
              </a:rPr>
              <a:t>zwrotów/ reklamacji z Centrów </a:t>
            </a:r>
            <a:r>
              <a:rPr lang="pl-PL" sz="1600" dirty="0" smtClean="0">
                <a:solidFill>
                  <a:srgbClr val="00B0F0"/>
                </a:solidFill>
              </a:rPr>
              <a:t>Adaptacyjnych</a:t>
            </a:r>
            <a:endParaRPr lang="pl-PL" sz="1600" dirty="0">
              <a:solidFill>
                <a:srgbClr val="00B0F0"/>
              </a:solidFill>
            </a:endParaRPr>
          </a:p>
          <a:p>
            <a:pPr algn="ctr">
              <a:buNone/>
            </a:pPr>
            <a:endParaRPr lang="pl-PL" sz="1600" dirty="0" smtClean="0"/>
          </a:p>
          <a:p>
            <a:pPr algn="ctr">
              <a:buNone/>
            </a:pPr>
            <a:r>
              <a:rPr lang="pl-PL" sz="1600" b="1" dirty="0" smtClean="0"/>
              <a:t>OTDM  </a:t>
            </a:r>
            <a:r>
              <a:rPr lang="pl-PL" sz="1600" b="1" dirty="0" smtClean="0">
                <a:solidFill>
                  <a:srgbClr val="00B0F0"/>
                </a:solidFill>
              </a:rPr>
              <a:t>- </a:t>
            </a:r>
            <a:r>
              <a:rPr lang="pl-PL" sz="1600" dirty="0">
                <a:solidFill>
                  <a:srgbClr val="00B0F0"/>
                </a:solidFill>
              </a:rPr>
              <a:t>wskaźnik pokazujący ile zamówień klienta produkujemy                                                                                          </a:t>
            </a:r>
            <a:r>
              <a:rPr lang="pl-PL" sz="1600" dirty="0" smtClean="0">
                <a:solidFill>
                  <a:srgbClr val="00B0F0"/>
                </a:solidFill>
              </a:rPr>
              <a:t>na </a:t>
            </a:r>
            <a:r>
              <a:rPr lang="pl-PL" sz="1600" dirty="0">
                <a:solidFill>
                  <a:srgbClr val="00B0F0"/>
                </a:solidFill>
              </a:rPr>
              <a:t>czas.</a:t>
            </a:r>
          </a:p>
          <a:p>
            <a:pPr marL="0" indent="0">
              <a:buNone/>
            </a:pPr>
            <a:endParaRPr lang="pl-PL" sz="1600" dirty="0"/>
          </a:p>
          <a:p>
            <a:pPr>
              <a:buNone/>
            </a:pPr>
            <a:r>
              <a:rPr lang="pl-PL" sz="1600" b="1" dirty="0" smtClean="0"/>
              <a:t>    OTA   </a:t>
            </a:r>
            <a:r>
              <a:rPr lang="pl-PL" sz="1600" b="1" dirty="0">
                <a:solidFill>
                  <a:srgbClr val="00B0F0"/>
                </a:solidFill>
              </a:rPr>
              <a:t>-</a:t>
            </a:r>
            <a:r>
              <a:rPr lang="pl-PL" sz="1600" dirty="0"/>
              <a:t> </a:t>
            </a:r>
            <a:r>
              <a:rPr lang="pl-PL" sz="1600" dirty="0">
                <a:solidFill>
                  <a:srgbClr val="00B0F0"/>
                </a:solidFill>
              </a:rPr>
              <a:t>wskaźnik pokazujący ile pozycji zamówień klienta jest </a:t>
            </a:r>
          </a:p>
          <a:p>
            <a:pPr marL="0" indent="0">
              <a:buNone/>
            </a:pPr>
            <a:r>
              <a:rPr lang="pl-PL" sz="1600" dirty="0">
                <a:solidFill>
                  <a:srgbClr val="00B0F0"/>
                </a:solidFill>
              </a:rPr>
              <a:t>                       dostępnych na czas w Centrum Dystrybucji.</a:t>
            </a:r>
          </a:p>
          <a:p>
            <a:endParaRPr lang="pl-PL" sz="1600" dirty="0"/>
          </a:p>
          <a:p>
            <a:pPr>
              <a:buNone/>
            </a:pPr>
            <a:r>
              <a:rPr lang="pl-PL" sz="1600" b="1" dirty="0" smtClean="0"/>
              <a:t>    SIM   </a:t>
            </a:r>
            <a:r>
              <a:rPr lang="pl-PL" sz="1600" b="1" dirty="0">
                <a:solidFill>
                  <a:srgbClr val="00B0F0"/>
                </a:solidFill>
              </a:rPr>
              <a:t>-</a:t>
            </a:r>
            <a:r>
              <a:rPr lang="pl-PL" sz="1600" b="1" dirty="0"/>
              <a:t> </a:t>
            </a:r>
            <a:r>
              <a:rPr lang="pl-PL" sz="1600" dirty="0">
                <a:solidFill>
                  <a:srgbClr val="00B0F0"/>
                </a:solidFill>
              </a:rPr>
              <a:t>spotkania grup </a:t>
            </a:r>
            <a:r>
              <a:rPr lang="pl-PL" sz="1600" dirty="0" err="1">
                <a:solidFill>
                  <a:srgbClr val="00B0F0"/>
                </a:solidFill>
              </a:rPr>
              <a:t>simowych</a:t>
            </a:r>
            <a:r>
              <a:rPr lang="pl-PL" sz="1600" dirty="0">
                <a:solidFill>
                  <a:srgbClr val="00B0F0"/>
                </a:solidFill>
              </a:rPr>
              <a:t> np. lider + załoga</a:t>
            </a:r>
          </a:p>
          <a:p>
            <a:endParaRPr lang="pl-PL" sz="1600" dirty="0"/>
          </a:p>
          <a:p>
            <a:pPr>
              <a:buNone/>
            </a:pPr>
            <a:r>
              <a:rPr lang="pl-PL" sz="1600" b="1" dirty="0" smtClean="0"/>
              <a:t>    SIM </a:t>
            </a:r>
            <a:r>
              <a:rPr lang="pl-PL" sz="1600" b="1" dirty="0"/>
              <a:t>1 </a:t>
            </a:r>
            <a:r>
              <a:rPr lang="pl-PL" sz="1600" b="1" dirty="0">
                <a:solidFill>
                  <a:srgbClr val="00B0F0"/>
                </a:solidFill>
              </a:rPr>
              <a:t>-</a:t>
            </a:r>
            <a:r>
              <a:rPr lang="pl-PL" sz="1600" b="1" dirty="0"/>
              <a:t> </a:t>
            </a:r>
            <a:r>
              <a:rPr lang="pl-PL" sz="1600" dirty="0">
                <a:solidFill>
                  <a:srgbClr val="00B0F0"/>
                </a:solidFill>
              </a:rPr>
              <a:t>krótkie spotkanie lidera z produkcją przed i </a:t>
            </a:r>
            <a:r>
              <a:rPr lang="pl-PL" sz="1600" dirty="0" smtClean="0">
                <a:solidFill>
                  <a:srgbClr val="00B0F0"/>
                </a:solidFill>
              </a:rPr>
              <a:t>po</a:t>
            </a:r>
          </a:p>
          <a:p>
            <a:pPr>
              <a:buNone/>
            </a:pPr>
            <a:r>
              <a:rPr lang="pl-PL" sz="1600" dirty="0" smtClean="0">
                <a:solidFill>
                  <a:srgbClr val="00B0F0"/>
                </a:solidFill>
              </a:rPr>
              <a:t>                zakończeniu pracy.                               </a:t>
            </a:r>
            <a:endParaRPr lang="pl-PL" sz="1600" dirty="0">
              <a:solidFill>
                <a:srgbClr val="00B0F0"/>
              </a:solidFill>
            </a:endParaRPr>
          </a:p>
          <a:p>
            <a:endParaRPr lang="pl-PL" sz="1600" dirty="0"/>
          </a:p>
          <a:p>
            <a:pPr>
              <a:buNone/>
            </a:pPr>
            <a:r>
              <a:rPr lang="pl-PL" sz="1600" b="1" dirty="0" smtClean="0"/>
              <a:t>    SIM </a:t>
            </a:r>
            <a:r>
              <a:rPr lang="pl-PL" sz="1600" b="1" dirty="0"/>
              <a:t>2 </a:t>
            </a:r>
            <a:r>
              <a:rPr lang="pl-PL" sz="1600" b="1" dirty="0" smtClean="0">
                <a:solidFill>
                  <a:srgbClr val="00B0F0"/>
                </a:solidFill>
              </a:rPr>
              <a:t>-</a:t>
            </a:r>
            <a:r>
              <a:rPr lang="pl-PL" sz="1600" dirty="0" smtClean="0"/>
              <a:t> </a:t>
            </a:r>
            <a:r>
              <a:rPr lang="pl-PL" sz="1600" dirty="0">
                <a:solidFill>
                  <a:srgbClr val="00B0F0"/>
                </a:solidFill>
              </a:rPr>
              <a:t>spotkanie koordynatora z grupami </a:t>
            </a:r>
            <a:r>
              <a:rPr lang="pl-PL" sz="1600" dirty="0" smtClean="0">
                <a:solidFill>
                  <a:srgbClr val="00B0F0"/>
                </a:solidFill>
              </a:rPr>
              <a:t>wsparcia</a:t>
            </a:r>
            <a:r>
              <a:rPr lang="pl-PL" sz="1600" dirty="0">
                <a:solidFill>
                  <a:srgbClr val="00B0F0"/>
                </a:solidFill>
              </a:rPr>
              <a:t>.</a:t>
            </a:r>
            <a:r>
              <a:rPr lang="pl-PL" sz="1600" dirty="0" smtClean="0"/>
              <a:t> </a:t>
            </a:r>
            <a:endParaRPr lang="pl-PL" sz="1600" dirty="0"/>
          </a:p>
          <a:p>
            <a:endParaRPr lang="pl-PL" sz="1600" dirty="0"/>
          </a:p>
          <a:p>
            <a:pPr>
              <a:buNone/>
            </a:pPr>
            <a:r>
              <a:rPr lang="pl-PL" sz="1600" b="1" dirty="0" smtClean="0"/>
              <a:t>     W</a:t>
            </a:r>
            <a:r>
              <a:rPr lang="pl-PL" sz="1600" dirty="0" smtClean="0"/>
              <a:t>      </a:t>
            </a:r>
            <a:r>
              <a:rPr lang="pl-PL" sz="1600" b="1" dirty="0" smtClean="0">
                <a:solidFill>
                  <a:srgbClr val="00B0F0"/>
                </a:solidFill>
              </a:rPr>
              <a:t>-</a:t>
            </a:r>
            <a:r>
              <a:rPr lang="pl-PL" sz="1600" dirty="0" smtClean="0"/>
              <a:t> </a:t>
            </a:r>
            <a:r>
              <a:rPr lang="pl-PL" sz="1600" dirty="0">
                <a:solidFill>
                  <a:srgbClr val="00B0F0"/>
                </a:solidFill>
              </a:rPr>
              <a:t>wypadek po którym następuje zwolnienie L4 wypadkowe</a:t>
            </a:r>
          </a:p>
        </p:txBody>
      </p:sp>
      <p:sp>
        <p:nvSpPr>
          <p:cNvPr id="8225" name="Rectangle 33"/>
          <p:cNvSpPr>
            <a:spLocks noChangeArrowheads="1"/>
          </p:cNvSpPr>
          <p:nvPr/>
        </p:nvSpPr>
        <p:spPr bwMode="auto">
          <a:xfrm>
            <a:off x="0" y="3381375"/>
            <a:ext cx="6858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pl-PL"/>
          </a:p>
        </p:txBody>
      </p:sp>
      <p:sp>
        <p:nvSpPr>
          <p:cNvPr id="8" name="pole tekstowe 7"/>
          <p:cNvSpPr txBox="1"/>
          <p:nvPr/>
        </p:nvSpPr>
        <p:spPr>
          <a:xfrm>
            <a:off x="192915" y="8597665"/>
            <a:ext cx="4896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Autor: Sylwia Wacławczyk………       Symbol zmiany…A………….          </a:t>
            </a:r>
          </a:p>
          <a:p>
            <a:r>
              <a:rPr lang="pl-PL" sz="1200" dirty="0"/>
              <a:t>Data przygotowanie 13.06.2017…… Nr dokumentu ……P019…..</a:t>
            </a:r>
          </a:p>
        </p:txBody>
      </p:sp>
    </p:spTree>
    <p:extLst>
      <p:ext uri="{BB962C8B-B14F-4D97-AF65-F5344CB8AC3E}">
        <p14:creationId xmlns="" xmlns:p14="http://schemas.microsoft.com/office/powerpoint/2010/main" val="1064894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Grp="1" noChangeArrowheads="1"/>
          </p:cNvSpPr>
          <p:nvPr>
            <p:ph type="title" sz="quarter"/>
          </p:nvPr>
        </p:nvSpPr>
        <p:spPr>
          <a:xfrm>
            <a:off x="1397480" y="223838"/>
            <a:ext cx="4771546" cy="483528"/>
          </a:xfrm>
        </p:spPr>
        <p:txBody>
          <a:bodyPr/>
          <a:lstStyle/>
          <a:p>
            <a:pPr>
              <a:buFontTx/>
              <a:buNone/>
            </a:pPr>
            <a:r>
              <a:rPr lang="pl-PL" sz="3600" dirty="0">
                <a:solidFill>
                  <a:schemeClr val="bg1">
                    <a:lumMod val="95000"/>
                  </a:schemeClr>
                </a:solidFill>
              </a:rPr>
              <a:t/>
            </a:r>
            <a:br>
              <a:rPr lang="pl-PL" sz="36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pl-PL" sz="2400" dirty="0"/>
              <a:t>                     </a:t>
            </a:r>
          </a:p>
        </p:txBody>
      </p:sp>
      <p:sp>
        <p:nvSpPr>
          <p:cNvPr id="8201" name="Rectangle 9"/>
          <p:cNvSpPr>
            <a:spLocks noGrp="1" noChangeArrowheads="1"/>
          </p:cNvSpPr>
          <p:nvPr>
            <p:ph sz="half" idx="1"/>
          </p:nvPr>
        </p:nvSpPr>
        <p:spPr>
          <a:xfrm>
            <a:off x="192915" y="707366"/>
            <a:ext cx="5976111" cy="7435970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pl-PL" sz="1800" b="1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pl-PL" sz="1600" dirty="0"/>
          </a:p>
          <a:p>
            <a:pPr>
              <a:buNone/>
            </a:pPr>
            <a:r>
              <a:rPr lang="pl-PL" sz="1600" b="1" dirty="0" smtClean="0"/>
              <a:t>  </a:t>
            </a:r>
            <a:r>
              <a:rPr lang="pl-PL" sz="1600" b="1" dirty="0"/>
              <a:t>I1 </a:t>
            </a:r>
            <a:r>
              <a:rPr lang="pl-PL" sz="1600" dirty="0"/>
              <a:t>     </a:t>
            </a:r>
            <a:r>
              <a:rPr lang="pl-PL" sz="1600" b="1" dirty="0">
                <a:solidFill>
                  <a:srgbClr val="00B0F0"/>
                </a:solidFill>
              </a:rPr>
              <a:t>-</a:t>
            </a:r>
            <a:r>
              <a:rPr lang="pl-PL" sz="1600" dirty="0"/>
              <a:t> </a:t>
            </a:r>
            <a:r>
              <a:rPr lang="pl-PL" sz="1600" dirty="0">
                <a:solidFill>
                  <a:srgbClr val="00B0F0"/>
                </a:solidFill>
              </a:rPr>
              <a:t>pomoc zewnętrzna medyczna bez dni zwolnienia.</a:t>
            </a:r>
          </a:p>
          <a:p>
            <a:endParaRPr lang="pl-PL" sz="1600" dirty="0"/>
          </a:p>
          <a:p>
            <a:pPr>
              <a:buNone/>
            </a:pPr>
            <a:r>
              <a:rPr lang="pl-PL" sz="1600" b="1" dirty="0" smtClean="0"/>
              <a:t>  </a:t>
            </a:r>
            <a:r>
              <a:rPr lang="pl-PL" sz="1600" b="1" dirty="0"/>
              <a:t>I2  </a:t>
            </a:r>
            <a:r>
              <a:rPr lang="pl-PL" sz="1600" dirty="0"/>
              <a:t>   </a:t>
            </a:r>
            <a:r>
              <a:rPr lang="pl-PL" sz="1600" dirty="0" smtClean="0"/>
              <a:t> </a:t>
            </a:r>
            <a:r>
              <a:rPr lang="pl-PL" sz="1600" b="1" dirty="0">
                <a:solidFill>
                  <a:srgbClr val="00B0F0"/>
                </a:solidFill>
              </a:rPr>
              <a:t>-</a:t>
            </a:r>
            <a:r>
              <a:rPr lang="pl-PL" sz="1600" dirty="0">
                <a:solidFill>
                  <a:srgbClr val="00B0F0"/>
                </a:solidFill>
              </a:rPr>
              <a:t> pomoc wewnętrzna w pokoju pierwszej pomocy.</a:t>
            </a:r>
          </a:p>
          <a:p>
            <a:endParaRPr lang="pl-PL" sz="1600" dirty="0"/>
          </a:p>
          <a:p>
            <a:pPr>
              <a:buNone/>
            </a:pPr>
            <a:r>
              <a:rPr lang="pl-PL" sz="1600" b="1" dirty="0"/>
              <a:t> </a:t>
            </a:r>
            <a:r>
              <a:rPr lang="pl-PL" sz="1600" b="1" dirty="0" smtClean="0"/>
              <a:t> </a:t>
            </a:r>
            <a:r>
              <a:rPr lang="pl-PL" sz="1600" b="1" dirty="0"/>
              <a:t>S       </a:t>
            </a:r>
            <a:r>
              <a:rPr lang="pl-PL" sz="1600" b="1" dirty="0">
                <a:solidFill>
                  <a:srgbClr val="00B0F0"/>
                </a:solidFill>
              </a:rPr>
              <a:t>-</a:t>
            </a:r>
            <a:r>
              <a:rPr lang="pl-PL" sz="1600" dirty="0">
                <a:solidFill>
                  <a:srgbClr val="00B0F0"/>
                </a:solidFill>
              </a:rPr>
              <a:t> incydenty środowiskowe.</a:t>
            </a:r>
          </a:p>
          <a:p>
            <a:endParaRPr lang="pl-PL" sz="1600" dirty="0">
              <a:solidFill>
                <a:srgbClr val="00B0F0"/>
              </a:solidFill>
            </a:endParaRPr>
          </a:p>
          <a:p>
            <a:pPr>
              <a:buNone/>
            </a:pPr>
            <a:r>
              <a:rPr lang="pl-PL" sz="1600" b="1" dirty="0" smtClean="0"/>
              <a:t>  E </a:t>
            </a:r>
            <a:r>
              <a:rPr lang="pl-PL" sz="1600" dirty="0" smtClean="0"/>
              <a:t>     </a:t>
            </a:r>
            <a:r>
              <a:rPr lang="pl-PL" sz="1600" b="1" dirty="0">
                <a:solidFill>
                  <a:srgbClr val="00B0F0"/>
                </a:solidFill>
              </a:rPr>
              <a:t>-</a:t>
            </a:r>
            <a:r>
              <a:rPr lang="pl-PL" sz="1600" dirty="0"/>
              <a:t> </a:t>
            </a:r>
            <a:r>
              <a:rPr lang="pl-PL" sz="1600" dirty="0">
                <a:solidFill>
                  <a:srgbClr val="00B0F0"/>
                </a:solidFill>
              </a:rPr>
              <a:t>zdarzenie związane ze środowiskiem i ergonomią </a:t>
            </a:r>
            <a:r>
              <a:rPr lang="pl-PL" sz="1600" dirty="0" smtClean="0">
                <a:solidFill>
                  <a:srgbClr val="00B0F0"/>
                </a:solidFill>
              </a:rPr>
              <a:t>pracy</a:t>
            </a:r>
            <a:r>
              <a:rPr lang="pl-PL" sz="1600" dirty="0">
                <a:solidFill>
                  <a:srgbClr val="00B0F0"/>
                </a:solidFill>
              </a:rPr>
              <a:t>.</a:t>
            </a:r>
          </a:p>
          <a:p>
            <a:pPr marL="0" indent="0">
              <a:buNone/>
            </a:pPr>
            <a:endParaRPr lang="pl-PL" sz="1600" dirty="0"/>
          </a:p>
          <a:p>
            <a:pPr>
              <a:buNone/>
            </a:pPr>
            <a:r>
              <a:rPr lang="pl-PL" sz="1600" b="1" dirty="0"/>
              <a:t> </a:t>
            </a:r>
            <a:r>
              <a:rPr lang="pl-PL" sz="1600" b="1" dirty="0" smtClean="0"/>
              <a:t> </a:t>
            </a:r>
            <a:r>
              <a:rPr lang="pl-PL" sz="1600" b="1" dirty="0"/>
              <a:t>ZPW </a:t>
            </a:r>
            <a:r>
              <a:rPr lang="pl-PL" sz="1600" b="1" dirty="0" smtClean="0"/>
              <a:t>  </a:t>
            </a:r>
            <a:r>
              <a:rPr lang="pl-PL" sz="1600" b="1" dirty="0" smtClean="0">
                <a:solidFill>
                  <a:srgbClr val="00B0F0"/>
                </a:solidFill>
              </a:rPr>
              <a:t>-  </a:t>
            </a:r>
            <a:r>
              <a:rPr lang="pl-PL" sz="1600" dirty="0" smtClean="0">
                <a:solidFill>
                  <a:srgbClr val="00B0F0"/>
                </a:solidFill>
              </a:rPr>
              <a:t>zdarzenie </a:t>
            </a:r>
            <a:r>
              <a:rPr lang="pl-PL" sz="1600" dirty="0">
                <a:solidFill>
                  <a:srgbClr val="00B0F0"/>
                </a:solidFill>
              </a:rPr>
              <a:t>prawie wypadkowe</a:t>
            </a:r>
            <a:r>
              <a:rPr lang="pl-PL" sz="1600" dirty="0" smtClean="0">
                <a:solidFill>
                  <a:srgbClr val="00B0F0"/>
                </a:solidFill>
              </a:rPr>
              <a:t>.</a:t>
            </a:r>
            <a:endParaRPr lang="pl-PL" sz="1600" dirty="0">
              <a:solidFill>
                <a:srgbClr val="00B0F0"/>
              </a:solidFill>
            </a:endParaRPr>
          </a:p>
          <a:p>
            <a:pPr>
              <a:buFont typeface="Wingdings" pitchFamily="2" charset="2"/>
              <a:buChar char="Ø"/>
            </a:pPr>
            <a:endParaRPr lang="pl-PL" sz="1800" b="1" dirty="0">
              <a:solidFill>
                <a:schemeClr val="bg1">
                  <a:lumMod val="65000"/>
                </a:schemeClr>
              </a:solidFill>
            </a:endParaRPr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pl-PL" altLang="pl-PL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l-PL" altLang="pl-PL" sz="16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BUBAK </a:t>
            </a:r>
            <a:r>
              <a:rPr lang="pl-PL" altLang="pl-PL" sz="1600" dirty="0" smtClean="0">
                <a:solidFill>
                  <a:srgbClr val="8DB3E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l-PL" altLang="pl-PL" sz="1800" b="1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pl-PL" altLang="pl-PL" sz="1800" dirty="0">
                <a:solidFill>
                  <a:srgbClr val="8DB3E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l-PL" altLang="pl-PL" sz="18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narzędzie do identyfikacji zagrożeń.</a:t>
            </a:r>
          </a:p>
          <a:p>
            <a:pPr marL="0" lvl="0" indent="0" eaLnBrk="0" hangingPunct="0">
              <a:spcBef>
                <a:spcPct val="0"/>
              </a:spcBef>
              <a:buNone/>
            </a:pPr>
            <a:endParaRPr lang="pl-PL" altLang="pl-PL" sz="1800" dirty="0">
              <a:solidFill>
                <a:srgbClr val="8DB3E2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eaLnBrk="0" hangingPunct="0">
              <a:spcBef>
                <a:spcPct val="0"/>
              </a:spcBef>
              <a:buNone/>
            </a:pPr>
            <a:endParaRPr lang="pl-PL" altLang="pl-PL" sz="1800" dirty="0" smtClean="0">
              <a:solidFill>
                <a:srgbClr val="8DB3E2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eaLnBrk="0" hangingPunct="0">
              <a:spcBef>
                <a:spcPct val="0"/>
              </a:spcBef>
              <a:buNone/>
            </a:pPr>
            <a:endParaRPr lang="pl-PL" altLang="pl-PL" sz="1800" dirty="0" smtClean="0">
              <a:solidFill>
                <a:srgbClr val="8DB3E2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eaLnBrk="0" hangingPunct="0">
              <a:spcBef>
                <a:spcPct val="0"/>
              </a:spcBef>
              <a:buNone/>
            </a:pPr>
            <a:endParaRPr lang="pl-PL" altLang="pl-PL" sz="1800" dirty="0">
              <a:solidFill>
                <a:srgbClr val="8DB3E2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pl-PL" altLang="pl-PL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l-PL" altLang="pl-PL" sz="1600" b="1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6S      </a:t>
            </a:r>
            <a:r>
              <a:rPr lang="pl-PL" altLang="pl-PL" sz="2000" b="1" dirty="0" smtClean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pl-PL" altLang="pl-PL" sz="18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selekcja, systematyka, sprzątanie, standaryzacja,   </a:t>
            </a:r>
            <a:endParaRPr lang="pl-PL" altLang="pl-PL" sz="800" dirty="0">
              <a:solidFill>
                <a:srgbClr val="00B0F0"/>
              </a:solidFill>
            </a:endParaRPr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pl-PL" altLang="pl-PL" sz="1800" b="1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</a:t>
            </a:r>
            <a:r>
              <a:rPr lang="pl-PL" altLang="pl-PL" sz="18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samodyscyplina, bezpieczeństwo.</a:t>
            </a:r>
          </a:p>
          <a:p>
            <a:pPr marL="0" lvl="0" indent="0" eaLnBrk="0" hangingPunct="0">
              <a:spcBef>
                <a:spcPct val="0"/>
              </a:spcBef>
              <a:buNone/>
            </a:pPr>
            <a:endParaRPr lang="pl-PL" altLang="pl-PL" sz="1800" dirty="0">
              <a:solidFill>
                <a:srgbClr val="8DB3E2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pl-PL" altLang="pl-PL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l-PL" altLang="pl-PL" sz="1600" b="1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AGV   </a:t>
            </a:r>
            <a:r>
              <a:rPr lang="pl-PL" altLang="pl-PL" sz="2000" b="1" dirty="0" smtClean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pl-PL" altLang="pl-PL" sz="2800" b="1" dirty="0" smtClean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l-PL" altLang="pl-PL" sz="18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pojazd poruszający się po zakładzie</a:t>
            </a:r>
            <a:r>
              <a:rPr lang="pl-PL" altLang="pl-PL" sz="1800" dirty="0">
                <a:solidFill>
                  <a:srgbClr val="8DB3E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lvl="0" indent="0" eaLnBrk="0" hangingPunct="0">
              <a:spcBef>
                <a:spcPct val="0"/>
              </a:spcBef>
              <a:buNone/>
            </a:pPr>
            <a:endParaRPr lang="pl-PL" altLang="pl-PL" sz="1800" dirty="0">
              <a:solidFill>
                <a:srgbClr val="8DB3E2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eaLnBrk="0" hangingPunct="0">
              <a:spcBef>
                <a:spcPct val="0"/>
              </a:spcBef>
              <a:buNone/>
            </a:pPr>
            <a:endParaRPr lang="pl-PL" altLang="pl-PL" sz="1800" dirty="0">
              <a:solidFill>
                <a:srgbClr val="8DB3E2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eaLnBrk="0" hangingPunct="0">
              <a:spcBef>
                <a:spcPct val="0"/>
              </a:spcBef>
              <a:buNone/>
            </a:pPr>
            <a:endParaRPr lang="pl-PL" altLang="pl-PL" sz="800" dirty="0"/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pl-PL" altLang="pl-PL" sz="1800" dirty="0">
                <a:solidFill>
                  <a:srgbClr val="8DB3E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</a:t>
            </a:r>
            <a:endParaRPr lang="pl-PL" altLang="pl-PL" sz="800" dirty="0"/>
          </a:p>
          <a:p>
            <a:pPr marL="0" lvl="0" indent="0" eaLnBrk="0" hangingPunct="0">
              <a:spcBef>
                <a:spcPct val="0"/>
              </a:spcBef>
              <a:buNone/>
            </a:pPr>
            <a:endParaRPr lang="pl-PL" altLang="pl-PL" sz="800" dirty="0"/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pl-PL" altLang="pl-PL" sz="1800" dirty="0">
                <a:solidFill>
                  <a:srgbClr val="8DB3E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pl-PL" altLang="pl-PL" sz="800" dirty="0"/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pl-PL" altLang="pl-PL" sz="1800" dirty="0">
                <a:solidFill>
                  <a:srgbClr val="8DB3E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</a:t>
            </a:r>
            <a:endParaRPr lang="pl-PL" altLang="pl-PL" sz="800" dirty="0"/>
          </a:p>
          <a:p>
            <a:pPr marL="0" lvl="0" indent="0" eaLnBrk="0" hangingPunct="0">
              <a:spcBef>
                <a:spcPct val="0"/>
              </a:spcBef>
              <a:buNone/>
            </a:pPr>
            <a:endParaRPr lang="pl-PL" sz="1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225" name="Rectangle 33"/>
          <p:cNvSpPr>
            <a:spLocks noChangeArrowheads="1"/>
          </p:cNvSpPr>
          <p:nvPr/>
        </p:nvSpPr>
        <p:spPr bwMode="auto">
          <a:xfrm>
            <a:off x="0" y="3381375"/>
            <a:ext cx="6858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pl-PL"/>
          </a:p>
        </p:txBody>
      </p:sp>
      <p:sp>
        <p:nvSpPr>
          <p:cNvPr id="8" name="pole tekstowe 7"/>
          <p:cNvSpPr txBox="1"/>
          <p:nvPr/>
        </p:nvSpPr>
        <p:spPr>
          <a:xfrm>
            <a:off x="192915" y="8597665"/>
            <a:ext cx="4896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Autor: </a:t>
            </a:r>
            <a:r>
              <a:rPr lang="pl-PL" sz="1200" dirty="0" smtClean="0"/>
              <a:t>Sylwia Wacławczyk…              Symbol </a:t>
            </a:r>
            <a:r>
              <a:rPr lang="pl-PL" sz="1200" dirty="0" err="1" smtClean="0"/>
              <a:t>zmiany…A</a:t>
            </a:r>
            <a:r>
              <a:rPr lang="pl-PL" sz="1200" dirty="0" smtClean="0"/>
              <a:t>………….          </a:t>
            </a:r>
            <a:endParaRPr lang="pl-PL" sz="1200" dirty="0"/>
          </a:p>
          <a:p>
            <a:r>
              <a:rPr lang="pl-PL" sz="1200" dirty="0"/>
              <a:t>Data przygotowanie </a:t>
            </a:r>
            <a:r>
              <a:rPr lang="pl-PL" sz="1200" dirty="0" smtClean="0"/>
              <a:t>13.06.2017…… </a:t>
            </a:r>
            <a:r>
              <a:rPr lang="pl-PL" sz="1200" dirty="0"/>
              <a:t>Nr dokumentu </a:t>
            </a:r>
            <a:r>
              <a:rPr lang="pl-PL" sz="1200" dirty="0" smtClean="0"/>
              <a:t> P019………..</a:t>
            </a:r>
            <a:endParaRPr lang="pl-PL" sz="1200" dirty="0"/>
          </a:p>
        </p:txBody>
      </p:sp>
      <p:pic>
        <p:nvPicPr>
          <p:cNvPr id="9" name="Obraz 8" descr="tablica_120x90 ver2.jpg"/>
          <p:cNvPicPr/>
          <p:nvPr/>
        </p:nvPicPr>
        <p:blipFill>
          <a:blip r:embed="rId3" cstate="print"/>
          <a:srcRect l="645" t="652" r="78188" b="74149"/>
          <a:stretch>
            <a:fillRect/>
          </a:stretch>
        </p:blipFill>
        <p:spPr bwMode="auto">
          <a:xfrm>
            <a:off x="3408190" y="4587630"/>
            <a:ext cx="1105195" cy="8753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Obraz 9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90958" y="7136348"/>
            <a:ext cx="1250352" cy="879804"/>
          </a:xfrm>
          <a:prstGeom prst="roundRect">
            <a:avLst>
              <a:gd name="adj" fmla="val 8709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Grp="1" noChangeArrowheads="1"/>
          </p:cNvSpPr>
          <p:nvPr>
            <p:ph type="title" sz="quarter"/>
          </p:nvPr>
        </p:nvSpPr>
        <p:spPr>
          <a:xfrm>
            <a:off x="1397480" y="223838"/>
            <a:ext cx="4771546" cy="483528"/>
          </a:xfrm>
        </p:spPr>
        <p:txBody>
          <a:bodyPr/>
          <a:lstStyle/>
          <a:p>
            <a:pPr>
              <a:buFontTx/>
              <a:buNone/>
            </a:pPr>
            <a:r>
              <a:rPr lang="pl-PL" sz="3600" dirty="0">
                <a:solidFill>
                  <a:schemeClr val="bg1">
                    <a:lumMod val="95000"/>
                  </a:schemeClr>
                </a:solidFill>
              </a:rPr>
              <a:t/>
            </a:r>
            <a:br>
              <a:rPr lang="pl-PL" sz="36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pl-PL" sz="2400" dirty="0"/>
              <a:t>.                      </a:t>
            </a:r>
          </a:p>
        </p:txBody>
      </p:sp>
      <p:sp>
        <p:nvSpPr>
          <p:cNvPr id="8201" name="Rectangle 9"/>
          <p:cNvSpPr>
            <a:spLocks noGrp="1" noChangeArrowheads="1"/>
          </p:cNvSpPr>
          <p:nvPr>
            <p:ph sz="half" idx="1"/>
          </p:nvPr>
        </p:nvSpPr>
        <p:spPr>
          <a:xfrm>
            <a:off x="192915" y="707366"/>
            <a:ext cx="6156127" cy="7154433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pl-PL" sz="1800" b="1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Tx/>
              <a:buNone/>
            </a:pPr>
            <a:endParaRPr lang="pl-PL" sz="1800" b="1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Tx/>
              <a:buNone/>
            </a:pPr>
            <a:endParaRPr lang="pl-PL" sz="1800" b="1" dirty="0">
              <a:solidFill>
                <a:schemeClr val="bg1">
                  <a:lumMod val="95000"/>
                </a:schemeClr>
              </a:solidFill>
            </a:endParaRPr>
          </a:p>
          <a:p>
            <a:pPr lvl="0" eaLnBrk="0" hangingPunct="0">
              <a:buNone/>
            </a:pPr>
            <a:r>
              <a:rPr lang="pl-PL" altLang="pl-PL" sz="1800" dirty="0"/>
              <a:t> </a:t>
            </a:r>
            <a:r>
              <a:rPr lang="pl-PL" altLang="pl-PL" sz="1800" dirty="0" smtClean="0"/>
              <a:t> </a:t>
            </a:r>
            <a:r>
              <a:rPr lang="pl-PL" altLang="pl-PL" sz="1800" b="1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l-PL" altLang="pl-PL" sz="18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KAIZEN</a:t>
            </a:r>
            <a:r>
              <a:rPr lang="pl-PL" altLang="pl-PL" sz="1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l-PL" altLang="pl-PL" sz="1800" b="1" dirty="0">
                <a:solidFill>
                  <a:srgbClr val="8DB3E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l-PL" altLang="pl-PL" sz="1800" b="1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pl-PL" altLang="pl-PL" sz="18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metoda poprawienia , ulepszenia pracy na linii.</a:t>
            </a:r>
          </a:p>
          <a:p>
            <a:pPr marL="0" lvl="0" indent="0" eaLnBrk="0" hangingPunct="0">
              <a:buNone/>
            </a:pPr>
            <a:endParaRPr lang="pl-PL" altLang="pl-PL" sz="1800" dirty="0">
              <a:solidFill>
                <a:srgbClr val="00B0F0"/>
              </a:solidFill>
            </a:endParaRPr>
          </a:p>
          <a:p>
            <a:pPr lvl="0" eaLnBrk="0" hangingPunct="0">
              <a:buNone/>
            </a:pPr>
            <a:r>
              <a:rPr lang="pl-PL" altLang="pl-PL" sz="16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pl-PL" altLang="pl-PL" sz="18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EUREKA</a:t>
            </a:r>
            <a:r>
              <a:rPr lang="pl-PL" altLang="pl-PL" sz="16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l-PL" altLang="pl-PL" sz="1600" dirty="0" smtClean="0">
                <a:solidFill>
                  <a:srgbClr val="8DB3E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pl-PL" altLang="pl-PL" sz="1800" b="1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pl-PL" altLang="pl-PL" sz="18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wszystkie propozycje dotyczące poprawy </a:t>
            </a:r>
            <a:r>
              <a:rPr lang="pl-PL" altLang="pl-PL" sz="1800" dirty="0" smtClean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istniejącego </a:t>
            </a:r>
            <a:r>
              <a:rPr lang="pl-PL" altLang="pl-PL" sz="18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procesu(produkcyjnego lub administracyjnego) w zakresie bezpieczeństwa, jakości , terminowości lub efektywności .</a:t>
            </a:r>
          </a:p>
          <a:p>
            <a:pPr lvl="0" eaLnBrk="0" hangingPunct="0"/>
            <a:endParaRPr lang="pl-PL" altLang="pl-PL" sz="1800" dirty="0">
              <a:solidFill>
                <a:srgbClr val="8DB3E2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0" eaLnBrk="0" hangingPunct="0"/>
            <a:endParaRPr lang="pl-PL" altLang="pl-PL" sz="1800" dirty="0">
              <a:solidFill>
                <a:srgbClr val="8DB3E2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0" eaLnBrk="0" hangingPunct="0"/>
            <a:endParaRPr lang="pl-PL" altLang="pl-PL" sz="1800" dirty="0">
              <a:solidFill>
                <a:srgbClr val="8DB3E2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0" eaLnBrk="0" hangingPunct="0"/>
            <a:endParaRPr lang="pl-PL" altLang="pl-PL" sz="1800" dirty="0">
              <a:solidFill>
                <a:srgbClr val="8DB3E2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0" eaLnBrk="0" hangingPunct="0">
              <a:buNone/>
            </a:pPr>
            <a:endParaRPr lang="pl-PL" altLang="pl-PL" sz="1800" dirty="0"/>
          </a:p>
          <a:p>
            <a:pPr lvl="0" eaLnBrk="0" hangingPunct="0"/>
            <a:endParaRPr lang="pl-PL" altLang="pl-PL" sz="1800" dirty="0"/>
          </a:p>
          <a:p>
            <a:pPr lvl="0" eaLnBrk="0" hangingPunct="0">
              <a:buNone/>
            </a:pPr>
            <a:r>
              <a:rPr lang="pl-PL" altLang="pl-PL" sz="1800" dirty="0">
                <a:solidFill>
                  <a:srgbClr val="8DB3E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l-PL" altLang="pl-PL" sz="1800" dirty="0" smtClean="0">
                <a:solidFill>
                  <a:srgbClr val="8DB3E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pl-PL" altLang="pl-PL" sz="18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NASS  </a:t>
            </a:r>
            <a:r>
              <a:rPr lang="pl-PL" altLang="pl-PL" sz="1800" dirty="0" smtClean="0">
                <a:solidFill>
                  <a:srgbClr val="8DB3E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l-PL" altLang="pl-PL" sz="1800" b="1" dirty="0">
                <a:solidFill>
                  <a:srgbClr val="8DB3E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pl-PL" altLang="pl-PL" sz="1800" dirty="0">
                <a:solidFill>
                  <a:srgbClr val="8DB3E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l-PL" altLang="pl-PL" sz="18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działania związanie z poprawą bezpieczeństwa.</a:t>
            </a:r>
            <a:endParaRPr lang="pl-PL" altLang="pl-PL" sz="1800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pl-PL" sz="1600" dirty="0"/>
          </a:p>
        </p:txBody>
      </p:sp>
      <p:sp>
        <p:nvSpPr>
          <p:cNvPr id="8225" name="Rectangle 33"/>
          <p:cNvSpPr>
            <a:spLocks noChangeArrowheads="1"/>
          </p:cNvSpPr>
          <p:nvPr/>
        </p:nvSpPr>
        <p:spPr bwMode="auto">
          <a:xfrm>
            <a:off x="0" y="3381375"/>
            <a:ext cx="6858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pl-PL"/>
          </a:p>
        </p:txBody>
      </p:sp>
      <p:sp>
        <p:nvSpPr>
          <p:cNvPr id="8" name="pole tekstowe 7"/>
          <p:cNvSpPr txBox="1"/>
          <p:nvPr/>
        </p:nvSpPr>
        <p:spPr>
          <a:xfrm>
            <a:off x="192915" y="8597665"/>
            <a:ext cx="4896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Autor: Sylwia Wacławczyk……………Symbol zmiany…A………….          </a:t>
            </a:r>
          </a:p>
          <a:p>
            <a:r>
              <a:rPr lang="pl-PL" sz="1200" dirty="0"/>
              <a:t>Data przygotowanie 13.06.2017……   Nr dokumentu </a:t>
            </a:r>
            <a:r>
              <a:rPr lang="pl-PL" sz="1200" dirty="0" smtClean="0"/>
              <a:t> P019………..</a:t>
            </a:r>
            <a:endParaRPr lang="pl-PL" sz="1200" dirty="0"/>
          </a:p>
        </p:txBody>
      </p:sp>
      <p:pic>
        <p:nvPicPr>
          <p:cNvPr id="9" name="Obraz 8"/>
          <p:cNvPicPr/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3166874" y="6281033"/>
            <a:ext cx="1231967" cy="91617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0" name="Obraz 9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51411" y="3604080"/>
            <a:ext cx="1140251" cy="121995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="" xmlns:p14="http://schemas.microsoft.com/office/powerpoint/2010/main" val="654473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ela 13"/>
          <p:cNvGraphicFramePr>
            <a:graphicFrameLocks noGrp="1"/>
          </p:cNvGraphicFramePr>
          <p:nvPr/>
        </p:nvGraphicFramePr>
        <p:xfrm>
          <a:off x="432857" y="2132117"/>
          <a:ext cx="5760000" cy="5760720"/>
        </p:xfrm>
        <a:graphic>
          <a:graphicData uri="http://schemas.openxmlformats.org/drawingml/2006/table">
            <a:tbl>
              <a:tblPr/>
              <a:tblGrid>
                <a:gridCol w="35771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95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859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42083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12727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b="0" dirty="0">
                          <a:latin typeface="Verdana"/>
                          <a:ea typeface="Times New Roman"/>
                          <a:cs typeface="Times New Roman"/>
                        </a:rPr>
                        <a:t>Wypełnia organizator</a:t>
                      </a:r>
                      <a:endParaRPr lang="pl-PL" sz="14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b="0" dirty="0">
                          <a:latin typeface="Verdana"/>
                          <a:ea typeface="Times New Roman"/>
                          <a:cs typeface="Times New Roman"/>
                        </a:rPr>
                        <a:t>Wypełnia uczestnik szkolenia</a:t>
                      </a:r>
                      <a:endParaRPr lang="pl-PL" sz="14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pl-PL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b="0" dirty="0">
                          <a:latin typeface="Verdana"/>
                          <a:ea typeface="Times New Roman"/>
                          <a:cs typeface="Times New Roman"/>
                        </a:rPr>
                        <a:t>l.p.</a:t>
                      </a:r>
                      <a:endParaRPr lang="pl-PL" sz="14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b="0" dirty="0">
                          <a:latin typeface="Verdana"/>
                          <a:ea typeface="Times New Roman"/>
                          <a:cs typeface="Times New Roman"/>
                        </a:rPr>
                        <a:t>Imię i nazwisko</a:t>
                      </a:r>
                      <a:endParaRPr lang="pl-PL" sz="14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b="0" dirty="0">
                          <a:latin typeface="Verdana"/>
                          <a:ea typeface="Times New Roman"/>
                          <a:cs typeface="Times New Roman"/>
                        </a:rPr>
                        <a:t>Podpis</a:t>
                      </a:r>
                      <a:endParaRPr lang="pl-PL" sz="14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400" b="0" dirty="0">
                          <a:latin typeface="Verdana"/>
                          <a:ea typeface="Times New Roman"/>
                          <a:cs typeface="Times New Roman"/>
                        </a:rPr>
                        <a:t>Uwagi</a:t>
                      </a:r>
                      <a:endParaRPr lang="pl-PL" sz="14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Verdana"/>
                          <a:ea typeface="Times New Roman"/>
                          <a:cs typeface="Times New Roman"/>
                        </a:rPr>
                        <a:t>1</a:t>
                      </a:r>
                      <a:endParaRPr lang="pl-PL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Verdana"/>
                          <a:ea typeface="Times New Roman"/>
                          <a:cs typeface="Times New Roman"/>
                        </a:rPr>
                        <a:t>2</a:t>
                      </a:r>
                      <a:endParaRPr lang="pl-PL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Verdana"/>
                          <a:ea typeface="Times New Roman"/>
                          <a:cs typeface="Times New Roman"/>
                        </a:rPr>
                        <a:t>3</a:t>
                      </a:r>
                      <a:endParaRPr lang="pl-PL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Verdana"/>
                          <a:ea typeface="Times New Roman"/>
                          <a:cs typeface="Times New Roman"/>
                        </a:rPr>
                        <a:t>4</a:t>
                      </a:r>
                      <a:endParaRPr lang="pl-PL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Verdana"/>
                          <a:ea typeface="Times New Roman"/>
                          <a:cs typeface="Times New Roman"/>
                        </a:rPr>
                        <a:t>5</a:t>
                      </a:r>
                      <a:endParaRPr lang="pl-PL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Verdana"/>
                          <a:ea typeface="Times New Roman"/>
                          <a:cs typeface="Times New Roman"/>
                        </a:rPr>
                        <a:t>6</a:t>
                      </a:r>
                      <a:endParaRPr lang="pl-PL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Verdana"/>
                          <a:ea typeface="Times New Roman"/>
                          <a:cs typeface="Times New Roman"/>
                        </a:rPr>
                        <a:t>7</a:t>
                      </a:r>
                      <a:endParaRPr lang="pl-PL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Verdana"/>
                          <a:ea typeface="Times New Roman"/>
                          <a:cs typeface="Times New Roman"/>
                        </a:rPr>
                        <a:t>8</a:t>
                      </a:r>
                      <a:endParaRPr lang="pl-PL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Verdana"/>
                          <a:ea typeface="Times New Roman"/>
                          <a:cs typeface="Times New Roman"/>
                        </a:rPr>
                        <a:t>9</a:t>
                      </a:r>
                      <a:endParaRPr lang="pl-PL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Verdana"/>
                          <a:ea typeface="Times New Roman"/>
                          <a:cs typeface="Times New Roman"/>
                        </a:rPr>
                        <a:t>10</a:t>
                      </a:r>
                      <a:endParaRPr lang="pl-PL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11</a:t>
                      </a: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12</a:t>
                      </a: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13</a:t>
                      </a: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14</a:t>
                      </a: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15</a:t>
                      </a: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16</a:t>
                      </a: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7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17</a:t>
                      </a: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8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18</a:t>
                      </a: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9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19</a:t>
                      </a: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20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20</a:t>
                      </a: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21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21</a:t>
                      </a: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22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22</a:t>
                      </a: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23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23</a:t>
                      </a: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24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24</a:t>
                      </a: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25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25</a:t>
                      </a: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26"/>
                  </a:ext>
                </a:extLst>
              </a:tr>
            </a:tbl>
          </a:graphicData>
        </a:graphic>
      </p:graphicFrame>
      <p:sp>
        <p:nvSpPr>
          <p:cNvPr id="6" name="Rectangle 4"/>
          <p:cNvSpPr>
            <a:spLocks noGrp="1" noChangeArrowheads="1"/>
          </p:cNvSpPr>
          <p:nvPr>
            <p:ph type="title" sz="quarter"/>
          </p:nvPr>
        </p:nvSpPr>
        <p:spPr>
          <a:xfrm>
            <a:off x="3429000" y="223838"/>
            <a:ext cx="2740025" cy="414337"/>
          </a:xfrm>
        </p:spPr>
        <p:txBody>
          <a:bodyPr/>
          <a:lstStyle/>
          <a:p>
            <a:pPr algn="l"/>
            <a:r>
              <a:rPr lang="pl-PL" dirty="0"/>
              <a:t>Skróty w pigułce</a:t>
            </a:r>
            <a:endParaRPr lang="en-US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422275" y="1176867"/>
          <a:ext cx="5760000" cy="755999"/>
        </p:xfrm>
        <a:graphic>
          <a:graphicData uri="http://schemas.openxmlformats.org/drawingml/2006/table">
            <a:tbl>
              <a:tblPr/>
              <a:tblGrid>
                <a:gridCol w="21317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62821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4043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1400" b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Data</a:t>
                      </a:r>
                    </a:p>
                  </a:txBody>
                  <a:tcPr marL="54864" marR="54864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pl-PL" sz="1400" b="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54864" marR="54864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4043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1400" b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Prowadzący</a:t>
                      </a:r>
                    </a:p>
                  </a:txBody>
                  <a:tcPr marL="54864" marR="54864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pl-PL" sz="1400" b="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54864" marR="54864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512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1400" b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Czas trwania szkolenia</a:t>
                      </a:r>
                    </a:p>
                  </a:txBody>
                  <a:tcPr marL="54864" marR="54864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pl-PL" sz="1400" b="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54864" marR="54864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448733" y="681039"/>
            <a:ext cx="5579533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pl-PL" sz="1600" dirty="0"/>
              <a:t>Lista osób uczestniczących w szkoleniu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8"/>
  <p:tag name="MMPROD_UIDATA" val="&lt;database version=&quot;6.0&quot;&gt;&lt;object type=&quot;1&quot; unique_id=&quot;10001&quot;&gt;&lt;object type=&quot;8&quot; unique_id=&quot;10002&quot;&gt;&lt;/object&gt;&lt;object type=&quot;2&quot; unique_id=&quot;10003&quot;&gt;&lt;object type=&quot;3&quot; unique_id=&quot;10275&quot;&gt;&lt;property id=&quot;20148&quot; value=&quot;5&quot;/&gt;&lt;property id=&quot;20300&quot; value=&quot;Slide 1&quot;/&gt;&lt;property id=&quot;20307&quot; value=&quot;257&quot;/&gt;&lt;/object&gt;&lt;/object&gt;&lt;/object&gt;&lt;/database&gt;"/>
</p:tagLst>
</file>

<file path=ppt/theme/theme1.xml><?xml version="1.0" encoding="utf-8"?>
<a:theme xmlns:a="http://schemas.openxmlformats.org/drawingml/2006/main" name="SinglePointLesson_CM_Tools">
  <a:themeElements>
    <a:clrScheme name="SinglePointLesson_CM_Tools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9530"/>
      </a:accent1>
      <a:accent2>
        <a:srgbClr val="B10043"/>
      </a:accent2>
      <a:accent3>
        <a:srgbClr val="FFFFFF"/>
      </a:accent3>
      <a:accent4>
        <a:srgbClr val="000000"/>
      </a:accent4>
      <a:accent5>
        <a:srgbClr val="AAC8AD"/>
      </a:accent5>
      <a:accent6>
        <a:srgbClr val="A0003C"/>
      </a:accent6>
      <a:hlink>
        <a:srgbClr val="42B4E6"/>
      </a:hlink>
      <a:folHlink>
        <a:srgbClr val="E47F00"/>
      </a:folHlink>
    </a:clrScheme>
    <a:fontScheme name="SinglePointLesson_CM_Tool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inglePointLesson_CM_Tool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nglePointLesson_CM_Tool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nglePointLesson_CM_Tool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nglePointLesson_CM_Tool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nglePointLesson_CM_Tool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nglePointLesson_CM_Tool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nglePointLesson_CM_Tool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nglePointLesson_CM_Tool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nglePointLesson_CM_Tool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nglePointLesson_CM_Tool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nglePointLesson_CM_Tool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nglePointLesson_CM_Tool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nglePointLesson_CM_Tools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530"/>
        </a:accent1>
        <a:accent2>
          <a:srgbClr val="B10043"/>
        </a:accent2>
        <a:accent3>
          <a:srgbClr val="FFFFFF"/>
        </a:accent3>
        <a:accent4>
          <a:srgbClr val="000000"/>
        </a:accent4>
        <a:accent5>
          <a:srgbClr val="AAC8AD"/>
        </a:accent5>
        <a:accent6>
          <a:srgbClr val="A0003C"/>
        </a:accent6>
        <a:hlink>
          <a:srgbClr val="42B4E6"/>
        </a:hlink>
        <a:folHlink>
          <a:srgbClr val="E47F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yw pakietu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SinglePointLesson_CM_Tools</Template>
  <TotalTime>473</TotalTime>
  <Words>354</Words>
  <Application>Microsoft Office PowerPoint</Application>
  <PresentationFormat>Papier Letter (8,5x11 cali)</PresentationFormat>
  <Paragraphs>114</Paragraphs>
  <Slides>4</Slides>
  <Notes>4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4</vt:i4>
      </vt:variant>
    </vt:vector>
  </HeadingPairs>
  <TitlesOfParts>
    <vt:vector size="5" baseType="lpstr">
      <vt:lpstr>SinglePointLesson_CM_Tools</vt:lpstr>
      <vt:lpstr>Skróty w pigułce  .                      </vt:lpstr>
      <vt:lpstr>                      </vt:lpstr>
      <vt:lpstr> .                      </vt:lpstr>
      <vt:lpstr>Skróty w pigułce</vt:lpstr>
    </vt:vector>
  </TitlesOfParts>
  <Company>Schneider Electric North America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MLX913</dc:creator>
  <cp:lastModifiedBy>SESA177086</cp:lastModifiedBy>
  <cp:revision>65</cp:revision>
  <dcterms:created xsi:type="dcterms:W3CDTF">2008-04-09T21:12:47Z</dcterms:created>
  <dcterms:modified xsi:type="dcterms:W3CDTF">2017-06-13T19:18:07Z</dcterms:modified>
</cp:coreProperties>
</file>