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9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87" d="100"/>
          <a:sy n="87" d="100"/>
        </p:scale>
        <p:origin x="313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/>
              <a:t>Autor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253154" y="151725"/>
            <a:ext cx="2740025" cy="414337"/>
          </a:xfrm>
        </p:spPr>
        <p:txBody>
          <a:bodyPr/>
          <a:lstStyle/>
          <a:p>
            <a:pPr>
              <a:buFontTx/>
              <a:buNone/>
            </a:pPr>
            <a:r>
              <a:rPr lang="pl-PL" sz="2400" dirty="0" err="1">
                <a:solidFill>
                  <a:srgbClr val="00B050"/>
                </a:solidFill>
              </a:rPr>
              <a:t>Katun</a:t>
            </a:r>
            <a:r>
              <a:rPr lang="pl-PL" sz="2400" dirty="0">
                <a:solidFill>
                  <a:srgbClr val="00B050"/>
                </a:solidFill>
              </a:rPr>
              <a:t> wizualizacja referencji</a:t>
            </a: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813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Autor Marcin Kargula Symbol zmiany A.          </a:t>
            </a:r>
          </a:p>
          <a:p>
            <a:r>
              <a:rPr lang="pl-PL" sz="1200" dirty="0"/>
              <a:t>Data przygotowanie  27.09.2019  Nr dokumentu P026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9000F-69B9-4B6C-89B9-95645AAE1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29" y="862817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pl-PL" kern="0" dirty="0"/>
              <a:t>Nabijanie</a:t>
            </a:r>
            <a:endParaRPr lang="en-US" kern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E216DE-5D71-4C16-85F4-C18B6FD5E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23" y="2069256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pl-PL" kern="0" dirty="0"/>
              <a:t>BC4 Montaż komór</a:t>
            </a:r>
            <a:endParaRPr lang="en-US" kern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8A07869-39E8-466C-8EAF-63E884BF2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18" y="3573843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pl-PL" kern="0" dirty="0"/>
              <a:t>Skręcanie</a:t>
            </a:r>
            <a:endParaRPr lang="en-US" kern="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E7B3291-A6C5-4FC0-86C2-015D28C2F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18" y="5285984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pl-PL" kern="0" dirty="0" err="1"/>
              <a:t>Customizacja</a:t>
            </a:r>
            <a:endParaRPr lang="en-US" kern="0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316CA287-0264-4042-98C4-700FD2CC4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08" b="53289"/>
          <a:stretch/>
        </p:blipFill>
        <p:spPr>
          <a:xfrm>
            <a:off x="3604848" y="920254"/>
            <a:ext cx="2564179" cy="114533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8C3D0B30-CAEF-49A2-B28B-2681E6109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27" y="1220881"/>
            <a:ext cx="2740025" cy="9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l-PL" sz="1200" b="0" kern="0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obu stron pudełka przyklejamy etykiety z referencją produktu, który jest produkowany na stanowisku</a:t>
            </a:r>
            <a:endParaRPr lang="en-US" sz="1200" b="0" kern="0" dirty="0">
              <a:solidFill>
                <a:schemeClr val="tx2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CB57C24-0292-48F9-9686-1BA37F640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19" y="2341855"/>
            <a:ext cx="2740025" cy="113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l-PL" sz="1200" b="0" kern="0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Komory pakujemy do pudełek zgodnie z oznaczeniami</a:t>
            </a:r>
          </a:p>
          <a:p>
            <a:pPr algn="ctr"/>
            <a:r>
              <a:rPr lang="pl-PL" sz="1200" b="0" kern="0" dirty="0">
                <a:highlight>
                  <a:srgbClr val="FFFF00"/>
                </a:highlight>
              </a:rPr>
              <a:t>Prawa – żółte pudełko</a:t>
            </a:r>
          </a:p>
          <a:p>
            <a:pPr algn="ctr"/>
            <a:r>
              <a:rPr lang="pl-PL" sz="1200" b="0" kern="0" dirty="0">
                <a:solidFill>
                  <a:schemeClr val="bg1"/>
                </a:solidFill>
                <a:highlight>
                  <a:srgbClr val="0000FF"/>
                </a:highlight>
              </a:rPr>
              <a:t>Lewa – niebieskie pudełko</a:t>
            </a:r>
          </a:p>
          <a:p>
            <a:pPr algn="ctr"/>
            <a:r>
              <a:rPr lang="pl-PL" sz="1200" b="0" kern="0" dirty="0">
                <a:solidFill>
                  <a:schemeClr val="bg1"/>
                </a:solidFill>
                <a:highlight>
                  <a:srgbClr val="009530"/>
                </a:highlight>
              </a:rPr>
              <a:t>Środek – zielone pudełko</a:t>
            </a:r>
            <a:endParaRPr lang="en-US" sz="1200" b="0" kern="0" dirty="0">
              <a:solidFill>
                <a:schemeClr val="bg1"/>
              </a:solidFill>
              <a:highlight>
                <a:srgbClr val="009530"/>
              </a:highlight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44DB160-D981-4306-8E24-792D76369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18" y="3884524"/>
            <a:ext cx="2740025" cy="113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l-PL" sz="1200" b="0" kern="0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Pakujemy produkt gotowy do pudełek zgodnie z oznaczeniami i odkładamy na odpowiednie zjazdy</a:t>
            </a:r>
          </a:p>
          <a:p>
            <a:pPr algn="ctr"/>
            <a:r>
              <a:rPr lang="pl-PL" sz="1200" b="0" kern="0" dirty="0">
                <a:highlight>
                  <a:srgbClr val="FFFF00"/>
                </a:highlight>
              </a:rPr>
              <a:t>Prawa 1 – żółte pudełko</a:t>
            </a:r>
          </a:p>
          <a:p>
            <a:pPr algn="ctr"/>
            <a:r>
              <a:rPr lang="pl-PL" sz="1200" b="0" kern="0" dirty="0">
                <a:solidFill>
                  <a:schemeClr val="bg1"/>
                </a:solidFill>
                <a:highlight>
                  <a:srgbClr val="0000FF"/>
                </a:highlight>
              </a:rPr>
              <a:t>Lewa 3/5 – niebieskie pudełko</a:t>
            </a:r>
          </a:p>
          <a:p>
            <a:pPr algn="ctr"/>
            <a:r>
              <a:rPr lang="pl-PL" sz="1200" b="0" kern="0" dirty="0">
                <a:solidFill>
                  <a:schemeClr val="bg1"/>
                </a:solidFill>
                <a:highlight>
                  <a:srgbClr val="009530"/>
                </a:highlight>
              </a:rPr>
              <a:t>Środek 2/4 – zielone pudełko</a:t>
            </a:r>
            <a:endParaRPr lang="en-US" sz="1200" b="0" kern="0" dirty="0">
              <a:solidFill>
                <a:schemeClr val="tx2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B081BF1-094A-4545-A453-D69D3B694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18" y="5714274"/>
            <a:ext cx="2915882" cy="153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l-PL" sz="1200" b="0" kern="0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Pakujemy produkt gotowy do pudełek zgodnie z oznaczeniami i odkładamy na zjazdy zgodnie z oznaczeniem regałów</a:t>
            </a:r>
          </a:p>
          <a:p>
            <a:pPr algn="ctr"/>
            <a:r>
              <a:rPr lang="pl-PL" sz="1200" b="0" kern="0" dirty="0">
                <a:highlight>
                  <a:srgbClr val="FFFF00"/>
                </a:highlight>
              </a:rPr>
              <a:t>1 – żółte pudełko – ZJAZD 1</a:t>
            </a:r>
          </a:p>
          <a:p>
            <a:pPr algn="ctr"/>
            <a:r>
              <a:rPr lang="pl-PL" sz="1200" b="0" kern="0" dirty="0">
                <a:solidFill>
                  <a:schemeClr val="bg1"/>
                </a:solidFill>
                <a:highlight>
                  <a:srgbClr val="0000FF"/>
                </a:highlight>
              </a:rPr>
              <a:t>3/5 – niebieskie pudełko – ZJAZD 3 lub 5</a:t>
            </a:r>
          </a:p>
          <a:p>
            <a:pPr algn="ctr"/>
            <a:r>
              <a:rPr lang="pl-PL" sz="1200" b="0" kern="0" dirty="0">
                <a:solidFill>
                  <a:schemeClr val="bg1"/>
                </a:solidFill>
                <a:highlight>
                  <a:srgbClr val="009530"/>
                </a:highlight>
              </a:rPr>
              <a:t>2/4 – zielone pudełko – ZJAZD 2 lub 4</a:t>
            </a:r>
            <a:endParaRPr lang="en-US" sz="1200" b="0" kern="0" dirty="0">
              <a:solidFill>
                <a:schemeClr val="tx2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337C251-30C7-47C7-BF7F-FFD849E44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18" y="7165375"/>
            <a:ext cx="5832594" cy="9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pl-PL" sz="1200" b="0" kern="0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liczenia ilości wyprodukowanych </a:t>
            </a:r>
          </a:p>
          <a:p>
            <a:pPr algn="l"/>
            <a:r>
              <a:rPr lang="pl-PL" sz="1200" b="0" kern="0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(nabijanie/ skręcanie/ </a:t>
            </a:r>
            <a:r>
              <a:rPr lang="pl-PL" sz="1200" b="0" kern="0" dirty="0" err="1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customizacja</a:t>
            </a:r>
            <a:r>
              <a:rPr lang="pl-PL" sz="1200" b="0" kern="0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używamy kart, </a:t>
            </a:r>
          </a:p>
          <a:p>
            <a:pPr algn="l"/>
            <a:r>
              <a:rPr lang="pl-PL" sz="1200" b="0" u="sng" kern="0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które oddajemy liderowi na koniec zmiany</a:t>
            </a:r>
          </a:p>
          <a:p>
            <a:pPr algn="l"/>
            <a:endParaRPr lang="pl-PL" sz="1200" b="0" kern="0" dirty="0">
              <a:solidFill>
                <a:schemeClr val="tx2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pl-PL" sz="1200" b="0" kern="0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Wzory kart do wydruku i naklejek dostępne są na sieci:</a:t>
            </a:r>
          </a:p>
          <a:p>
            <a:pPr algn="l"/>
            <a:r>
              <a:rPr lang="pl-PL" sz="1200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G:\SEIP\PRODUKCJA\6. Realizacja produkcji\BC\druki-katun.xlsx</a:t>
            </a:r>
            <a:endParaRPr lang="en-US" sz="1200" b="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2030617-B112-4FED-A7C3-E28D3877E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860781" y="7158597"/>
            <a:ext cx="1402962" cy="743236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C7B5C18-F7FE-43EC-80F1-7315671A3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977" y="2244561"/>
            <a:ext cx="1393509" cy="1160899"/>
          </a:xfrm>
          <a:prstGeom prst="rect">
            <a:avLst/>
          </a:prstGeom>
        </p:spPr>
      </p:pic>
      <p:grpSp>
        <p:nvGrpSpPr>
          <p:cNvPr id="23" name="Grupa 22">
            <a:extLst>
              <a:ext uri="{FF2B5EF4-FFF2-40B4-BE49-F238E27FC236}">
                <a16:creationId xmlns:a16="http://schemas.microsoft.com/office/drawing/2014/main" id="{7AE4084B-AAEC-41D5-9CC4-50704D152A17}"/>
              </a:ext>
            </a:extLst>
          </p:cNvPr>
          <p:cNvGrpSpPr/>
          <p:nvPr/>
        </p:nvGrpSpPr>
        <p:grpSpPr>
          <a:xfrm>
            <a:off x="3523718" y="3488660"/>
            <a:ext cx="2740025" cy="1821656"/>
            <a:chOff x="0" y="2362200"/>
            <a:chExt cx="6858000" cy="4419600"/>
          </a:xfrm>
        </p:grpSpPr>
        <p:pic>
          <p:nvPicPr>
            <p:cNvPr id="20" name="Obraz 19">
              <a:extLst>
                <a:ext uri="{FF2B5EF4-FFF2-40B4-BE49-F238E27FC236}">
                  <a16:creationId xmlns:a16="http://schemas.microsoft.com/office/drawing/2014/main" id="{C7B45458-B998-4515-9D6D-7FAA1C939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2362200"/>
              <a:ext cx="6858000" cy="4419600"/>
            </a:xfrm>
            <a:prstGeom prst="rect">
              <a:avLst/>
            </a:prstGeom>
          </p:spPr>
        </p:pic>
        <p:sp>
          <p:nvSpPr>
            <p:cNvPr id="22" name="Strzałka: zakrzywiona w górę 21">
              <a:extLst>
                <a:ext uri="{FF2B5EF4-FFF2-40B4-BE49-F238E27FC236}">
                  <a16:creationId xmlns:a16="http://schemas.microsoft.com/office/drawing/2014/main" id="{071EEBB0-CE67-4252-8CF4-9F4949168E1B}"/>
                </a:ext>
              </a:extLst>
            </p:cNvPr>
            <p:cNvSpPr/>
            <p:nvPr/>
          </p:nvSpPr>
          <p:spPr>
            <a:xfrm rot="14435802">
              <a:off x="458358" y="3561005"/>
              <a:ext cx="2152625" cy="444674"/>
            </a:xfrm>
            <a:prstGeom prst="curvedUp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Strzałka: zakrzywiona w górę 24">
              <a:extLst>
                <a:ext uri="{FF2B5EF4-FFF2-40B4-BE49-F238E27FC236}">
                  <a16:creationId xmlns:a16="http://schemas.microsoft.com/office/drawing/2014/main" id="{66CD4D9D-1570-4E00-B2DC-C067B76623B8}"/>
                </a:ext>
              </a:extLst>
            </p:cNvPr>
            <p:cNvSpPr/>
            <p:nvPr/>
          </p:nvSpPr>
          <p:spPr>
            <a:xfrm rot="12869311">
              <a:off x="3283662" y="3976975"/>
              <a:ext cx="2410212" cy="800443"/>
            </a:xfrm>
            <a:prstGeom prst="curvedUp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Strzałka: zakrzywiona w górę 25">
              <a:extLst>
                <a:ext uri="{FF2B5EF4-FFF2-40B4-BE49-F238E27FC236}">
                  <a16:creationId xmlns:a16="http://schemas.microsoft.com/office/drawing/2014/main" id="{E3756D88-B8CA-4975-A62F-9DCD6CA9EAF5}"/>
                </a:ext>
              </a:extLst>
            </p:cNvPr>
            <p:cNvSpPr/>
            <p:nvPr/>
          </p:nvSpPr>
          <p:spPr>
            <a:xfrm rot="9107176">
              <a:off x="1946835" y="3832247"/>
              <a:ext cx="1256713" cy="585330"/>
            </a:xfrm>
            <a:prstGeom prst="curvedUp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upa 29">
            <a:extLst>
              <a:ext uri="{FF2B5EF4-FFF2-40B4-BE49-F238E27FC236}">
                <a16:creationId xmlns:a16="http://schemas.microsoft.com/office/drawing/2014/main" id="{25DDA7DE-826E-4BA9-9708-731C2C2BB708}"/>
              </a:ext>
            </a:extLst>
          </p:cNvPr>
          <p:cNvGrpSpPr/>
          <p:nvPr/>
        </p:nvGrpSpPr>
        <p:grpSpPr>
          <a:xfrm>
            <a:off x="3523718" y="5481565"/>
            <a:ext cx="2740025" cy="1424338"/>
            <a:chOff x="0" y="2799939"/>
            <a:chExt cx="6858000" cy="3544122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0EACC260-9E74-4255-A394-56ED2B266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2799939"/>
              <a:ext cx="6858000" cy="3544122"/>
            </a:xfrm>
            <a:prstGeom prst="rect">
              <a:avLst/>
            </a:prstGeom>
          </p:spPr>
        </p:pic>
        <p:sp>
          <p:nvSpPr>
            <p:cNvPr id="27" name="Strzałka: prążkowana w prawo 26">
              <a:extLst>
                <a:ext uri="{FF2B5EF4-FFF2-40B4-BE49-F238E27FC236}">
                  <a16:creationId xmlns:a16="http://schemas.microsoft.com/office/drawing/2014/main" id="{B6E7734C-C399-4438-B5E2-BD6A645517E6}"/>
                </a:ext>
              </a:extLst>
            </p:cNvPr>
            <p:cNvSpPr/>
            <p:nvPr/>
          </p:nvSpPr>
          <p:spPr>
            <a:xfrm rot="10235595">
              <a:off x="4917781" y="4774276"/>
              <a:ext cx="1089484" cy="383943"/>
            </a:xfrm>
            <a:prstGeom prst="striped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trzałka: zakrzywiona w dół 27">
              <a:extLst>
                <a:ext uri="{FF2B5EF4-FFF2-40B4-BE49-F238E27FC236}">
                  <a16:creationId xmlns:a16="http://schemas.microsoft.com/office/drawing/2014/main" id="{1ED4DE8A-B243-43E6-8594-B2709CDF4160}"/>
                </a:ext>
              </a:extLst>
            </p:cNvPr>
            <p:cNvSpPr/>
            <p:nvPr/>
          </p:nvSpPr>
          <p:spPr>
            <a:xfrm flipH="1">
              <a:off x="2787267" y="4044996"/>
              <a:ext cx="1600217" cy="621711"/>
            </a:xfrm>
            <a:prstGeom prst="curvedDown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Strzałka: zakrzywiona w dół 31">
              <a:extLst>
                <a:ext uri="{FF2B5EF4-FFF2-40B4-BE49-F238E27FC236}">
                  <a16:creationId xmlns:a16="http://schemas.microsoft.com/office/drawing/2014/main" id="{A1BD0CCD-DED2-4B4C-B6A0-E942F3DD4F69}"/>
                </a:ext>
              </a:extLst>
            </p:cNvPr>
            <p:cNvSpPr/>
            <p:nvPr/>
          </p:nvSpPr>
          <p:spPr>
            <a:xfrm rot="21261980" flipH="1">
              <a:off x="916474" y="4160820"/>
              <a:ext cx="1826208" cy="621711"/>
            </a:xfrm>
            <a:prstGeom prst="curvedDown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pPr algn="l"/>
            <a:r>
              <a:rPr lang="pl-PL" dirty="0" err="1"/>
              <a:t>Katun</a:t>
            </a:r>
            <a:r>
              <a:rPr lang="pl-PL" dirty="0"/>
              <a:t> Wizualizacja</a:t>
            </a:r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/>
              <a:t>Lista osób uczestniczących w szkoleniu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480</TotalTime>
  <Words>225</Words>
  <Application>Microsoft Office PowerPoint</Application>
  <PresentationFormat>Papier Letter (8,5x11 cali)</PresentationFormat>
  <Paragraphs>64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Verdana</vt:lpstr>
      <vt:lpstr>SinglePointLesson_CM_Tools</vt:lpstr>
      <vt:lpstr>Katun wizualizacja referencji</vt:lpstr>
      <vt:lpstr>Katun Wizualizacja</vt:lpstr>
    </vt:vector>
  </TitlesOfParts>
  <Company>Schneider Electric North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MARCIN KARGULA</cp:lastModifiedBy>
  <cp:revision>59</cp:revision>
  <dcterms:created xsi:type="dcterms:W3CDTF">2008-04-09T21:12:47Z</dcterms:created>
  <dcterms:modified xsi:type="dcterms:W3CDTF">2019-09-27T17:26:19Z</dcterms:modified>
</cp:coreProperties>
</file>