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28.jpeg" ContentType="image/jpeg"/>
  <Override PartName="/ppt/media/image26.jpeg" ContentType="image/jpeg"/>
  <Override PartName="/ppt/media/image23.jpeg" ContentType="image/jpeg"/>
  <Override PartName="/ppt/media/image12.png" ContentType="image/png"/>
  <Override PartName="/ppt/media/image21.jpeg" ContentType="image/jpeg"/>
  <Override PartName="/ppt/media/image18.jpeg" ContentType="image/jpeg"/>
  <Override PartName="/ppt/media/image15.png" ContentType="image/png"/>
  <Override PartName="/ppt/media/image17.png" ContentType="image/png"/>
  <Override PartName="/ppt/media/image7.png" ContentType="image/png"/>
  <Override PartName="/ppt/media/image22.jpeg" ContentType="image/jpeg"/>
  <Override PartName="/ppt/media/image9.png" ContentType="image/png"/>
  <Override PartName="/ppt/media/image34.png" ContentType="image/png"/>
  <Override PartName="/ppt/media/image19.jpeg" ContentType="image/jpeg"/>
  <Override PartName="/ppt/media/image32.gif" ContentType="image/gif"/>
  <Override PartName="/ppt/media/image8.png" ContentType="image/png"/>
  <Override PartName="/ppt/media/image33.png" ContentType="image/png"/>
  <Override PartName="/ppt/media/image13.png" ContentType="image/png"/>
  <Override PartName="/ppt/media/image30.jpeg" ContentType="image/jpeg"/>
  <Override PartName="/ppt/media/image37.jpeg" ContentType="image/jpeg"/>
  <Override PartName="/ppt/media/image3.jpeg" ContentType="image/jpeg"/>
  <Override PartName="/ppt/media/image20.jpeg" ContentType="image/jpeg"/>
  <Override PartName="/ppt/media/image31.jpeg" ContentType="image/jpeg"/>
  <Override PartName="/ppt/media/image4.jpeg" ContentType="image/jpeg"/>
  <Override PartName="/ppt/media/image2.png" ContentType="image/png"/>
  <Override PartName="/ppt/media/image25.jpeg" ContentType="image/jpeg"/>
  <Override PartName="/ppt/media/image36.png" ContentType="image/png"/>
  <Override PartName="/ppt/media/image6.png" ContentType="image/png"/>
  <Override PartName="/ppt/media/image10.png" ContentType="image/png"/>
  <Override PartName="/ppt/media/image27.jpeg" ContentType="image/jpeg"/>
  <Override PartName="/ppt/media/image35.png" ContentType="image/png"/>
  <Override PartName="/ppt/media/image5.png" ContentType="image/png"/>
  <Override PartName="/ppt/media/image29.jpeg" ContentType="image/jpe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  <Override PartName="/ppt/media/image11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12192000" cy="6858000"/>
</p:presentation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6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customXml" Target="../customXml/item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ustomXml" Target="../customXml/item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ustomXml" Target="../customXml/item4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2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5280" cy="45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480240" y="4018320"/>
            <a:ext cx="561528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5280" cy="21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3273120" y="2618280"/>
            <a:ext cx="7049880" cy="23871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273120" y="5930280"/>
            <a:ext cx="7049880" cy="9273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SUBTITLE STYLE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Graphic 7" descr="Graphic 7"/>
          <p:cNvPicPr/>
          <p:nvPr/>
        </p:nvPicPr>
        <p:blipFill>
          <a:blip r:embed="rId2"/>
          <a:stretch/>
        </p:blipFill>
        <p:spPr>
          <a:xfrm>
            <a:off x="475200" y="458640"/>
            <a:ext cx="2333880" cy="682560"/>
          </a:xfrm>
          <a:prstGeom prst="rect">
            <a:avLst/>
          </a:prstGeom>
          <a:ln w="12600"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74840" y="2619000"/>
            <a:ext cx="2333880" cy="23871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Mokytojo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Vardas Pavardė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10323360" y="458640"/>
            <a:ext cx="1377720" cy="1377720"/>
          </a:xfrm>
          <a:prstGeom prst="rect">
            <a:avLst/>
          </a:prstGeom>
        </p:spPr>
        <p:txBody>
          <a:bodyPr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1DC3DD-28D9-4730-B9B0-5956226AF8C5}" type="slidenum">
              <a:rPr b="1" lang="lt-LT" sz="1600" spc="-1" strike="noStrike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4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153400" cy="13647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1398600" y="3193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1398600" y="4336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body"/>
          </p:nvPr>
        </p:nvSpPr>
        <p:spPr>
          <a:xfrm>
            <a:off x="1398600" y="5479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1"/>
          <p:cNvSpPr>
            <a:spLocks noGrp="1"/>
          </p:cNvSpPr>
          <p:nvPr>
            <p:ph type="body"/>
          </p:nvPr>
        </p:nvSpPr>
        <p:spPr>
          <a:xfrm>
            <a:off x="7476480" y="3193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2"/>
          <p:cNvSpPr>
            <a:spLocks noGrp="1"/>
          </p:cNvSpPr>
          <p:nvPr>
            <p:ph type="body"/>
          </p:nvPr>
        </p:nvSpPr>
        <p:spPr>
          <a:xfrm>
            <a:off x="7476480" y="4336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error sit voluptatem accusantium doloremque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3"/>
          <p:cNvSpPr>
            <a:spLocks noGrp="1"/>
          </p:cNvSpPr>
          <p:nvPr>
            <p:ph type="body"/>
          </p:nvPr>
        </p:nvSpPr>
        <p:spPr>
          <a:xfrm>
            <a:off x="7476480" y="5479560"/>
            <a:ext cx="423540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natus error sit voluptatem accusantium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4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1901C153-448B-4F97-8A9C-026340152BA7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98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PlaceHolder 6"/>
          <p:cNvSpPr>
            <a:spLocks noGrp="1"/>
          </p:cNvSpPr>
          <p:nvPr>
            <p:ph type="title"/>
          </p:nvPr>
        </p:nvSpPr>
        <p:spPr>
          <a:xfrm>
            <a:off x="480240" y="1371600"/>
            <a:ext cx="5615280" cy="4100760"/>
          </a:xfrm>
          <a:prstGeom prst="rect">
            <a:avLst/>
          </a:prstGeom>
        </p:spPr>
        <p:txBody>
          <a:bodyPr>
            <a:norm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8"/>
          <p:cNvSpPr>
            <a:spLocks noGrp="1"/>
          </p:cNvSpPr>
          <p:nvPr>
            <p:ph type="body"/>
          </p:nvPr>
        </p:nvSpPr>
        <p:spPr>
          <a:xfrm>
            <a:off x="6561360" y="1371600"/>
            <a:ext cx="5149080" cy="50670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480960" y="5916600"/>
            <a:ext cx="5614560" cy="482400"/>
          </a:xfrm>
          <a:prstGeom prst="rect">
            <a:avLst/>
          </a:prstGeom>
        </p:spPr>
        <p:txBody>
          <a:bodyPr anchor="b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43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7" name="CustomShape 6"/>
          <p:cNvSpPr/>
          <p:nvPr/>
        </p:nvSpPr>
        <p:spPr>
          <a:xfrm>
            <a:off x="-159120" y="-119160"/>
            <a:ext cx="6254640" cy="73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feffff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Group 8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150" name="CustomShape 9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0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1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2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4" name="PlaceHolder 13"/>
          <p:cNvSpPr>
            <a:spLocks noGrp="1"/>
          </p:cNvSpPr>
          <p:nvPr>
            <p:ph type="body"/>
          </p:nvPr>
        </p:nvSpPr>
        <p:spPr>
          <a:xfrm>
            <a:off x="6557760" y="3193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14"/>
          <p:cNvSpPr>
            <a:spLocks noGrp="1"/>
          </p:cNvSpPr>
          <p:nvPr>
            <p:ph type="body"/>
          </p:nvPr>
        </p:nvSpPr>
        <p:spPr>
          <a:xfrm>
            <a:off x="6557760" y="4336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5"/>
          <p:cNvSpPr>
            <a:spLocks noGrp="1"/>
          </p:cNvSpPr>
          <p:nvPr>
            <p:ph type="body"/>
          </p:nvPr>
        </p:nvSpPr>
        <p:spPr>
          <a:xfrm>
            <a:off x="6557760" y="5479560"/>
            <a:ext cx="5154480" cy="9014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Sed ut perspiciatis unde omnis iste natus error sit voluptatem accusantium doloremque l sunt explicabo.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16"/>
          <p:cNvSpPr>
            <a:spLocks noGrp="1"/>
          </p:cNvSpPr>
          <p:nvPr>
            <p:ph type="body"/>
          </p:nvPr>
        </p:nvSpPr>
        <p:spPr>
          <a:xfrm>
            <a:off x="1045440" y="1674000"/>
            <a:ext cx="3924720" cy="3987720"/>
          </a:xfrm>
          <a:prstGeom prst="rect">
            <a:avLst/>
          </a:prstGeom>
        </p:spPr>
        <p:txBody>
          <a:bodyPr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7"/>
          <p:cNvSpPr>
            <a:spLocks noGrp="1"/>
          </p:cNvSpPr>
          <p:nvPr>
            <p:ph type="title"/>
          </p:nvPr>
        </p:nvSpPr>
        <p:spPr>
          <a:xfrm>
            <a:off x="6557760" y="1371600"/>
            <a:ext cx="5153400" cy="13647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CodeAcademy sed ut  um  perspiciatis unde?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18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86830F54-7DF6-48F6-A425-837AD64865D0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Num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B0EB06-F3F4-4FD3-916E-82819C5A52A0}" type="slidenum">
              <a:rPr b="0" lang="en" sz="1300" spc="-1" strike="noStrike">
                <a:solidFill>
                  <a:srgbClr val="424242"/>
                </a:solidFill>
                <a:latin typeface="Source Code Pro"/>
                <a:ea typeface="Source Code Pro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e91d63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e91d63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11078640" y="458640"/>
            <a:ext cx="632520" cy="680400"/>
            <a:chOff x="11078640" y="458640"/>
            <a:chExt cx="632520" cy="680400"/>
          </a:xfrm>
        </p:grpSpPr>
        <p:sp>
          <p:nvSpPr>
            <p:cNvPr id="236" name="CustomShape 2"/>
            <p:cNvSpPr/>
            <p:nvPr/>
          </p:nvSpPr>
          <p:spPr>
            <a:xfrm>
              <a:off x="11078640" y="458640"/>
              <a:ext cx="632520" cy="6804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"/>
            <p:cNvSpPr/>
            <p:nvPr/>
          </p:nvSpPr>
          <p:spPr>
            <a:xfrm>
              <a:off x="114771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4"/>
            <p:cNvSpPr/>
            <p:nvPr/>
          </p:nvSpPr>
          <p:spPr>
            <a:xfrm>
              <a:off x="11259360" y="873000"/>
              <a:ext cx="54000" cy="53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5"/>
            <p:cNvSpPr/>
            <p:nvPr/>
          </p:nvSpPr>
          <p:spPr>
            <a:xfrm>
              <a:off x="11175120" y="546480"/>
              <a:ext cx="439920" cy="4348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PlaceHolder 6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5280" cy="45324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Prezentacijos pavadinimas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/>
          </p:nvPr>
        </p:nvSpPr>
        <p:spPr>
          <a:xfrm>
            <a:off x="3281760" y="182196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8"/>
          <p:cNvSpPr>
            <a:spLocks noGrp="1"/>
          </p:cNvSpPr>
          <p:nvPr>
            <p:ph type="body"/>
          </p:nvPr>
        </p:nvSpPr>
        <p:spPr>
          <a:xfrm>
            <a:off x="3281760" y="217152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9"/>
          <p:cNvSpPr>
            <a:spLocks noGrp="1"/>
          </p:cNvSpPr>
          <p:nvPr>
            <p:ph type="title"/>
          </p:nvPr>
        </p:nvSpPr>
        <p:spPr>
          <a:xfrm>
            <a:off x="480240" y="5032080"/>
            <a:ext cx="2343240" cy="1364760"/>
          </a:xfrm>
          <a:prstGeom prst="rect">
            <a:avLst/>
          </a:prstGeom>
        </p:spPr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10"/>
          <p:cNvSpPr>
            <a:spLocks noGrp="1"/>
          </p:cNvSpPr>
          <p:nvPr>
            <p:ph type="body"/>
          </p:nvPr>
        </p:nvSpPr>
        <p:spPr>
          <a:xfrm>
            <a:off x="7503480" y="1821960"/>
            <a:ext cx="4207680" cy="790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1"/>
          <p:cNvSpPr>
            <a:spLocks noGrp="1"/>
          </p:cNvSpPr>
          <p:nvPr>
            <p:ph type="body"/>
          </p:nvPr>
        </p:nvSpPr>
        <p:spPr>
          <a:xfrm>
            <a:off x="3281760" y="272700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12"/>
          <p:cNvSpPr>
            <a:spLocks noGrp="1"/>
          </p:cNvSpPr>
          <p:nvPr>
            <p:ph type="body"/>
          </p:nvPr>
        </p:nvSpPr>
        <p:spPr>
          <a:xfrm>
            <a:off x="3281760" y="30765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3"/>
          <p:cNvSpPr>
            <a:spLocks noGrp="1"/>
          </p:cNvSpPr>
          <p:nvPr>
            <p:ph type="body"/>
          </p:nvPr>
        </p:nvSpPr>
        <p:spPr>
          <a:xfrm>
            <a:off x="7503480" y="2724840"/>
            <a:ext cx="4207680" cy="89856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4"/>
          <p:cNvSpPr>
            <a:spLocks noGrp="1"/>
          </p:cNvSpPr>
          <p:nvPr>
            <p:ph type="body"/>
          </p:nvPr>
        </p:nvSpPr>
        <p:spPr>
          <a:xfrm>
            <a:off x="3281760" y="365076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15"/>
          <p:cNvSpPr>
            <a:spLocks noGrp="1"/>
          </p:cNvSpPr>
          <p:nvPr>
            <p:ph type="body"/>
          </p:nvPr>
        </p:nvSpPr>
        <p:spPr>
          <a:xfrm>
            <a:off x="3281760" y="400032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6"/>
          <p:cNvSpPr>
            <a:spLocks noGrp="1"/>
          </p:cNvSpPr>
          <p:nvPr>
            <p:ph type="body"/>
          </p:nvPr>
        </p:nvSpPr>
        <p:spPr>
          <a:xfrm>
            <a:off x="7503480" y="366588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7"/>
          <p:cNvSpPr>
            <a:spLocks noGrp="1"/>
          </p:cNvSpPr>
          <p:nvPr>
            <p:ph type="body"/>
          </p:nvPr>
        </p:nvSpPr>
        <p:spPr>
          <a:xfrm>
            <a:off x="3281760" y="457200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8"/>
          <p:cNvSpPr>
            <a:spLocks noGrp="1"/>
          </p:cNvSpPr>
          <p:nvPr>
            <p:ph type="body"/>
          </p:nvPr>
        </p:nvSpPr>
        <p:spPr>
          <a:xfrm>
            <a:off x="3281760" y="49215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19"/>
          <p:cNvSpPr>
            <a:spLocks noGrp="1"/>
          </p:cNvSpPr>
          <p:nvPr>
            <p:ph type="body"/>
          </p:nvPr>
        </p:nvSpPr>
        <p:spPr>
          <a:xfrm>
            <a:off x="3281760" y="5493240"/>
            <a:ext cx="3750480" cy="3294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0"/>
          <p:cNvSpPr>
            <a:spLocks noGrp="1"/>
          </p:cNvSpPr>
          <p:nvPr>
            <p:ph type="body"/>
          </p:nvPr>
        </p:nvSpPr>
        <p:spPr>
          <a:xfrm>
            <a:off x="3281760" y="5843160"/>
            <a:ext cx="3750480" cy="50400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Pavadinimas arba nuorodos tikslas.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1"/>
          <p:cNvSpPr>
            <a:spLocks noGrp="1"/>
          </p:cNvSpPr>
          <p:nvPr>
            <p:ph type="body"/>
          </p:nvPr>
        </p:nvSpPr>
        <p:spPr>
          <a:xfrm>
            <a:off x="7503480" y="460512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2"/>
          <p:cNvSpPr>
            <a:spLocks noGrp="1"/>
          </p:cNvSpPr>
          <p:nvPr>
            <p:ph type="body"/>
          </p:nvPr>
        </p:nvSpPr>
        <p:spPr>
          <a:xfrm>
            <a:off x="7503480" y="5493240"/>
            <a:ext cx="4207680" cy="853920"/>
          </a:xfrm>
          <a:prstGeom prst="rect">
            <a:avLst/>
          </a:prstGeom>
        </p:spPr>
        <p:txBody>
          <a:bodyPr lIns="45720" rIns="4572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7400ff"/>
                </a:solidFill>
                <a:latin typeface="Arial"/>
                <a:ea typeface="Arial"/>
              </a:rPr>
              <a:t>www.codecademy.lt/kursai / lorem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3"/>
          <p:cNvSpPr>
            <a:spLocks noGrp="1"/>
          </p:cNvSpPr>
          <p:nvPr>
            <p:ph type="sldNum"/>
          </p:nvPr>
        </p:nvSpPr>
        <p:spPr>
          <a:xfrm>
            <a:off x="5892840" y="6172200"/>
            <a:ext cx="2844360" cy="367920"/>
          </a:xfrm>
          <a:prstGeom prst="rect">
            <a:avLst/>
          </a:prstGeom>
        </p:spPr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</a:pPr>
            <a:fld id="{F0F7750C-B048-48B2-B69E-1FD8CE86DD09}" type="slidenum"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HTML/Element" TargetMode="External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273120" y="2618280"/>
            <a:ext cx="7049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48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273120" y="5930280"/>
            <a:ext cx="7049880" cy="927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474840" y="2619000"/>
            <a:ext cx="233388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>
            <a:noAutofit/>
          </a:bodyPr>
          <a:p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450000" y="5930280"/>
            <a:ext cx="2358720" cy="92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9866160" y="2618280"/>
            <a:ext cx="1834920" cy="4640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lt-LT" sz="1600" spc="-1" strike="noStrike">
                <a:solidFill>
                  <a:srgbClr val="f0f1f6"/>
                </a:solidFill>
                <a:latin typeface="Calibri"/>
                <a:ea typeface="Calibri"/>
              </a:rPr>
              <a:t>1 LYGIS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9" name="Picture 8" descr=""/>
          <p:cNvPicPr/>
          <p:nvPr/>
        </p:nvPicPr>
        <p:blipFill>
          <a:blip r:embed="rId1"/>
          <a:stretch/>
        </p:blipFill>
        <p:spPr>
          <a:xfrm>
            <a:off x="10323360" y="458640"/>
            <a:ext cx="1377720" cy="13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Kas yra HTML?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6557760" y="2503800"/>
            <a:ext cx="5154480" cy="3733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Apibrežia dokumento strukrūrą.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Turinys yra pažymėtas žymėmis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tags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Žymės dažniausiai eina poromis ir turi atidarymo bei uždarymo žymes.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Žymės ir visa tai, kas tarp jų, vadiname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HTML elementu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HTML standartizuoja </a:t>
            </a:r>
            <a:r>
              <a:rPr b="0" lang="en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</a:rPr>
              <a:t>W3 konsorciumas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Paskutinė HTML standarto versija yra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5.2.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50" name="Picture 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1557360" y="2295360"/>
            <a:ext cx="2561760" cy="26474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HTML galimybės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Paskelbti dokumentus internete su: antraštėmis, tekstu, paveiksliukais, lentelėmis.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Gauti informaciją paspaudus ant nuorodos.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Formų dėka, galima keistis informacija su serveriais.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Įterpti kitokį turinį, kaip video, audio, ar visai kitą aplikaciją į dokumentą.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Žymė (angl. </a:t>
            </a:r>
            <a:r>
              <a:rPr b="1" i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tag)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6" name="Picture 4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459880" y="2892600"/>
            <a:ext cx="6836040" cy="213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Kaip rašyti HTML?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Žymių pavadinimai rašomi iš mažųjų raidžių.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Bloko elementai kaip </a:t>
            </a:r>
            <a:r>
              <a:rPr b="1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&lt;div&gt;</a:t>
            </a: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turi būti rašomi naujoje eilutėje.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Elementai, kurie yra kitų elementų viduje, turi būti labiau atitraukti iš kairės pusės (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indent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Įrankiai kuriuos naudosime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356840" y="4015080"/>
            <a:ext cx="2781720" cy="25941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arba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Sublime, Atom, Notepad++, WebStorm, Vim, Emacs, 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2" descr=""/>
          <p:cNvPicPr/>
          <p:nvPr/>
        </p:nvPicPr>
        <p:blipFill>
          <a:blip r:embed="rId1"/>
          <a:stretch/>
        </p:blipFill>
        <p:spPr>
          <a:xfrm>
            <a:off x="1159920" y="2543400"/>
            <a:ext cx="3180960" cy="1645560"/>
          </a:xfrm>
          <a:prstGeom prst="rect">
            <a:avLst/>
          </a:prstGeom>
          <a:ln>
            <a:noFill/>
          </a:ln>
        </p:spPr>
      </p:pic>
      <p:pic>
        <p:nvPicPr>
          <p:cNvPr id="364" name="Google Shape;239;p38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7572240" y="2540880"/>
            <a:ext cx="2996640" cy="1700280"/>
          </a:xfrm>
          <a:prstGeom prst="rect">
            <a:avLst/>
          </a:prstGeom>
          <a:ln>
            <a:noFill/>
          </a:ln>
        </p:spPr>
      </p:pic>
      <p:sp>
        <p:nvSpPr>
          <p:cNvPr id="365" name="CustomShape 4"/>
          <p:cNvSpPr/>
          <p:nvPr/>
        </p:nvSpPr>
        <p:spPr>
          <a:xfrm>
            <a:off x="5276520" y="2851560"/>
            <a:ext cx="1362240" cy="11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9600" spc="-1" strike="noStrike">
                <a:solidFill>
                  <a:srgbClr val="000000"/>
                </a:solidFill>
                <a:latin typeface="Arial"/>
                <a:ea typeface="Raleway"/>
              </a:rPr>
              <a:t>+</a:t>
            </a:r>
            <a:endParaRPr b="0" lang="en-US" sz="9600" spc="-1" strike="noStrike">
              <a:latin typeface="Arial"/>
            </a:endParaRPr>
          </a:p>
        </p:txBody>
      </p:sp>
      <p:pic>
        <p:nvPicPr>
          <p:cNvPr id="366" name="Google Shape;244;p38" descr="Vaizdo rezultatas pagal užklausą „firefox“"/>
          <p:cNvPicPr/>
          <p:nvPr/>
        </p:nvPicPr>
        <p:blipFill>
          <a:blip r:embed="rId3"/>
          <a:stretch/>
        </p:blipFill>
        <p:spPr>
          <a:xfrm>
            <a:off x="8202240" y="4989960"/>
            <a:ext cx="1736640" cy="650880"/>
          </a:xfrm>
          <a:prstGeom prst="rect">
            <a:avLst/>
          </a:prstGeom>
          <a:ln>
            <a:noFill/>
          </a:ln>
        </p:spPr>
      </p:pic>
      <p:sp>
        <p:nvSpPr>
          <p:cNvPr id="367" name="CustomShape 5"/>
          <p:cNvSpPr/>
          <p:nvPr/>
        </p:nvSpPr>
        <p:spPr>
          <a:xfrm>
            <a:off x="7757640" y="4110120"/>
            <a:ext cx="2781720" cy="259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arba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574560" y="2741400"/>
            <a:ext cx="11043000" cy="13748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en" sz="8000" spc="-1" strike="noStrike">
                <a:solidFill>
                  <a:srgbClr val="ffffff"/>
                </a:solidFill>
                <a:latin typeface="Consolas"/>
                <a:ea typeface="Consolas"/>
              </a:rPr>
              <a:t>&lt;code 1&gt;</a:t>
            </a:r>
            <a:endParaRPr b="0" lang="en-US" sz="8000" spc="-1" strike="noStrike">
              <a:solidFill>
                <a:srgbClr val="e91d6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HTML 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900000" y="2408760"/>
            <a:ext cx="5747760" cy="336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Dokumento tipo elementas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Pirmas elementas HTML dokumente rašomas prieš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&lt;html&gt;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 tag'ą.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Pasako naršyklei, koks dokumento tipas. Naudosime </a:t>
            </a: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HTML 5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standartą.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Picture 2" descr=""/>
          <p:cNvPicPr/>
          <p:nvPr/>
        </p:nvPicPr>
        <p:blipFill>
          <a:blip r:embed="rId1"/>
          <a:stretch/>
        </p:blipFill>
        <p:spPr>
          <a:xfrm>
            <a:off x="785160" y="2836080"/>
            <a:ext cx="7487280" cy="5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&lt;html&gt; elementas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Žymi pagrindinį dokumento elementą (</a:t>
            </a: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root element).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Jame turi būti patalpinti visi kiti dokumento elementai.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Picture 3" descr="Graphical user interface, website&#10;&#10;Description automatically generated"/>
          <p:cNvPicPr/>
          <p:nvPr/>
        </p:nvPicPr>
        <p:blipFill>
          <a:blip r:embed="rId1"/>
          <a:stretch/>
        </p:blipFill>
        <p:spPr>
          <a:xfrm>
            <a:off x="713160" y="2682720"/>
            <a:ext cx="7228440" cy="13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&lt;head&gt; elementas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&lt;head&gt;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elemente talpinamos instrukcijos naršyklei ir kita meta informacija.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Title –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tai, ką matome ant tab'o pavadinime ir pvz., paieškos rezultatuose.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Stiliaus failai taip pat aprašomi čia.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842400" y="3845160"/>
            <a:ext cx="7487280" cy="184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Apžvalga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35480" y="2390400"/>
            <a:ext cx="3154320" cy="342612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1800" spc="-1" strike="noStrike">
                <a:solidFill>
                  <a:srgbClr val="ffffff"/>
                </a:solidFill>
                <a:latin typeface="Arial"/>
                <a:ea typeface="Calibri"/>
              </a:rPr>
              <a:t>HTML ir CSS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HTML5 rašymas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Stiliaus rašymas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Formos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Puslapio išdėstymas (</a:t>
            </a:r>
            <a:r>
              <a:rPr b="0" i="1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en. layout</a:t>
            </a: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884760" y="2390400"/>
            <a:ext cx="3110040" cy="342612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1800" spc="-1" strike="noStrike">
                <a:solidFill>
                  <a:srgbClr val="f0f1f6"/>
                </a:solidFill>
                <a:latin typeface="Arial"/>
                <a:ea typeface="Calibri"/>
              </a:rPr>
              <a:t>Dizaino karpymas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0f1f6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0f1f6"/>
                </a:solidFill>
                <a:latin typeface="Arial"/>
                <a:ea typeface="Calibri"/>
              </a:rPr>
              <a:t>PSD → HTML + CSS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0f1f6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0f1f6"/>
                </a:solidFill>
                <a:latin typeface="Arial"/>
                <a:ea typeface="Calibri"/>
              </a:rPr>
              <a:t>Photoshop pagrindiniai įrankiai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0f1f6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0f1f6"/>
                </a:solidFill>
                <a:latin typeface="Arial"/>
                <a:ea typeface="Calibri"/>
              </a:rPr>
              <a:t>Responsive dizainas (Bootstrap)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7182720" y="2390400"/>
            <a:ext cx="4274280" cy="342612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1800" spc="-1" strike="noStrike">
                <a:solidFill>
                  <a:srgbClr val="ffffff"/>
                </a:solidFill>
                <a:latin typeface="Arial"/>
                <a:ea typeface="Calibri"/>
              </a:rPr>
              <a:t>JavaScript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Kalbos pagrindai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DOM įvykiai, manipuliavimas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AJAX</a:t>
            </a:r>
            <a:endParaRPr b="0" lang="en-US" sz="1400" spc="-1" strike="noStrike">
              <a:latin typeface="Arial"/>
            </a:endParaRPr>
          </a:p>
          <a:p>
            <a:pPr marL="457200" indent="-317160">
              <a:lnSpc>
                <a:spcPct val="150000"/>
              </a:lnSpc>
              <a:buClr>
                <a:srgbClr val="ffffff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Calibri"/>
              </a:rPr>
              <a:t>VUE.js įvadas / daugiau JS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&lt;body&gt; elementas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Žymi pagrindinį matomą puslapio turinį.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Turėtų būti tik vienas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&lt;body&gt;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elementas.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813600" y="3435480"/>
            <a:ext cx="5201280" cy="27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Kokius dar galiu rašyti elementus?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Autofit/>
          </a:bodyPr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https://developer.mozilla.org/en-US/docs/Web/HTML/Element</a:t>
            </a:r>
            <a:r>
              <a:rPr b="0" lang="en-US" sz="1000" spc="-1" strike="noStrike">
                <a:solidFill>
                  <a:srgbClr val="a7a7a7"/>
                </a:solidFill>
                <a:latin typeface="Arial"/>
                <a:ea typeface="Arial"/>
              </a:rPr>
              <a:t>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Picture 3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655560" y="2337480"/>
            <a:ext cx="7573680" cy="383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Dažniausiai naudojami elementai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&lt;def&gt;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 ir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&lt;span&gt;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 a href=""&gt;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&lt;h1&gt;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...,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&lt;h6&gt;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&lt;p&gt;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 &lt;strong&gt;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&lt;l&gt;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&lt;em&gt;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&lt;ul&gt;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&lt;ol&gt;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&lt;li&gt;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&lt;button&gt;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&lt;form&gt;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&lt;input&gt;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&lt;textarea&gt;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400" spc="-1" strike="noStrike">
                <a:solidFill>
                  <a:srgbClr val="000000"/>
                </a:solidFill>
                <a:latin typeface="Courier New"/>
                <a:ea typeface="Arial"/>
              </a:rPr>
              <a:t>&lt;label&gt;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Iš viršaus į apačią, iš kairės į dešinę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557760" y="3078720"/>
            <a:ext cx="5154480" cy="31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Puslapiai yra sudaryti iš stačiakampių.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Kiekvienas stačiakampis rodomas nuo viršaus į apačią, iš kairės į dešinę.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98" name="Google Shape;304;p47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69520" y="2093040"/>
            <a:ext cx="4681440" cy="296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Bloko elementai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6557760" y="3078720"/>
            <a:ext cx="5154480" cy="31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Užima visą konteinerio plotį.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Antraštės 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&lt;h1&gt;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&lt;h2&gt;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...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Paragrafai 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&lt;p&gt;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Sąrašo elementai 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&lt;ul&gt;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&lt;li&gt;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02" name="Group 4"/>
          <p:cNvGrpSpPr/>
          <p:nvPr/>
        </p:nvGrpSpPr>
        <p:grpSpPr>
          <a:xfrm>
            <a:off x="582840" y="2048400"/>
            <a:ext cx="4711320" cy="3027240"/>
            <a:chOff x="582840" y="2048400"/>
            <a:chExt cx="4711320" cy="3027240"/>
          </a:xfrm>
        </p:grpSpPr>
        <p:pic>
          <p:nvPicPr>
            <p:cNvPr id="403" name="Google Shape;311;p48" descr=""/>
            <p:cNvPicPr/>
            <p:nvPr/>
          </p:nvPicPr>
          <p:blipFill>
            <a:blip r:embed="rId1"/>
            <a:stretch/>
          </p:blipFill>
          <p:spPr>
            <a:xfrm>
              <a:off x="582840" y="2048400"/>
              <a:ext cx="4711320" cy="3027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4" name="Google Shape;312;p48" descr=""/>
            <p:cNvPicPr/>
            <p:nvPr/>
          </p:nvPicPr>
          <p:blipFill>
            <a:blip r:embed="rId2"/>
            <a:stretch/>
          </p:blipFill>
          <p:spPr>
            <a:xfrm>
              <a:off x="718200" y="2683800"/>
              <a:ext cx="4478760" cy="22644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Eilutės elementai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6557760" y="3078720"/>
            <a:ext cx="5154480" cy="31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Priešingai nei blokai, jie gali būti rodomi vienas šalia kito.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Dažniausiai naudojamos žymės: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Nuorodos 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&lt;a&gt;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Įvedimo laukeliai 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&lt;input&gt;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  <a:tabLst>
                <a:tab algn="l" pos="0"/>
              </a:tabLst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Paveiksliukai </a:t>
            </a:r>
            <a:r>
              <a:rPr b="0" lang="lt-LT" sz="1600" spc="-1" strike="noStrike">
                <a:solidFill>
                  <a:srgbClr val="000000"/>
                </a:solidFill>
                <a:latin typeface="Courier New"/>
                <a:ea typeface="Arial"/>
              </a:rPr>
              <a:t>&lt;img&gt;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408" name="Group 4"/>
          <p:cNvGrpSpPr/>
          <p:nvPr/>
        </p:nvGrpSpPr>
        <p:grpSpPr>
          <a:xfrm>
            <a:off x="696960" y="2274480"/>
            <a:ext cx="4280760" cy="2754360"/>
            <a:chOff x="696960" y="2274480"/>
            <a:chExt cx="4280760" cy="2754360"/>
          </a:xfrm>
        </p:grpSpPr>
        <p:pic>
          <p:nvPicPr>
            <p:cNvPr id="409" name="Google Shape;319;p49" descr=""/>
            <p:cNvPicPr/>
            <p:nvPr/>
          </p:nvPicPr>
          <p:blipFill>
            <a:blip r:embed="rId1"/>
            <a:stretch/>
          </p:blipFill>
          <p:spPr>
            <a:xfrm>
              <a:off x="696960" y="2274480"/>
              <a:ext cx="4280760" cy="2754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0" name="Google Shape;320;p49" descr=""/>
            <p:cNvPicPr/>
            <p:nvPr/>
          </p:nvPicPr>
          <p:blipFill>
            <a:blip r:embed="rId2"/>
            <a:stretch/>
          </p:blipFill>
          <p:spPr>
            <a:xfrm>
              <a:off x="799560" y="2855880"/>
              <a:ext cx="4073040" cy="57312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Elementų atributai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Suteikia papildomos informacijos apie elementą, kuri nėra atvaizduojama.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Šiuo atveju, atributas 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class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suteikia elementui vardą, pagal kurį galime keisti elemento stilių ir kt.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4" name="Picture 3" descr="Graphical user interface,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19360" y="3763080"/>
            <a:ext cx="8767080" cy="107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HTML puslapio struktūra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Nors puslapiai smarkiai skiraisi vienas nuo kito, tačiau jie naudoja panašius komponentus: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Header;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Navigacija (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meniu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Pagrindinis turinys (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main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Šoninė juosta (</a:t>
            </a:r>
            <a:r>
              <a:rPr b="0" i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sidebar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−"/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Footer.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95160" y="277668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lt-LT" sz="6000" spc="-1" strike="noStrike">
                <a:solidFill>
                  <a:srgbClr val="7400ff"/>
                </a:solidFill>
                <a:latin typeface="Arial"/>
                <a:ea typeface="Arial"/>
              </a:rPr>
              <a:t>Kas tai?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Front-end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480240" y="2671920"/>
            <a:ext cx="108586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Viskas, ką matome (paveiksliukai, tekstas ir pan.), galime paspausti ir valdyti puslapyje/app'se yra </a:t>
            </a: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Front-end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programavimo rezultatas.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Dauguma puslapių sudaro 3 komponentai: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serveris;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Duomenų bazė;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Klientas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Front-end </a:t>
            </a:r>
            <a:r>
              <a:rPr b="1" i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vs </a:t>
            </a: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Back-end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957120" y="5729400"/>
            <a:ext cx="3905640" cy="441360"/>
          </a:xfrm>
          <a:prstGeom prst="rect">
            <a:avLst/>
          </a:prstGeom>
          <a:noFill/>
          <a:ln w="12600">
            <a:solidFill>
              <a:srgbClr val="ff00eb"/>
            </a:solidFill>
            <a:miter/>
          </a:ln>
        </p:spPr>
        <p:txBody>
          <a:bodyPr>
            <a:norm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HTML, CSS, JS, paveiksliukai, kiti duomenys.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095480" y="2673360"/>
            <a:ext cx="9629280" cy="2863440"/>
          </a:xfrm>
          <a:prstGeom prst="rect">
            <a:avLst/>
          </a:prstGeom>
          <a:ln>
            <a:noFill/>
          </a:ln>
        </p:spPr>
      </p:pic>
      <p:sp>
        <p:nvSpPr>
          <p:cNvPr id="314" name="CustomShape 4"/>
          <p:cNvSpPr/>
          <p:nvPr/>
        </p:nvSpPr>
        <p:spPr>
          <a:xfrm>
            <a:off x="4204800" y="3997080"/>
            <a:ext cx="1320480" cy="42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213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Užklausa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6919560" y="4597200"/>
            <a:ext cx="1320480" cy="421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spcAft>
                <a:spcPts val="2132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Atsakymas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Client-side </a:t>
            </a:r>
            <a:r>
              <a:rPr b="1" i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vs </a:t>
            </a: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Server-side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480240" y="2671920"/>
            <a:ext cx="5401080" cy="3936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Kliento pusės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programos yra vykdomos naršyklėje ir yra parašytos su </a:t>
            </a: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JavaScript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5880960" y="2671920"/>
            <a:ext cx="5401080" cy="393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Serveryje </a:t>
            </a: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vykdomos programos gali būti parašytos įvairiomis kalbomis: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20" name="Picture 3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1814400" y="3581280"/>
            <a:ext cx="2114280" cy="212364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  <p:grpSp>
        <p:nvGrpSpPr>
          <p:cNvPr id="321" name="Group 5"/>
          <p:cNvGrpSpPr/>
          <p:nvPr/>
        </p:nvGrpSpPr>
        <p:grpSpPr>
          <a:xfrm>
            <a:off x="6845040" y="3502800"/>
            <a:ext cx="3467880" cy="2124360"/>
            <a:chOff x="6845040" y="3502800"/>
            <a:chExt cx="3467880" cy="2124360"/>
          </a:xfrm>
        </p:grpSpPr>
        <p:pic>
          <p:nvPicPr>
            <p:cNvPr id="322" name="Google Shape;173;p30" descr="Vaizdo rezultatas pagal užklausą „asp.net“"/>
            <p:cNvPicPr/>
            <p:nvPr/>
          </p:nvPicPr>
          <p:blipFill>
            <a:blip r:embed="rId2"/>
            <a:stretch/>
          </p:blipFill>
          <p:spPr>
            <a:xfrm>
              <a:off x="6845040" y="3502800"/>
              <a:ext cx="860760" cy="861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3" name="Google Shape;174;p30" descr="Vaizdo rezultatas pagal užklausą „php“"/>
            <p:cNvPicPr/>
            <p:nvPr/>
          </p:nvPicPr>
          <p:blipFill>
            <a:blip r:embed="rId3"/>
            <a:stretch/>
          </p:blipFill>
          <p:spPr>
            <a:xfrm>
              <a:off x="8066160" y="3746160"/>
              <a:ext cx="95796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4" name="Google Shape;175;p30" descr="Vaizdo rezultatas pagal užklausą „go language“"/>
            <p:cNvPicPr/>
            <p:nvPr/>
          </p:nvPicPr>
          <p:blipFill>
            <a:blip r:embed="rId4"/>
            <a:stretch/>
          </p:blipFill>
          <p:spPr>
            <a:xfrm>
              <a:off x="6845040" y="4443840"/>
              <a:ext cx="957960" cy="501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5" name="Google Shape;176;p30" descr="Vaizdo rezultatas pagal užklausą „python language“"/>
            <p:cNvPicPr/>
            <p:nvPr/>
          </p:nvPicPr>
          <p:blipFill>
            <a:blip r:embed="rId5"/>
            <a:stretch/>
          </p:blipFill>
          <p:spPr>
            <a:xfrm>
              <a:off x="7984800" y="4485960"/>
              <a:ext cx="1535400" cy="51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6" name="Google Shape;177;p30" descr="Vaizdo rezultatas pagal užklausą „haskell language“"/>
            <p:cNvPicPr/>
            <p:nvPr/>
          </p:nvPicPr>
          <p:blipFill>
            <a:blip r:embed="rId6"/>
            <a:stretch/>
          </p:blipFill>
          <p:spPr>
            <a:xfrm>
              <a:off x="6845040" y="5261760"/>
              <a:ext cx="1029960" cy="339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7" name="Google Shape;178;p30" descr="Vaizdo rezultatas pagal užklausą „ruby language“"/>
            <p:cNvPicPr/>
            <p:nvPr/>
          </p:nvPicPr>
          <p:blipFill>
            <a:blip r:embed="rId7"/>
            <a:stretch/>
          </p:blipFill>
          <p:spPr>
            <a:xfrm>
              <a:off x="9282960" y="3637080"/>
              <a:ext cx="1029960" cy="735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8" name="Google Shape;179;p30" descr="Vaizdo rezultatas pagal užklausą „java language“"/>
            <p:cNvPicPr/>
            <p:nvPr/>
          </p:nvPicPr>
          <p:blipFill>
            <a:blip r:embed="rId8"/>
            <a:stretch/>
          </p:blipFill>
          <p:spPr>
            <a:xfrm>
              <a:off x="9702360" y="4498200"/>
              <a:ext cx="569880" cy="1044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9" name="Google Shape;180;p30" descr="Vaizdo rezultatas pagal užklausą „node.js language“"/>
            <p:cNvPicPr/>
            <p:nvPr/>
          </p:nvPicPr>
          <p:blipFill>
            <a:blip r:embed="rId9"/>
            <a:stretch/>
          </p:blipFill>
          <p:spPr>
            <a:xfrm>
              <a:off x="8249040" y="5125680"/>
              <a:ext cx="1002240" cy="5014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95160" y="277668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lt-LT" sz="6000" spc="-1" strike="noStrike">
                <a:solidFill>
                  <a:srgbClr val="7400ff"/>
                </a:solidFill>
                <a:latin typeface="Arial"/>
                <a:ea typeface="Arial"/>
              </a:rPr>
              <a:t>Pradėkime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80240" y="1371600"/>
            <a:ext cx="10800720" cy="129996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lt-LT" sz="3200" spc="-1" strike="noStrike">
                <a:solidFill>
                  <a:srgbClr val="000000"/>
                </a:solidFill>
                <a:latin typeface="Arial"/>
                <a:ea typeface="Arial"/>
              </a:rPr>
              <a:t>Iš ko susideda interneto puslapis?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oogle Shape;192;p32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894240" y="2584440"/>
            <a:ext cx="4762800" cy="3417480"/>
          </a:xfrm>
          <a:prstGeom prst="rect">
            <a:avLst/>
          </a:prstGeom>
          <a:ln>
            <a:noFill/>
          </a:ln>
        </p:spPr>
      </p:pic>
      <p:pic>
        <p:nvPicPr>
          <p:cNvPr id="335" name="Google Shape;193;p32" descr="Shape, rectangle&#10;&#10;Description automatically generated"/>
          <p:cNvPicPr/>
          <p:nvPr/>
        </p:nvPicPr>
        <p:blipFill>
          <a:blip r:embed="rId2"/>
          <a:stretch/>
        </p:blipFill>
        <p:spPr>
          <a:xfrm>
            <a:off x="1454040" y="5023080"/>
            <a:ext cx="3605400" cy="883440"/>
          </a:xfrm>
          <a:prstGeom prst="rect">
            <a:avLst/>
          </a:prstGeom>
          <a:ln>
            <a:noFill/>
          </a:ln>
        </p:spPr>
      </p:pic>
      <p:pic>
        <p:nvPicPr>
          <p:cNvPr id="336" name="Google Shape;194;p32" descr=""/>
          <p:cNvPicPr/>
          <p:nvPr/>
        </p:nvPicPr>
        <p:blipFill>
          <a:blip r:embed="rId3"/>
          <a:stretch/>
        </p:blipFill>
        <p:spPr>
          <a:xfrm>
            <a:off x="1764360" y="4101120"/>
            <a:ext cx="3140280" cy="883440"/>
          </a:xfrm>
          <a:prstGeom prst="rect">
            <a:avLst/>
          </a:prstGeom>
          <a:ln>
            <a:noFill/>
          </a:ln>
        </p:spPr>
      </p:pic>
      <p:pic>
        <p:nvPicPr>
          <p:cNvPr id="337" name="Google Shape;195;p32" descr="Shape, rectangle&#10;&#10;Description automatically generated"/>
          <p:cNvPicPr/>
          <p:nvPr/>
        </p:nvPicPr>
        <p:blipFill>
          <a:blip r:embed="rId4"/>
          <a:stretch/>
        </p:blipFill>
        <p:spPr>
          <a:xfrm>
            <a:off x="2140200" y="3161880"/>
            <a:ext cx="2420280" cy="883440"/>
          </a:xfrm>
          <a:prstGeom prst="rect">
            <a:avLst/>
          </a:prstGeom>
          <a:ln>
            <a:noFill/>
          </a:ln>
        </p:spPr>
      </p:pic>
      <p:grpSp>
        <p:nvGrpSpPr>
          <p:cNvPr id="338" name="Group 3"/>
          <p:cNvGrpSpPr/>
          <p:nvPr/>
        </p:nvGrpSpPr>
        <p:grpSpPr>
          <a:xfrm>
            <a:off x="7115760" y="2992680"/>
            <a:ext cx="3446280" cy="2099160"/>
            <a:chOff x="7115760" y="2992680"/>
            <a:chExt cx="3446280" cy="2099160"/>
          </a:xfrm>
        </p:grpSpPr>
        <p:sp>
          <p:nvSpPr>
            <p:cNvPr id="339" name="CustomShape 4"/>
            <p:cNvSpPr/>
            <p:nvPr/>
          </p:nvSpPr>
          <p:spPr>
            <a:xfrm>
              <a:off x="7115760" y="4088160"/>
              <a:ext cx="1422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5"/>
            <p:cNvSpPr/>
            <p:nvPr/>
          </p:nvSpPr>
          <p:spPr>
            <a:xfrm>
              <a:off x="7115760" y="4284000"/>
              <a:ext cx="1422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headEnd len="med" type="stealth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41" name="Google Shape;199;p32" descr=""/>
            <p:cNvPicPr/>
            <p:nvPr/>
          </p:nvPicPr>
          <p:blipFill>
            <a:blip r:embed="rId5"/>
            <a:stretch/>
          </p:blipFill>
          <p:spPr>
            <a:xfrm>
              <a:off x="8989560" y="2992680"/>
              <a:ext cx="1572480" cy="20991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480240" y="460800"/>
            <a:ext cx="5615280" cy="453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lt-LT" sz="1400" spc="-1" strike="noStrike">
                <a:solidFill>
                  <a:srgbClr val="feffff"/>
                </a:solidFill>
                <a:latin typeface="Arial"/>
                <a:ea typeface="Arial"/>
              </a:rPr>
              <a:t>Front End programavimas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6557760" y="1371600"/>
            <a:ext cx="5153400" cy="1364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557760" y="2978280"/>
            <a:ext cx="5154480" cy="199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1989 m.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fizikas 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Tim Berners-Lee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dirbdamas CERN pasiūlė hiperteksto koncepciją internetui.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−"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1991 m.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buvo paleistas pirmasis serveris (CERN), interneto pradžia.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45" name="Picture 19" descr=""/>
          <p:cNvPicPr/>
          <p:nvPr/>
        </p:nvPicPr>
        <p:blipFill>
          <a:blip r:embed="rId1"/>
          <a:stretch/>
        </p:blipFill>
        <p:spPr>
          <a:xfrm>
            <a:off x="1027440" y="2282040"/>
            <a:ext cx="3643920" cy="2735640"/>
          </a:xfrm>
          <a:prstGeom prst="rect">
            <a:avLst/>
          </a:prstGeom>
          <a:ln>
            <a:noFill/>
          </a:ln>
        </p:spPr>
      </p:pic>
      <p:pic>
        <p:nvPicPr>
          <p:cNvPr id="346" name="Picture 20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0281600" y="4268880"/>
            <a:ext cx="1390320" cy="7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8" ma:contentTypeDescription="Create a new document." ma:contentTypeScope="" ma:versionID="94ab7dbcceee183a089d0abd05e1a634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07d8b861d699e57cafa272a6ca50501d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0666585E1A3342B67AE8E86F8C681E" ma:contentTypeVersion="0" ma:contentTypeDescription="Create a new document." ma:contentTypeScope="" ma:versionID="08941454627dad9a657e94e5da79ee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010958-E53C-4BD1-8F86-0853952C2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F33C16-2D94-46E7-A257-88BB6C117DB3}"/>
</file>

<file path=customXml/itemProps3.xml><?xml version="1.0" encoding="utf-8"?>
<ds:datastoreItem xmlns:ds="http://schemas.openxmlformats.org/officeDocument/2006/customXml" ds:itemID="{6D5781E8-A6FA-44A1-8758-B26F6D6D58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BDB7766-107C-4688-9845-AF765AD27750}"/>
</file>

<file path=customXml/itemProps5.xml><?xml version="1.0" encoding="utf-8"?>
<ds:datastoreItem xmlns:ds="http://schemas.openxmlformats.org/officeDocument/2006/customXml" ds:itemID="{00C0F83D-AC57-4AD5-8BC2-72374BC1876C}"/>
</file>

<file path=customXml/itemProps6.xml><?xml version="1.0" encoding="utf-8"?>
<ds:datastoreItem xmlns:ds="http://schemas.openxmlformats.org/officeDocument/2006/customXml" ds:itemID="{64E17EE2-AEA8-4B8B-A140-7795F5DA545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subject/>
  <dc:creator>Karolina Januskaite</dc:creator>
  <dc:description/>
  <cp:lastModifiedBy/>
  <cp:revision>2</cp:revision>
  <dcterms:created xsi:type="dcterms:W3CDTF">2021-01-31T18:22:14Z</dcterms:created>
  <dcterms:modified xsi:type="dcterms:W3CDTF">2022-07-11T16:56:24Z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0x010100E50666585E1A3342B67AE8E86F8C681E</vt:lpwstr>
  </property>
  <property fmtid="{D5CDD505-2E9C-101B-9397-08002B2CF9AE}" pid="4" name="Created">
    <vt:filetime>2019-12-01T00:00:00Z</vt:filetime>
  </property>
  <property fmtid="{D5CDD505-2E9C-101B-9397-08002B2CF9AE}" pid="5" name="Creator">
    <vt:lpwstr>Microsoft® PowerPoint® 2016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astSaved">
    <vt:filetime>2021-01-31T00:00:00Z</vt:filetime>
  </property>
  <property fmtid="{D5CDD505-2E9C-101B-9397-08002B2CF9AE}" pid="9" name="LinksUpToDate">
    <vt:bool>false</vt:bool>
  </property>
  <property fmtid="{D5CDD505-2E9C-101B-9397-08002B2CF9AE}" pid="10" name="Notes">
    <vt:i4>21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29</vt:i4>
  </property>
</Properties>
</file>