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gif" ContentType="image/gif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Overpas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font" Target="fonts/Montserrat-bold.fntdata"/><Relationship Id="rId18" Type="http://schemas.openxmlformats.org/officeDocument/2006/relationships/slide" Target="slides/slide13.xml"/><Relationship Id="rId42" Type="http://schemas.openxmlformats.org/officeDocument/2006/relationships/font" Target="fonts/Overpass-regular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7" Type="http://schemas.openxmlformats.org/officeDocument/2006/relationships/customXml" Target="../customXml/item2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45" Type="http://schemas.openxmlformats.org/officeDocument/2006/relationships/font" Target="fonts/Overpass-boldItalic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44" Type="http://schemas.openxmlformats.org/officeDocument/2006/relationships/font" Target="fonts/Overpass-italic.fntdata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3" Type="http://schemas.openxmlformats.org/officeDocument/2006/relationships/font" Target="fonts/Overpass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4" Type="http://schemas.openxmlformats.org/officeDocument/2006/relationships/slide" Target="slides/slide9.xml"/><Relationship Id="rId48" Type="http://schemas.openxmlformats.org/officeDocument/2006/relationships/customXml" Target="../customXml/item3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font" Target="fonts/Montserrat-regular.fntdata"/><Relationship Id="rId46" Type="http://schemas.openxmlformats.org/officeDocument/2006/relationships/customXml" Target="../customXml/item1.xml"/><Relationship Id="rId20" Type="http://schemas.openxmlformats.org/officeDocument/2006/relationships/slide" Target="slides/slide15.xml"/><Relationship Id="rId41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32eabc2f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32eabc2f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32eabc2f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32eabc2f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32eabc2f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32eabc2f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32eabc2f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32eabc2f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32eabc2f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32eabc2f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32eabc2f2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32eabc2f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32eabc2f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32eabc2f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32eabc2f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32eabc2f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32eabc2f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32eabc2f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32eabc2f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32eabc2f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32eabc2f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32eabc2f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e6a4a0e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e6a4a0e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32eabc2f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32eabc2f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32eabc2f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32eabc2f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32eabc2f2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32eabc2f2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32eabc2f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32eabc2f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32eabc2f2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32eabc2f2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e6a4a0e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e6a4a0e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e6a4a0e4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e6a4a0e4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e6a4a0e40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e6a4a0e40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e6a4a0e40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e6a4a0e40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32eabc2f2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32eabc2f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32eabc2f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32eabc2f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32eabc2f2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32eabc2f2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32eabc2f2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32eabc2f2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32eabc2f2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32eabc2f2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32eabc2f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32eabc2f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32eabc2f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32eabc2f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32eabc2f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32eabc2f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32eabc2f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32eabc2f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32eabc2f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32eabc2f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32eabc2f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32eabc2f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54965" y="1963698"/>
            <a:ext cx="5287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"/>
              <a:buNone/>
              <a:defRPr b="1" sz="45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454965" y="4379486"/>
            <a:ext cx="52878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6471" y="344091"/>
            <a:ext cx="1750626" cy="512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2" type="body"/>
          </p:nvPr>
        </p:nvSpPr>
        <p:spPr>
          <a:xfrm>
            <a:off x="355997" y="1964267"/>
            <a:ext cx="1750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/>
          <p:nvPr>
            <p:ph idx="3" type="pic"/>
          </p:nvPr>
        </p:nvSpPr>
        <p:spPr>
          <a:xfrm>
            <a:off x="7742635" y="344091"/>
            <a:ext cx="1033500" cy="103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2"/>
          <p:cNvSpPr txBox="1"/>
          <p:nvPr/>
        </p:nvSpPr>
        <p:spPr>
          <a:xfrm>
            <a:off x="356000" y="4527225"/>
            <a:ext cx="9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latin typeface="Montserrat"/>
                <a:ea typeface="Montserrat"/>
                <a:cs typeface="Montserrat"/>
                <a:sym typeface="Montserrat"/>
              </a:rPr>
              <a:t>2022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nstration">
  <p:cSld name="BIG_NUMBER_1_1_1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13926" l="0" r="0" t="0"/>
          <a:stretch/>
        </p:blipFill>
        <p:spPr>
          <a:xfrm>
            <a:off x="4000500" y="716450"/>
            <a:ext cx="5143500" cy="44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/>
        </p:nvSpPr>
        <p:spPr>
          <a:xfrm>
            <a:off x="145375" y="2260500"/>
            <a:ext cx="436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4800"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sk">
  <p:cSld name="BIG_NUMBER_1_1_1_1">
    <p:bg>
      <p:bgPr>
        <a:solidFill>
          <a:srgbClr val="FFA0F7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625" y="19545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145375" y="2260500"/>
            <a:ext cx="3025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4800">
                <a:latin typeface="Montserrat"/>
                <a:ea typeface="Montserrat"/>
                <a:cs typeface="Montserrat"/>
                <a:sym typeface="Montserrat"/>
              </a:rPr>
              <a:t>Užduotis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2"/>
          <p:cNvSpPr txBox="1"/>
          <p:nvPr>
            <p:ph type="title"/>
          </p:nvPr>
        </p:nvSpPr>
        <p:spPr>
          <a:xfrm>
            <a:off x="3375900" y="2260500"/>
            <a:ext cx="1236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sk 1">
  <p:cSld name="BIG_NUMBER_1_1_1_1_1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45375" y="2260500"/>
            <a:ext cx="525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Namų darbas</a:t>
            </a:r>
            <a:endParaRPr b="1"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9400" y="0"/>
            <a:ext cx="4905425" cy="49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sk 1 1">
  <p:cSld name="BIG_NUMBER_1_1_1_1_1_1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145375" y="2260500"/>
            <a:ext cx="525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Iki kito karto!</a:t>
            </a:r>
            <a:endParaRPr b="1"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2">
            <a:alphaModFix/>
          </a:blip>
          <a:srcRect b="23803" l="0" r="0" t="0"/>
          <a:stretch/>
        </p:blipFill>
        <p:spPr>
          <a:xfrm>
            <a:off x="4819100" y="1848125"/>
            <a:ext cx="4324900" cy="32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 1">
  <p:cSld name="2_Title and Content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07" name="Google Shape;107;p17"/>
          <p:cNvGrpSpPr/>
          <p:nvPr/>
        </p:nvGrpSpPr>
        <p:grpSpPr>
          <a:xfrm>
            <a:off x="8308967" y="344091"/>
            <a:ext cx="474740" cy="510662"/>
            <a:chOff x="7684476" y="458788"/>
            <a:chExt cx="632987" cy="680883"/>
          </a:xfrm>
        </p:grpSpPr>
        <p:sp>
          <p:nvSpPr>
            <p:cNvPr id="108" name="Google Shape;108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1048941" y="23950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3" type="body"/>
          </p:nvPr>
        </p:nvSpPr>
        <p:spPr>
          <a:xfrm>
            <a:off x="1048941" y="3252307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4" type="body"/>
          </p:nvPr>
        </p:nvSpPr>
        <p:spPr>
          <a:xfrm>
            <a:off x="1048941" y="41095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5" type="body"/>
          </p:nvPr>
        </p:nvSpPr>
        <p:spPr>
          <a:xfrm>
            <a:off x="5607494" y="23950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6" type="body"/>
          </p:nvPr>
        </p:nvSpPr>
        <p:spPr>
          <a:xfrm>
            <a:off x="5607494" y="3252307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7" type="body"/>
          </p:nvPr>
        </p:nvSpPr>
        <p:spPr>
          <a:xfrm>
            <a:off x="5607494" y="41095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18" name="Google Shape;118;p17"/>
          <p:cNvSpPr/>
          <p:nvPr>
            <p:ph idx="8" type="pic"/>
          </p:nvPr>
        </p:nvSpPr>
        <p:spPr>
          <a:xfrm>
            <a:off x="416455" y="2395745"/>
            <a:ext cx="474600" cy="4746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7"/>
          <p:cNvSpPr/>
          <p:nvPr>
            <p:ph idx="9" type="pic"/>
          </p:nvPr>
        </p:nvSpPr>
        <p:spPr>
          <a:xfrm>
            <a:off x="416455" y="3252295"/>
            <a:ext cx="474600" cy="4746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7"/>
          <p:cNvSpPr/>
          <p:nvPr>
            <p:ph idx="13" type="pic"/>
          </p:nvPr>
        </p:nvSpPr>
        <p:spPr>
          <a:xfrm>
            <a:off x="416455" y="4108845"/>
            <a:ext cx="474600" cy="4746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17"/>
          <p:cNvSpPr/>
          <p:nvPr>
            <p:ph idx="14" type="pic"/>
          </p:nvPr>
        </p:nvSpPr>
        <p:spPr>
          <a:xfrm>
            <a:off x="4990580" y="2395745"/>
            <a:ext cx="474600" cy="4746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7"/>
          <p:cNvSpPr/>
          <p:nvPr>
            <p:ph idx="15" type="pic"/>
          </p:nvPr>
        </p:nvSpPr>
        <p:spPr>
          <a:xfrm>
            <a:off x="4990580" y="3252295"/>
            <a:ext cx="474600" cy="4746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7"/>
          <p:cNvSpPr/>
          <p:nvPr>
            <p:ph idx="16" type="pic"/>
          </p:nvPr>
        </p:nvSpPr>
        <p:spPr>
          <a:xfrm>
            <a:off x="4990580" y="4108845"/>
            <a:ext cx="474600" cy="4746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17"/>
          <p:cNvSpPr txBox="1"/>
          <p:nvPr/>
        </p:nvSpPr>
        <p:spPr>
          <a:xfrm>
            <a:off x="360300" y="1028775"/>
            <a:ext cx="585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2300">
                <a:latin typeface="Montserrat"/>
                <a:ea typeface="Montserrat"/>
                <a:cs typeface="Montserrat"/>
                <a:sym typeface="Montserrat"/>
              </a:rPr>
              <a:t>Paskaitos eiga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2_Title and Content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8308967" y="344091"/>
            <a:ext cx="474740" cy="510662"/>
            <a:chOff x="7684476" y="458788"/>
            <a:chExt cx="632987" cy="680883"/>
          </a:xfrm>
        </p:grpSpPr>
        <p:sp>
          <p:nvSpPr>
            <p:cNvPr id="19" name="Google Shape;19;p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360293" y="1028780"/>
            <a:ext cx="38655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None/>
              <a:defRPr sz="23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1048941" y="23950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1048941" y="3252307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4" type="body"/>
          </p:nvPr>
        </p:nvSpPr>
        <p:spPr>
          <a:xfrm>
            <a:off x="1048941" y="41095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5" type="body"/>
          </p:nvPr>
        </p:nvSpPr>
        <p:spPr>
          <a:xfrm>
            <a:off x="5607494" y="23950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6" type="body"/>
          </p:nvPr>
        </p:nvSpPr>
        <p:spPr>
          <a:xfrm>
            <a:off x="5607494" y="3252307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7" type="body"/>
          </p:nvPr>
        </p:nvSpPr>
        <p:spPr>
          <a:xfrm>
            <a:off x="5607494" y="41095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None/>
              <a:defRPr sz="23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8308967" y="344091"/>
            <a:ext cx="474740" cy="510662"/>
            <a:chOff x="7684476" y="458788"/>
            <a:chExt cx="632987" cy="680883"/>
          </a:xfrm>
        </p:grpSpPr>
        <p:sp>
          <p:nvSpPr>
            <p:cNvPr id="34" name="Google Shape;34;p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3" type="body"/>
          </p:nvPr>
        </p:nvSpPr>
        <p:spPr>
          <a:xfrm>
            <a:off x="4921500" y="1547700"/>
            <a:ext cx="3862200" cy="3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Topic">
  <p:cSld name="MAIN_POINT">
    <p:bg>
      <p:bgPr>
        <a:solidFill>
          <a:srgbClr val="9945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4800"/>
              <a:buFont typeface="Montserrat"/>
              <a:buNone/>
              <a:defRPr b="1" sz="4800">
                <a:solidFill>
                  <a:srgbClr val="FE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150" y="4540950"/>
            <a:ext cx="9144000" cy="60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8658488" y="4693995"/>
            <a:ext cx="308708" cy="332067"/>
            <a:chOff x="7684476" y="458788"/>
            <a:chExt cx="632987" cy="680883"/>
          </a:xfrm>
        </p:grpSpPr>
        <p:sp>
          <p:nvSpPr>
            <p:cNvPr id="45" name="Google Shape;45;p5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and Resul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6"/>
          <p:cNvGrpSpPr/>
          <p:nvPr/>
        </p:nvGrpSpPr>
        <p:grpSpPr>
          <a:xfrm>
            <a:off x="8308967" y="344091"/>
            <a:ext cx="474740" cy="510662"/>
            <a:chOff x="7684476" y="458788"/>
            <a:chExt cx="632987" cy="680883"/>
          </a:xfrm>
        </p:grpSpPr>
        <p:sp>
          <p:nvSpPr>
            <p:cNvPr id="51" name="Google Shape;51;p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6"/>
          <p:cNvSpPr txBox="1"/>
          <p:nvPr/>
        </p:nvSpPr>
        <p:spPr>
          <a:xfrm>
            <a:off x="128975" y="98625"/>
            <a:ext cx="8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rgbClr val="FEFFFF"/>
                </a:solidFill>
                <a:latin typeface="Montserrat"/>
                <a:ea typeface="Montserrat"/>
                <a:cs typeface="Montserrat"/>
                <a:sym typeface="Montserrat"/>
              </a:rPr>
              <a:t>Kodas</a:t>
            </a:r>
            <a:endParaRPr b="1">
              <a:solidFill>
                <a:srgbClr val="FE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4689000" y="98625"/>
            <a:ext cx="12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Rezultatas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Logo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8308967" y="344091"/>
            <a:ext cx="474740" cy="510662"/>
            <a:chOff x="7684476" y="458788"/>
            <a:chExt cx="632987" cy="680883"/>
          </a:xfrm>
        </p:grpSpPr>
        <p:sp>
          <p:nvSpPr>
            <p:cNvPr id="60" name="Google Shape;60;p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nd Title">
  <p:cSld name="CAPTION_ONLY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8308967" y="344091"/>
            <a:ext cx="474740" cy="510662"/>
            <a:chOff x="7684476" y="458788"/>
            <a:chExt cx="632987" cy="680883"/>
          </a:xfrm>
        </p:grpSpPr>
        <p:sp>
          <p:nvSpPr>
            <p:cNvPr id="67" name="Google Shape;67;p8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8"/>
          <p:cNvSpPr txBox="1"/>
          <p:nvPr>
            <p:ph type="title"/>
          </p:nvPr>
        </p:nvSpPr>
        <p:spPr>
          <a:xfrm>
            <a:off x="360300" y="344100"/>
            <a:ext cx="7711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None/>
              <a:defRPr sz="23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ffee Break">
  <p:cSld name="BIG_NUMBER_1">
    <p:bg>
      <p:bgPr>
        <a:solidFill>
          <a:srgbClr val="FE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  <p:pic>
        <p:nvPicPr>
          <p:cNvPr id="74" name="Google Shape;7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00475" y="1363925"/>
            <a:ext cx="3943525" cy="39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/>
        </p:nvSpPr>
        <p:spPr>
          <a:xfrm>
            <a:off x="1170650" y="3244100"/>
            <a:ext cx="2928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lt" sz="1000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rPr>
              <a:t>* Kavos pertraukėlė iki </a:t>
            </a:r>
            <a:endParaRPr sz="1000">
              <a:solidFill>
                <a:srgbClr val="1200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1000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rPr>
              <a:t>Sugrįžę praneškite parašydami į chat’ą “+”</a:t>
            </a:r>
            <a:endParaRPr b="1" sz="1000">
              <a:solidFill>
                <a:srgbClr val="1200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145375" y="2260500"/>
            <a:ext cx="436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4800">
                <a:latin typeface="Montserrat"/>
                <a:ea typeface="Montserrat"/>
                <a:cs typeface="Montserrat"/>
                <a:sym typeface="Montserrat"/>
              </a:rPr>
              <a:t>Pertraukėlė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2503500" y="3244088"/>
            <a:ext cx="1016700" cy="1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200FF"/>
              </a:buClr>
              <a:buSzPts val="1000"/>
              <a:buFont typeface="Overpass"/>
              <a:buNone/>
              <a:defRPr b="1" sz="1000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200FF"/>
              </a:buClr>
              <a:buSzPts val="2800"/>
              <a:buFont typeface="Overpass"/>
              <a:buNone/>
              <a:defRPr b="1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200FF"/>
              </a:buClr>
              <a:buSzPts val="2800"/>
              <a:buFont typeface="Overpass"/>
              <a:buNone/>
              <a:defRPr b="1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200FF"/>
              </a:buClr>
              <a:buSzPts val="2800"/>
              <a:buFont typeface="Overpass"/>
              <a:buNone/>
              <a:defRPr b="1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200FF"/>
              </a:buClr>
              <a:buSzPts val="2800"/>
              <a:buFont typeface="Overpass"/>
              <a:buNone/>
              <a:defRPr b="1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200FF"/>
              </a:buClr>
              <a:buSzPts val="2800"/>
              <a:buFont typeface="Overpass"/>
              <a:buNone/>
              <a:defRPr b="1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200FF"/>
              </a:buClr>
              <a:buSzPts val="2800"/>
              <a:buFont typeface="Overpass"/>
              <a:buNone/>
              <a:defRPr b="1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200FF"/>
              </a:buClr>
              <a:buSzPts val="2800"/>
              <a:buFont typeface="Overpass"/>
              <a:buNone/>
              <a:defRPr b="1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200FF"/>
              </a:buClr>
              <a:buSzPts val="2800"/>
              <a:buFont typeface="Overpass"/>
              <a:buNone/>
              <a:defRPr b="1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">
  <p:cSld name="BIG_NUMBER_1_1">
    <p:bg>
      <p:bgPr>
        <a:solidFill>
          <a:srgbClr val="A6DD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12469" l="0" r="0" t="22649"/>
          <a:stretch/>
        </p:blipFill>
        <p:spPr>
          <a:xfrm>
            <a:off x="3997175" y="1804075"/>
            <a:ext cx="5146825" cy="33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/>
        </p:nvSpPr>
        <p:spPr>
          <a:xfrm>
            <a:off x="145375" y="2260500"/>
            <a:ext cx="436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4800">
                <a:solidFill>
                  <a:srgbClr val="FEFFFF"/>
                </a:solidFill>
                <a:latin typeface="Montserrat"/>
                <a:ea typeface="Montserrat"/>
                <a:cs typeface="Montserrat"/>
                <a:sym typeface="Montserrat"/>
              </a:rPr>
              <a:t>Klausimai?</a:t>
            </a:r>
            <a:endParaRPr b="1" sz="4800">
              <a:solidFill>
                <a:srgbClr val="FE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"/>
              <a:buChar char="●"/>
              <a:defRPr sz="18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●"/>
              <a:defRPr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●"/>
              <a:defRPr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itkraken.com/blog/what-is-git-bash" TargetMode="External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google.lt" TargetMode="External"/><Relationship Id="rId4" Type="http://schemas.openxmlformats.org/officeDocument/2006/relationships/hyperlink" Target="http://google.l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-scm.com/downloads" TargetMode="External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w3schools.com/git/git_exercises.asp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gif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ctrTitle"/>
          </p:nvPr>
        </p:nvSpPr>
        <p:spPr>
          <a:xfrm>
            <a:off x="2454973" y="1963700"/>
            <a:ext cx="4470300" cy="179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Git</a:t>
            </a:r>
            <a:endParaRPr/>
          </a:p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2454965" y="4379486"/>
            <a:ext cx="5287800" cy="69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Git &amp; terminal</a:t>
            </a:r>
            <a:endParaRPr/>
          </a:p>
        </p:txBody>
      </p:sp>
      <p:sp>
        <p:nvSpPr>
          <p:cNvPr id="131" name="Google Shape;131;p18"/>
          <p:cNvSpPr txBox="1"/>
          <p:nvPr>
            <p:ph idx="2" type="body"/>
          </p:nvPr>
        </p:nvSpPr>
        <p:spPr>
          <a:xfrm>
            <a:off x="355997" y="1964267"/>
            <a:ext cx="1750800" cy="179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778" y="305126"/>
            <a:ext cx="1033500" cy="10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6925140" y="2085239"/>
            <a:ext cx="1835100" cy="464100"/>
          </a:xfrm>
          <a:prstGeom prst="roundRect">
            <a:avLst>
              <a:gd fmla="val 50000" name="adj"/>
            </a:avLst>
          </a:prstGeom>
          <a:solidFill>
            <a:srgbClr val="74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lt" sz="1600">
                <a:solidFill>
                  <a:srgbClr val="FEFFFF"/>
                </a:solidFill>
              </a:rPr>
              <a:t>Git &amp; terminal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6941017" y="2778246"/>
            <a:ext cx="1835100" cy="4641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lt" sz="1600">
                <a:solidFill>
                  <a:srgbClr val="FEFFFF"/>
                </a:solidFill>
              </a:rPr>
              <a:t>1</a:t>
            </a:r>
            <a:r>
              <a:rPr b="1" i="0" lang="lt" sz="16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lt" sz="1600">
                <a:solidFill>
                  <a:srgbClr val="FEFFFF"/>
                </a:solidFill>
              </a:rPr>
              <a:t>paskaita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1 etapas - Working copy</a:t>
            </a:r>
            <a:endParaRPr/>
          </a:p>
        </p:txBody>
      </p:sp>
      <p:sp>
        <p:nvSpPr>
          <p:cNvPr id="209" name="Google Shape;209;p27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Working copy (darbinė kopija) - joje pridedami nauji arba keičiami jau egzistuojantys failai, nevykdomos jokios git komandos.</a:t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Git veikimas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350" y="2497700"/>
            <a:ext cx="5574651" cy="264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/>
          <p:nvPr/>
        </p:nvSpPr>
        <p:spPr>
          <a:xfrm>
            <a:off x="7579300" y="4228000"/>
            <a:ext cx="277500" cy="15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 rot="-277567">
            <a:off x="7512729" y="4144077"/>
            <a:ext cx="643496" cy="323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900">
                <a:latin typeface="Overpass"/>
                <a:ea typeface="Overpass"/>
                <a:cs typeface="Overpass"/>
                <a:sym typeface="Overpass"/>
              </a:rPr>
              <a:t>fetch</a:t>
            </a:r>
            <a:endParaRPr sz="9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2 etapas - Staging area</a:t>
            </a:r>
            <a:endParaRPr/>
          </a:p>
        </p:txBody>
      </p:sp>
      <p:sp>
        <p:nvSpPr>
          <p:cNvPr id="219" name="Google Shape;219;p28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Staging area - čia keliame visus savo pakeitimus (su </a:t>
            </a:r>
            <a:r>
              <a:rPr b="1" lang="lt"/>
              <a:t>add </a:t>
            </a:r>
            <a:r>
              <a:rPr lang="lt"/>
              <a:t>komanda), bet jie dar nepatenka į Git repozitoriją.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 sz="1200" u="sng"/>
              <a:t>*Repozitorija - </a:t>
            </a:r>
            <a:r>
              <a:rPr lang="lt" sz="1200" u="sng"/>
              <a:t>saugykla (</a:t>
            </a:r>
            <a:r>
              <a:rPr i="1" lang="lt" sz="1200" u="sng"/>
              <a:t>.git/</a:t>
            </a:r>
            <a:r>
              <a:rPr lang="lt" sz="1200" u="sng"/>
              <a:t> aplankas).</a:t>
            </a:r>
            <a:endParaRPr sz="1200" u="sng"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Git veikimas</a:t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350" y="2497700"/>
            <a:ext cx="5574651" cy="264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/>
          <p:nvPr/>
        </p:nvSpPr>
        <p:spPr>
          <a:xfrm>
            <a:off x="7579300" y="4228000"/>
            <a:ext cx="277500" cy="15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 rot="-277567">
            <a:off x="7512729" y="4144077"/>
            <a:ext cx="643496" cy="323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900">
                <a:latin typeface="Overpass"/>
                <a:ea typeface="Overpass"/>
                <a:cs typeface="Overpass"/>
                <a:sym typeface="Overpass"/>
              </a:rPr>
              <a:t>fetch</a:t>
            </a:r>
            <a:endParaRPr sz="9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3 etapas - Local repository</a:t>
            </a:r>
            <a:endParaRPr/>
          </a:p>
        </p:txBody>
      </p:sp>
      <p:sp>
        <p:nvSpPr>
          <p:cNvPr id="229" name="Google Shape;229;p29"/>
          <p:cNvSpPr txBox="1"/>
          <p:nvPr>
            <p:ph idx="2" type="body"/>
          </p:nvPr>
        </p:nvSpPr>
        <p:spPr>
          <a:xfrm>
            <a:off x="360300" y="1547700"/>
            <a:ext cx="35328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Local repository - tai yra aktyvus Git katalogas, kuriame saugomi paskutiniai jūsų įkelti ir patvirtinti (su </a:t>
            </a:r>
            <a:r>
              <a:rPr b="1" lang="lt"/>
              <a:t>commit</a:t>
            </a:r>
            <a:r>
              <a:rPr lang="lt"/>
              <a:t> komanda) pakeitimai.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Git veikimas</a:t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350" y="2497700"/>
            <a:ext cx="5574651" cy="264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/>
          <p:nvPr/>
        </p:nvSpPr>
        <p:spPr>
          <a:xfrm>
            <a:off x="7579300" y="4228000"/>
            <a:ext cx="277500" cy="15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 txBox="1"/>
          <p:nvPr/>
        </p:nvSpPr>
        <p:spPr>
          <a:xfrm rot="-277567">
            <a:off x="7512729" y="4144077"/>
            <a:ext cx="643496" cy="323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900">
                <a:latin typeface="Overpass"/>
                <a:ea typeface="Overpass"/>
                <a:cs typeface="Overpass"/>
                <a:sym typeface="Overpass"/>
              </a:rPr>
              <a:t>fetch</a:t>
            </a:r>
            <a:endParaRPr sz="9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4 etapas - </a:t>
            </a:r>
            <a:endParaRPr/>
          </a:p>
        </p:txBody>
      </p:sp>
      <p:sp>
        <p:nvSpPr>
          <p:cNvPr id="239" name="Google Shape;239;p30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Remote repository - pakeitimai yra sukeliami į nutolusią repozitoriją (su </a:t>
            </a:r>
            <a:r>
              <a:rPr b="1" lang="lt"/>
              <a:t>push</a:t>
            </a:r>
            <a:r>
              <a:rPr lang="lt"/>
              <a:t> komanda).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Git veikimas</a:t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350" y="2497700"/>
            <a:ext cx="5574651" cy="264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/>
          <p:nvPr/>
        </p:nvSpPr>
        <p:spPr>
          <a:xfrm>
            <a:off x="7579300" y="4228000"/>
            <a:ext cx="277500" cy="15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 rot="-277567">
            <a:off x="7512729" y="4144077"/>
            <a:ext cx="643496" cy="323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900">
                <a:latin typeface="Overpass"/>
                <a:ea typeface="Overpass"/>
                <a:cs typeface="Overpass"/>
                <a:sym typeface="Overpass"/>
              </a:rPr>
              <a:t>fetch</a:t>
            </a:r>
            <a:endParaRPr sz="9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Git Bash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Kas yra Git Bash?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Git Bash</a:t>
            </a:r>
            <a:endParaRPr/>
          </a:p>
        </p:txBody>
      </p:sp>
      <p:sp>
        <p:nvSpPr>
          <p:cNvPr id="255" name="Google Shape;255;p32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Git Bash yra komandų eilutės terminalas, kuriame vartotojai gali naudoti Git bei kitomis komandinės eilutės programomis.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 sz="1200"/>
              <a:t>Daugiau informacijos galite rasti paspaudę šią nuorodą: </a:t>
            </a:r>
            <a:r>
              <a:rPr lang="lt" sz="1200" u="sng">
                <a:solidFill>
                  <a:srgbClr val="12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Bash</a:t>
            </a:r>
            <a:endParaRPr sz="1200" u="sng">
              <a:solidFill>
                <a:srgbClr val="1200FF"/>
              </a:solidFill>
            </a:endParaRPr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825" y="1901650"/>
            <a:ext cx="3907800" cy="2976300"/>
          </a:xfrm>
          <a:prstGeom prst="roundRect">
            <a:avLst>
              <a:gd fmla="val 7628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Pagrindinės Terminal komandos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Katalogo turinio sąrašas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Pagrindinės Terminal komandos</a:t>
            </a:r>
            <a:endParaRPr/>
          </a:p>
        </p:txBody>
      </p:sp>
      <p:sp>
        <p:nvSpPr>
          <p:cNvPr id="268" name="Google Shape;268;p34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ls</a:t>
            </a:r>
            <a:r>
              <a:rPr lang="lt"/>
              <a:t>  (reiškia list)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ls ~</a:t>
            </a:r>
            <a:r>
              <a:rPr lang="lt"/>
              <a:t> (rodo home katalogą)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ls -a</a:t>
            </a:r>
            <a:r>
              <a:rPr lang="lt"/>
              <a:t> (rodo visus failus ir katalogus)</a:t>
            </a:r>
            <a:endParaRPr/>
          </a:p>
        </p:txBody>
      </p:sp>
      <p:sp>
        <p:nvSpPr>
          <p:cNvPr id="269" name="Google Shape;269;p34"/>
          <p:cNvSpPr txBox="1"/>
          <p:nvPr>
            <p:ph idx="3" type="body"/>
          </p:nvPr>
        </p:nvSpPr>
        <p:spPr>
          <a:xfrm>
            <a:off x="49215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Naršymas tarp katalogų</a:t>
            </a:r>
            <a:endParaRPr/>
          </a:p>
        </p:txBody>
      </p:sp>
      <p:sp>
        <p:nvSpPr>
          <p:cNvPr id="275" name="Google Shape;275;p35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lt"/>
              <a:t>  (change directory) einama į katalogą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cd ..</a:t>
            </a:r>
            <a:r>
              <a:rPr lang="lt"/>
              <a:t>  einama vienu žingsniu atgal iš katalogo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cd ../ ..</a:t>
            </a:r>
            <a:r>
              <a:rPr lang="lt"/>
              <a:t>  du žingsniai atgal ir pan.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cd ~</a:t>
            </a:r>
            <a:r>
              <a:rPr lang="lt"/>
              <a:t>  grįžti į home katalogą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cd ..; ls</a:t>
            </a:r>
            <a:r>
              <a:rPr lang="lt"/>
              <a:t> (kabliataškis ;  leidžia sujungti dvi komandas)</a:t>
            </a:r>
            <a:endParaRPr/>
          </a:p>
        </p:txBody>
      </p:sp>
      <p:sp>
        <p:nvSpPr>
          <p:cNvPr id="276" name="Google Shape;276;p35"/>
          <p:cNvSpPr txBox="1"/>
          <p:nvPr>
            <p:ph idx="3" type="body"/>
          </p:nvPr>
        </p:nvSpPr>
        <p:spPr>
          <a:xfrm>
            <a:off x="49215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Tai tas pats tik suprantamiau: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Pagrindinės Terminal komandos</a:t>
            </a: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3">
            <a:alphaModFix/>
          </a:blip>
          <a:srcRect b="4525" l="0" r="0" t="0"/>
          <a:stretch/>
        </p:blipFill>
        <p:spPr>
          <a:xfrm>
            <a:off x="4921500" y="2290579"/>
            <a:ext cx="3862200" cy="2587500"/>
          </a:xfrm>
          <a:prstGeom prst="roundRect">
            <a:avLst>
              <a:gd fmla="val 779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Katalogo ar failo kūrimas</a:t>
            </a:r>
            <a:endParaRPr/>
          </a:p>
        </p:txBody>
      </p:sp>
      <p:sp>
        <p:nvSpPr>
          <p:cNvPr id="284" name="Google Shape;284;p36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mkdir directoryName</a:t>
            </a:r>
            <a:r>
              <a:rPr lang="lt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sukuriamas naujas katalogas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touch file.html</a:t>
            </a:r>
            <a:r>
              <a:rPr lang="lt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sukuriamas failas kataloge</a:t>
            </a:r>
            <a:endParaRPr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Pagrindinės Terminal komandos</a:t>
            </a:r>
            <a:endParaRPr/>
          </a:p>
        </p:txBody>
      </p:sp>
      <p:pic>
        <p:nvPicPr>
          <p:cNvPr id="286" name="Google Shape;2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500" y="2231175"/>
            <a:ext cx="3862200" cy="2646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Git</a:t>
            </a:r>
            <a:endParaRPr/>
          </a:p>
        </p:txBody>
      </p:sp>
      <p:sp>
        <p:nvSpPr>
          <p:cNvPr id="140" name="Google Shape;140;p19"/>
          <p:cNvSpPr txBox="1"/>
          <p:nvPr>
            <p:ph idx="2" type="body"/>
          </p:nvPr>
        </p:nvSpPr>
        <p:spPr>
          <a:xfrm>
            <a:off x="1048941" y="2395058"/>
            <a:ext cx="3176700" cy="67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lt"/>
              <a:t>Git </a:t>
            </a:r>
            <a:r>
              <a:rPr lang="lt"/>
              <a:t>ir </a:t>
            </a:r>
            <a:r>
              <a:rPr lang="lt" u="sng">
                <a:solidFill>
                  <a:srgbClr val="1200FF"/>
                </a:solidFill>
              </a:rPr>
              <a:t>github.com</a:t>
            </a:r>
            <a:endParaRPr/>
          </a:p>
        </p:txBody>
      </p:sp>
      <p:sp>
        <p:nvSpPr>
          <p:cNvPr id="141" name="Google Shape;141;p19"/>
          <p:cNvSpPr txBox="1"/>
          <p:nvPr>
            <p:ph idx="3" type="body"/>
          </p:nvPr>
        </p:nvSpPr>
        <p:spPr>
          <a:xfrm>
            <a:off x="1048941" y="3252307"/>
            <a:ext cx="3176700" cy="67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idx="4" type="body"/>
          </p:nvPr>
        </p:nvSpPr>
        <p:spPr>
          <a:xfrm>
            <a:off x="1048941" y="4109558"/>
            <a:ext cx="3176700" cy="67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P</a:t>
            </a:r>
            <a:r>
              <a:rPr lang="lt"/>
              <a:t>raktinės užduotys</a:t>
            </a:r>
            <a:endParaRPr/>
          </a:p>
        </p:txBody>
      </p:sp>
      <p:sp>
        <p:nvSpPr>
          <p:cNvPr id="143" name="Google Shape;143;p19"/>
          <p:cNvSpPr txBox="1"/>
          <p:nvPr>
            <p:ph idx="5" type="body"/>
          </p:nvPr>
        </p:nvSpPr>
        <p:spPr>
          <a:xfrm>
            <a:off x="5607494" y="2395058"/>
            <a:ext cx="3176700" cy="67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idx="6" type="body"/>
          </p:nvPr>
        </p:nvSpPr>
        <p:spPr>
          <a:xfrm>
            <a:off x="5607494" y="3252307"/>
            <a:ext cx="3176700" cy="67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idx="7" type="body"/>
          </p:nvPr>
        </p:nvSpPr>
        <p:spPr>
          <a:xfrm>
            <a:off x="5607494" y="4109558"/>
            <a:ext cx="3176700" cy="67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9"/>
          <p:cNvPicPr preferRelativeResize="0"/>
          <p:nvPr>
            <p:ph idx="8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455" y="2395745"/>
            <a:ext cx="474600" cy="474600"/>
          </a:xfrm>
          <a:prstGeom prst="rect">
            <a:avLst/>
          </a:prstGeom>
        </p:spPr>
      </p:pic>
      <p:pic>
        <p:nvPicPr>
          <p:cNvPr id="147" name="Google Shape;147;p19"/>
          <p:cNvPicPr preferRelativeResize="0"/>
          <p:nvPr>
            <p:ph idx="9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455" y="3252295"/>
            <a:ext cx="474600" cy="474600"/>
          </a:xfrm>
          <a:prstGeom prst="rect">
            <a:avLst/>
          </a:prstGeom>
        </p:spPr>
      </p:pic>
      <p:pic>
        <p:nvPicPr>
          <p:cNvPr id="148" name="Google Shape;148;p19"/>
          <p:cNvPicPr preferRelativeResize="0"/>
          <p:nvPr>
            <p:ph idx="13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6455" y="4108845"/>
            <a:ext cx="474600" cy="474600"/>
          </a:xfrm>
          <a:prstGeom prst="rect">
            <a:avLst/>
          </a:prstGeom>
        </p:spPr>
      </p:pic>
      <p:sp>
        <p:nvSpPr>
          <p:cNvPr id="149" name="Google Shape;149;p19"/>
          <p:cNvSpPr/>
          <p:nvPr>
            <p:ph idx="14" type="pic"/>
          </p:nvPr>
        </p:nvSpPr>
        <p:spPr>
          <a:xfrm>
            <a:off x="4990580" y="2395745"/>
            <a:ext cx="474600" cy="474600"/>
          </a:xfrm>
          <a:prstGeom prst="rect">
            <a:avLst/>
          </a:prstGeom>
        </p:spPr>
      </p:sp>
      <p:sp>
        <p:nvSpPr>
          <p:cNvPr id="150" name="Google Shape;150;p19"/>
          <p:cNvSpPr/>
          <p:nvPr>
            <p:ph idx="15" type="pic"/>
          </p:nvPr>
        </p:nvSpPr>
        <p:spPr>
          <a:xfrm>
            <a:off x="4990580" y="3252295"/>
            <a:ext cx="474600" cy="474600"/>
          </a:xfrm>
          <a:prstGeom prst="rect">
            <a:avLst/>
          </a:prstGeom>
        </p:spPr>
      </p:sp>
      <p:sp>
        <p:nvSpPr>
          <p:cNvPr id="151" name="Google Shape;151;p19"/>
          <p:cNvSpPr/>
          <p:nvPr>
            <p:ph idx="16" type="pic"/>
          </p:nvPr>
        </p:nvSpPr>
        <p:spPr>
          <a:xfrm>
            <a:off x="4990580" y="4108845"/>
            <a:ext cx="474600" cy="474600"/>
          </a:xfrm>
          <a:prstGeom prst="rect">
            <a:avLst/>
          </a:prstGeom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Direktorija ir failų vietos manipuliacija</a:t>
            </a:r>
            <a:endParaRPr/>
          </a:p>
        </p:txBody>
      </p:sp>
      <p:sp>
        <p:nvSpPr>
          <p:cNvPr id="292" name="Google Shape;292;p37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/>
              <a:t>Tikriname kuriame kataloge </a:t>
            </a:r>
            <a:r>
              <a:rPr b="1" lang="lt"/>
              <a:t>dabar </a:t>
            </a:r>
            <a:r>
              <a:rPr lang="lt"/>
              <a:t>esame - </a:t>
            </a: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pwd</a:t>
            </a:r>
            <a:r>
              <a:rPr lang="lt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Failų ir aplankų </a:t>
            </a:r>
            <a:r>
              <a:rPr b="1" lang="lt"/>
              <a:t>vietos keitimas</a:t>
            </a:r>
            <a:r>
              <a:rPr lang="lt"/>
              <a:t> į kitą vietą: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mv ‘file.txt’ directoryName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mv *.jpg  directoryName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7"/>
          <p:cNvSpPr txBox="1"/>
          <p:nvPr>
            <p:ph idx="3" type="body"/>
          </p:nvPr>
        </p:nvSpPr>
        <p:spPr>
          <a:xfrm>
            <a:off x="49215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Pagrindinės Terminal komandos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CURL ir failų peržiūrėjimas </a:t>
            </a:r>
            <a:endParaRPr/>
          </a:p>
        </p:txBody>
      </p:sp>
      <p:sp>
        <p:nvSpPr>
          <p:cNvPr id="300" name="Google Shape;300;p38"/>
          <p:cNvSpPr txBox="1"/>
          <p:nvPr>
            <p:ph idx="2" type="body"/>
          </p:nvPr>
        </p:nvSpPr>
        <p:spPr>
          <a:xfrm>
            <a:off x="360300" y="1547700"/>
            <a:ext cx="63264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/>
              <a:t>Curl reiškia C URL. Norėdami pamatyti tinklalapį terminalo lange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curl -L </a:t>
            </a: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http://google.lt</a:t>
            </a:r>
            <a:r>
              <a:rPr lang="lt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curl -o google.html -L ‘</a:t>
            </a: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http://google.lt</a:t>
            </a: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’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/>
              <a:t>Failų peržiūrėjimas (cat, less)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cat file.txt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less file.txt (show less)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Pagrindinės Terminal komandos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Failų ir aplankų ištrynimas</a:t>
            </a:r>
            <a:endParaRPr/>
          </a:p>
        </p:txBody>
      </p:sp>
      <p:sp>
        <p:nvSpPr>
          <p:cNvPr id="307" name="Google Shape;307;p39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rm file.txt</a:t>
            </a:r>
            <a:r>
              <a:rPr lang="lt"/>
              <a:t>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failo ištrynimas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rmdir directoryName</a:t>
            </a:r>
            <a:r>
              <a:rPr lang="lt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direktorijos ištrynimas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rm -rf directoryName</a:t>
            </a:r>
            <a:r>
              <a:rPr lang="lt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/>
              <a:t>direktorijos ir jos turinio ištrynimas</a:t>
            </a:r>
            <a:endParaRPr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Pagrindinės Terminal komandos</a:t>
            </a: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4924625" y="1547700"/>
            <a:ext cx="3859200" cy="526800"/>
          </a:xfrm>
          <a:prstGeom prst="roundRect">
            <a:avLst>
              <a:gd fmla="val 16667" name="adj"/>
            </a:avLst>
          </a:prstGeom>
          <a:solidFill>
            <a:srgbClr val="D9B9FF"/>
          </a:solidFill>
          <a:ln cap="flat" cmpd="sng" w="19050">
            <a:solidFill>
              <a:srgbClr val="994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1000">
                <a:latin typeface="Overpass"/>
                <a:ea typeface="Overpass"/>
                <a:cs typeface="Overpass"/>
                <a:sym typeface="Overpass"/>
              </a:rPr>
              <a:t>Pastaba: </a:t>
            </a:r>
            <a:r>
              <a:rPr lang="lt" sz="1000">
                <a:latin typeface="Overpass"/>
                <a:ea typeface="Overpass"/>
                <a:cs typeface="Overpass"/>
                <a:sym typeface="Overpass"/>
              </a:rPr>
              <a:t>Pašalindami failą / aplanką, jį pašalinsite visam laikui.</a:t>
            </a:r>
            <a:endParaRPr sz="10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3375900" y="2260500"/>
            <a:ext cx="1236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Įsirašykite </a:t>
            </a:r>
            <a:r>
              <a:rPr b="1" lang="lt"/>
              <a:t>Git Bash </a:t>
            </a:r>
            <a:r>
              <a:rPr lang="lt"/>
              <a:t>ir susikurkite </a:t>
            </a:r>
            <a:r>
              <a:rPr b="1" lang="lt"/>
              <a:t>GitHub </a:t>
            </a:r>
            <a:r>
              <a:rPr lang="lt"/>
              <a:t>paskyrą</a:t>
            </a:r>
            <a:endParaRPr/>
          </a:p>
        </p:txBody>
      </p:sp>
      <p:sp>
        <p:nvSpPr>
          <p:cNvPr id="320" name="Google Shape;320;p41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Užduotis 1</a:t>
            </a:r>
            <a:endParaRPr/>
          </a:p>
        </p:txBody>
      </p:sp>
      <p:sp>
        <p:nvSpPr>
          <p:cNvPr id="321" name="Google Shape;321;p41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AutoNum type="arabicPeriod"/>
            </a:pPr>
            <a:r>
              <a:rPr lang="lt"/>
              <a:t>Atsisiųskite ir įsirašykite gitbash programą - </a:t>
            </a:r>
            <a:r>
              <a:rPr lang="lt" u="sng">
                <a:solidFill>
                  <a:srgbClr val="12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https://git-scm.com/downloads</a:t>
            </a:r>
            <a:r>
              <a:rPr lang="lt">
                <a:solidFill>
                  <a:srgbClr val="1200FF"/>
                </a:solidFill>
              </a:rPr>
              <a:t> </a:t>
            </a:r>
            <a:endParaRPr>
              <a:solidFill>
                <a:srgbClr val="1200FF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lt"/>
              <a:t>Nueikite į GitHub ir susikurkite savo paskyrą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lt"/>
              <a:t>Pasidalinkite paskyros vardu arba email adresu su dėstytoju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1"/>
          <p:cNvPicPr preferRelativeResize="0"/>
          <p:nvPr/>
        </p:nvPicPr>
        <p:blipFill rotWithShape="1">
          <a:blip r:embed="rId4">
            <a:alphaModFix/>
          </a:blip>
          <a:srcRect b="845" l="0" r="0" t="845"/>
          <a:stretch/>
        </p:blipFill>
        <p:spPr>
          <a:xfrm>
            <a:off x="5907150" y="3287313"/>
            <a:ext cx="2876552" cy="159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TOP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GitHub alternatyvos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GitLab</a:t>
            </a:r>
            <a:endParaRPr/>
          </a:p>
        </p:txBody>
      </p:sp>
      <p:sp>
        <p:nvSpPr>
          <p:cNvPr id="333" name="Google Shape;333;p43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TOP 3 GitHub alternatyvos</a:t>
            </a:r>
            <a:endParaRPr/>
          </a:p>
        </p:txBody>
      </p:sp>
      <p:sp>
        <p:nvSpPr>
          <p:cNvPr id="334" name="Google Shape;334;p43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GitLab</a:t>
            </a:r>
            <a:r>
              <a:rPr lang="lt"/>
              <a:t> yra nemokama atvirojo kodo Github alternatyva, kurios vartotojų palaikymas garantuoja 99,69 procentų našumą. Taip pat ši GitHub alternatyva yra saugi, patikima ir greita.</a:t>
            </a:r>
            <a:endParaRPr/>
          </a:p>
        </p:txBody>
      </p:sp>
      <p:pic>
        <p:nvPicPr>
          <p:cNvPr id="335" name="Google Shape;3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750" y="1547700"/>
            <a:ext cx="3330301" cy="33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Bitbucket</a:t>
            </a:r>
            <a:endParaRPr/>
          </a:p>
        </p:txBody>
      </p:sp>
      <p:sp>
        <p:nvSpPr>
          <p:cNvPr id="341" name="Google Shape;341;p44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Bitbucket yra </a:t>
            </a:r>
            <a:r>
              <a:rPr lang="lt"/>
              <a:t>sukurtas Atlassian .</a:t>
            </a:r>
            <a:r>
              <a:rPr lang="lt"/>
              <a:t> Bitbucket leidžia vienai ar kelioms projektų valdymo specialistų komandoms ne tik gerai planuoti savo projektų gyvavimo ciklą, bet ir bendradarbiauti kuriant kodų saugyklas.</a:t>
            </a:r>
            <a:endParaRPr/>
          </a:p>
        </p:txBody>
      </p:sp>
      <p:sp>
        <p:nvSpPr>
          <p:cNvPr id="342" name="Google Shape;342;p44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TOP 3 GitHub alternatyvos</a:t>
            </a:r>
            <a:endParaRPr/>
          </a:p>
        </p:txBody>
      </p:sp>
      <p:pic>
        <p:nvPicPr>
          <p:cNvPr id="343" name="Google Shape;343;p44"/>
          <p:cNvPicPr preferRelativeResize="0"/>
          <p:nvPr/>
        </p:nvPicPr>
        <p:blipFill rotWithShape="1">
          <a:blip r:embed="rId3">
            <a:alphaModFix/>
          </a:blip>
          <a:srcRect b="0" l="0" r="0" t="34400"/>
          <a:stretch/>
        </p:blipFill>
        <p:spPr>
          <a:xfrm>
            <a:off x="4921500" y="1547700"/>
            <a:ext cx="3862200" cy="16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GitBucket</a:t>
            </a:r>
            <a:endParaRPr/>
          </a:p>
        </p:txBody>
      </p:sp>
      <p:sp>
        <p:nvSpPr>
          <p:cNvPr id="349" name="Google Shape;349;p45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Github talpina daug programinės įrangos kūrimo projektų kodų saugyklų rinkinių, tačiau dažnai jis nesugeba užtikrinti </a:t>
            </a:r>
            <a:r>
              <a:rPr i="1" lang="lt"/>
              <a:t>lankstumo</a:t>
            </a:r>
            <a:r>
              <a:rPr lang="lt"/>
              <a:t>, kurio reikalauja bet kuris projektas.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Čia yra alternatyvus GitBucket, kuris siūlo kūrėjams valdyti projekto kodus su mažesniais kūrimo iššūkiais.</a:t>
            </a:r>
            <a:endParaRPr/>
          </a:p>
        </p:txBody>
      </p:sp>
      <p:sp>
        <p:nvSpPr>
          <p:cNvPr id="350" name="Google Shape;350;p45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TOP 3 GitHub alternatyvos</a:t>
            </a:r>
            <a:endParaRPr/>
          </a:p>
        </p:txBody>
      </p:sp>
      <p:pic>
        <p:nvPicPr>
          <p:cNvPr id="351" name="Google Shape;3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493" y="1547700"/>
            <a:ext cx="3862200" cy="80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title"/>
          </p:nvPr>
        </p:nvSpPr>
        <p:spPr>
          <a:xfrm>
            <a:off x="3375900" y="2260500"/>
            <a:ext cx="1236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Kas yra Git?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Git pratimai w3schools.com puslapyje</a:t>
            </a:r>
            <a:endParaRPr/>
          </a:p>
        </p:txBody>
      </p:sp>
      <p:sp>
        <p:nvSpPr>
          <p:cNvPr id="362" name="Google Shape;362;p47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Užduotis 2</a:t>
            </a:r>
            <a:endParaRPr/>
          </a:p>
        </p:txBody>
      </p:sp>
      <p:sp>
        <p:nvSpPr>
          <p:cNvPr id="363" name="Google Shape;363;p47"/>
          <p:cNvSpPr txBox="1"/>
          <p:nvPr>
            <p:ph idx="2" type="body"/>
          </p:nvPr>
        </p:nvSpPr>
        <p:spPr>
          <a:xfrm>
            <a:off x="360300" y="1547700"/>
            <a:ext cx="54477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Nueikite į </a:t>
            </a:r>
            <a:r>
              <a:rPr lang="lt" u="sng">
                <a:solidFill>
                  <a:srgbClr val="12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https://www.w3schools.com/git/git_exercises.asp</a:t>
            </a:r>
            <a:r>
              <a:rPr lang="lt"/>
              <a:t>  puslapį ir atlikite pratimus su Git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iki </a:t>
            </a:r>
            <a:r>
              <a:rPr i="1" lang="lt"/>
              <a:t>Git Pull Branch from Remote</a:t>
            </a:r>
            <a:endParaRPr i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Kas yra Git?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Kas yra Git?</a:t>
            </a:r>
            <a:endParaRPr/>
          </a:p>
        </p:txBody>
      </p:sp>
      <p:sp>
        <p:nvSpPr>
          <p:cNvPr id="163" name="Google Shape;163;p21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Git yra nemokama atviro kodo versijų valdymo </a:t>
            </a:r>
            <a:r>
              <a:rPr b="1" lang="lt"/>
              <a:t>programinė įranga</a:t>
            </a:r>
            <a:r>
              <a:rPr lang="lt"/>
              <a:t>, skirta greitai ir efektyviai </a:t>
            </a:r>
            <a:r>
              <a:rPr b="1" lang="lt"/>
              <a:t>valdyti </a:t>
            </a:r>
            <a:r>
              <a:rPr lang="lt"/>
              <a:t>viską nuo mažų iki labai didelių projektų.</a:t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500" y="3646477"/>
            <a:ext cx="3862200" cy="131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Kam reikalingas </a:t>
            </a:r>
            <a:r>
              <a:rPr b="1" lang="lt"/>
              <a:t>Git </a:t>
            </a:r>
            <a:r>
              <a:rPr lang="lt"/>
              <a:t>programinė įranga?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Kas yra Git?</a:t>
            </a:r>
            <a:endParaRPr/>
          </a:p>
        </p:txBody>
      </p:sp>
      <p:sp>
        <p:nvSpPr>
          <p:cNvPr id="171" name="Google Shape;171;p22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Git programinė įranga yra</a:t>
            </a:r>
            <a:r>
              <a:rPr lang="lt"/>
              <a:t> skirta bet kokio failų rinkinio </a:t>
            </a:r>
            <a:r>
              <a:rPr b="1" lang="lt"/>
              <a:t>pokyčiams sekti</a:t>
            </a:r>
            <a:r>
              <a:rPr lang="lt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lt"/>
              <a:t>Padeda sekti kodo </a:t>
            </a:r>
            <a:r>
              <a:rPr b="1" lang="lt"/>
              <a:t>pakeitimus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❏"/>
            </a:pPr>
            <a:r>
              <a:rPr lang="lt"/>
              <a:t>Naudojama </a:t>
            </a:r>
            <a:r>
              <a:rPr b="1" lang="lt"/>
              <a:t>bendradarbiauti </a:t>
            </a:r>
            <a:r>
              <a:rPr lang="lt"/>
              <a:t>su kitais programuotojais kuriant bendrą projektą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9952" r="5559" t="15225"/>
          <a:stretch/>
        </p:blipFill>
        <p:spPr>
          <a:xfrm>
            <a:off x="4921500" y="2305722"/>
            <a:ext cx="3862200" cy="2572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Kodėl </a:t>
            </a:r>
            <a:r>
              <a:rPr b="1" lang="lt"/>
              <a:t>būtent </a:t>
            </a:r>
            <a:r>
              <a:rPr lang="lt"/>
              <a:t>Git?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Kas yra Git?</a:t>
            </a:r>
            <a:endParaRPr/>
          </a:p>
        </p:txBody>
      </p:sp>
      <p:sp>
        <p:nvSpPr>
          <p:cNvPr id="179" name="Google Shape;179;p23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lt"/>
              <a:t>Populiariausia </a:t>
            </a:r>
            <a:r>
              <a:rPr lang="lt"/>
              <a:t>versijų valdymo sistema. 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lt"/>
              <a:t>Galima pamatyti visą pakeitimų </a:t>
            </a:r>
            <a:r>
              <a:rPr b="1" lang="lt"/>
              <a:t>istoriją </a:t>
            </a:r>
            <a:r>
              <a:rPr lang="lt"/>
              <a:t>- kas, kada ir kokius pakeitimus yra atlikęs. 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AutoNum type="arabicPeriod"/>
            </a:pPr>
            <a:r>
              <a:rPr lang="lt"/>
              <a:t>Git taip pat </a:t>
            </a:r>
            <a:r>
              <a:rPr b="1" lang="lt"/>
              <a:t>palengvina bendradarbiavimą</a:t>
            </a:r>
            <a:r>
              <a:rPr lang="lt"/>
              <a:t>, leisdama kelių žmonių pakeitimus sujungti į vieną bendrą.</a:t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921500" y="2899028"/>
            <a:ext cx="3862199" cy="1978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lt" sz="1970"/>
              <a:t>Programuotojų darbas kai </a:t>
            </a:r>
            <a:r>
              <a:rPr b="1" lang="lt" sz="1970"/>
              <a:t>nebūdavo </a:t>
            </a:r>
            <a:r>
              <a:rPr lang="lt" sz="1970"/>
              <a:t>tokių valdymo sistemų</a:t>
            </a:r>
            <a:endParaRPr sz="1970"/>
          </a:p>
        </p:txBody>
      </p:sp>
      <p:pic>
        <p:nvPicPr>
          <p:cNvPr descr="Version Control"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9996" r="41899" t="28596"/>
          <a:stretch/>
        </p:blipFill>
        <p:spPr>
          <a:xfrm>
            <a:off x="5025225" y="2652975"/>
            <a:ext cx="3251201" cy="13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 b="2037" l="0" r="9477" t="0"/>
          <a:stretch/>
        </p:blipFill>
        <p:spPr>
          <a:xfrm>
            <a:off x="432200" y="2652975"/>
            <a:ext cx="3586500" cy="2183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Kas yra Git?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Git </a:t>
            </a:r>
            <a:r>
              <a:rPr lang="lt"/>
              <a:t>veikimas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Pakeitimų saugojimas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Git veikimas</a:t>
            </a:r>
            <a:endParaRPr/>
          </a:p>
        </p:txBody>
      </p:sp>
      <p:sp>
        <p:nvSpPr>
          <p:cNvPr id="200" name="Google Shape;200;p26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Git sistemoje pakeitimų saugojimą sudaro 4 etapai.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AutoNum type="arabicPeriod"/>
            </a:pPr>
            <a:r>
              <a:rPr lang="lt"/>
              <a:t>Working copy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lt"/>
              <a:t>Staging area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lt"/>
              <a:t>Local repository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AutoNum type="arabicPeriod"/>
            </a:pPr>
            <a:r>
              <a:rPr lang="lt"/>
              <a:t>Remote repository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350" y="2497700"/>
            <a:ext cx="5574651" cy="264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/>
          <p:nvPr/>
        </p:nvSpPr>
        <p:spPr>
          <a:xfrm>
            <a:off x="7579300" y="4228000"/>
            <a:ext cx="277500" cy="15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 rot="-277567">
            <a:off x="7512729" y="4144077"/>
            <a:ext cx="643496" cy="323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900">
                <a:latin typeface="Overpass"/>
                <a:ea typeface="Overpass"/>
                <a:cs typeface="Overpass"/>
                <a:sym typeface="Overpass"/>
              </a:rPr>
              <a:t>fetch</a:t>
            </a:r>
            <a:endParaRPr sz="9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de Academy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0666585E1A3342B67AE8E86F8C681E" ma:contentTypeVersion="2" ma:contentTypeDescription="Create a new document." ma:contentTypeScope="" ma:versionID="248c76ce203e1dd83c533ef3e3ab507b">
  <xsd:schema xmlns:xsd="http://www.w3.org/2001/XMLSchema" xmlns:xs="http://www.w3.org/2001/XMLSchema" xmlns:p="http://schemas.microsoft.com/office/2006/metadata/properties" xmlns:ns2="298f0df3-51b7-43dc-8c80-fbe05a45a698" targetNamespace="http://schemas.microsoft.com/office/2006/metadata/properties" ma:root="true" ma:fieldsID="952e9e4a99e8a62ee61b2d3ae1c9567d" ns2:_="">
    <xsd:import namespace="298f0df3-51b7-43dc-8c80-fbe05a45a6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8f0df3-51b7-43dc-8c80-fbe05a45a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481354-2673-4662-9EB7-C431F86CF6F9}"/>
</file>

<file path=customXml/itemProps2.xml><?xml version="1.0" encoding="utf-8"?>
<ds:datastoreItem xmlns:ds="http://schemas.openxmlformats.org/officeDocument/2006/customXml" ds:itemID="{B5F4C225-6200-47BB-BD18-303D5E5DDD05}"/>
</file>

<file path=customXml/itemProps3.xml><?xml version="1.0" encoding="utf-8"?>
<ds:datastoreItem xmlns:ds="http://schemas.openxmlformats.org/officeDocument/2006/customXml" ds:itemID="{33DBA369-D183-4102-B9A5-241A05D9612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0x010100E50666585E1A3342B67AE8E86F8C681E</vt:lpwstr>
  </property>
</Properties>
</file>