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2" autoAdjust="0"/>
    <p:restoredTop sz="94660"/>
  </p:normalViewPr>
  <p:slideViewPr>
    <p:cSldViewPr snapToGrid="0">
      <p:cViewPr>
        <p:scale>
          <a:sx n="93" d="100"/>
          <a:sy n="93" d="100"/>
        </p:scale>
        <p:origin x="5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CFE3-1FA2-4ECF-B297-3BA3F2C7F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C31AD-DD8D-4F2F-ABFB-67C14BB86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ED4C-35AA-4544-B9B8-F35FB4A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DAE4-3309-43D5-A576-C74F4DD9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B6C7-0BDA-4ED3-AA75-C8B0EF0C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75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000F-E0F8-4CFF-B803-80975D7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5A89-6E79-4788-9205-20BE9143B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4DA2-4BC4-48B2-8644-E1F1AC4B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6231-A968-42B6-BB06-2F7CF99C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EFB5-99B1-45A4-9EE0-F3F2E487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4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2AE40-D094-4A3F-BEC3-BDD920072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E8C60-C080-46BE-A92B-89B1A599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D58F-9E09-40DD-872D-E87793EF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64CE-A396-4773-A018-9BC0582A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405B-E7D8-40E2-869A-353F385A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5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E575-D899-49D3-811A-05F1BD2E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9C80-3B26-454B-92AC-C51613C5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0B2E-BCF0-4E5D-A120-FF466567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A2D0-3F01-423B-8B2F-BDD1A00A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B4A0-D91D-4B5C-937A-77DD6AA6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6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F7A3-DAA0-4550-9D3F-A3067AB0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74F5-E778-430B-AE41-943E3D19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0146-57A9-43A0-B034-D6E198AD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71341-BDBD-4B3A-A595-35C1B313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0632-4CD9-4768-925C-63E8580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0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3DF6-04CA-4E46-8B2A-E3669F9A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FD8C-2BF3-47C5-B5FF-506D3765C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4FAB3-9133-4159-B914-E4D577F7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25EF8-BE94-4A23-8888-9B1BC0C3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8B8DE-C36E-451E-AAC3-F11C140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996E3-DB53-4130-B8B5-2F360B9B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3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4D9-EE2F-4239-A605-36808325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5BB3-BD6E-4CBC-B8F4-03A8BB10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2D4D7-7236-46C0-9DF1-C9ECF0050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A5373-B4AD-4D45-87F6-8EB8D003B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253FC-5540-40F1-A018-164EB7171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4EF96-69D7-447F-B155-60BBD5D9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F2B7D-2112-4C83-9828-7A64EA1D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43F6B-151E-4FB2-A673-F880C884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3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B969-286D-4F52-859C-715A1B46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8AAE8-D4AA-4185-A4FA-85A08C9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05106-9C6B-468B-B09E-5710DDD2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607E3-7625-463E-BBB4-CFE2BE58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55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7166E-52C2-48E5-B8BF-9988581E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D4527-EB73-479E-B257-4AEB8C8C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21C80-F4E0-4A5B-AFD4-261381BB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76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DDD9-4639-4132-BBEB-EC637E75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B937-288A-44B1-A405-B5935901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27B60-4488-4A1A-8C01-6CD1CCDEC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B8AB0-6FC5-4F35-89EC-ECF0F954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F0231-8283-4FFD-8D79-6D02040E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DFED-1803-46D8-AEB9-F75D3C2B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74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1D08-24D7-4F06-AB58-E7CE9FAD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F1D06-C3DD-415A-A978-684CB6926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6DD68-A1C1-4887-90DF-0A843778E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1FE4B-D794-4726-B4F7-C9940A57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10E6A-3828-4272-99E9-D1B05345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5F36A-D310-4C2E-B54B-A7360DF7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40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F1B66-2F6D-4F9C-8AEB-EF528991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983CB-7254-43EB-AD2C-6AD34558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FB01-A46E-42D4-9C2B-002F1C44F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A136-B069-40CF-9EE5-EFE4613E653C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AA19-D63B-4C6D-AA99-45ABCBAC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9CA29-BF32-4421-B277-6D60CC0D0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F1949-3D0B-4CFF-BEFC-DA3897537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64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5.png"/><Relationship Id="rId7" Type="http://schemas.openxmlformats.org/officeDocument/2006/relationships/image" Target="../media/image3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29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CF14E93-1239-4D78-A4C3-597EF81EA06E}"/>
              </a:ext>
            </a:extLst>
          </p:cNvPr>
          <p:cNvGrpSpPr/>
          <p:nvPr/>
        </p:nvGrpSpPr>
        <p:grpSpPr>
          <a:xfrm>
            <a:off x="347877" y="580453"/>
            <a:ext cx="7421686" cy="5834000"/>
            <a:chOff x="388070" y="708261"/>
            <a:chExt cx="7421686" cy="5834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F3E9D46-0F6E-4168-990C-02FC46AF1EA0}"/>
                </a:ext>
              </a:extLst>
            </p:cNvPr>
            <p:cNvGrpSpPr/>
            <p:nvPr/>
          </p:nvGrpSpPr>
          <p:grpSpPr>
            <a:xfrm>
              <a:off x="388070" y="708261"/>
              <a:ext cx="7421686" cy="5834000"/>
              <a:chOff x="209773" y="776255"/>
              <a:chExt cx="7421686" cy="58340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05331D2-86E3-4D19-9985-EDACE53F70D3}"/>
                  </a:ext>
                </a:extLst>
              </p:cNvPr>
              <p:cNvGrpSpPr/>
              <p:nvPr/>
            </p:nvGrpSpPr>
            <p:grpSpPr>
              <a:xfrm>
                <a:off x="209773" y="776255"/>
                <a:ext cx="7421686" cy="5834000"/>
                <a:chOff x="277209" y="776255"/>
                <a:chExt cx="7421686" cy="583400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DA9EF38-C7A7-45BE-858C-53B390F43F45}"/>
                    </a:ext>
                  </a:extLst>
                </p:cNvPr>
                <p:cNvGrpSpPr/>
                <p:nvPr/>
              </p:nvGrpSpPr>
              <p:grpSpPr>
                <a:xfrm>
                  <a:off x="277209" y="776255"/>
                  <a:ext cx="7421686" cy="5834000"/>
                  <a:chOff x="277209" y="793714"/>
                  <a:chExt cx="7421686" cy="5834000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B4D9BCBA-2535-429A-B14D-BABA9AEAA5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209" y="793714"/>
                    <a:ext cx="7421686" cy="5834000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7D0F3A98-3DAD-4D57-AE2C-CC1F9BC053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72838" y="2347444"/>
                        <a:ext cx="39033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2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sz="12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7D0F3A98-3DAD-4D57-AE2C-CC1F9BC0537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72838" y="2347444"/>
                        <a:ext cx="390330" cy="18466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DC0C47B-0B79-4735-9F43-246AC5D1D1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87167" y="5153337"/>
                    <a:ext cx="391611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7E03737-83E1-489F-AF94-F51D0C46A51C}"/>
                      </a:ext>
                    </a:extLst>
                  </p:cNvPr>
                  <p:cNvSpPr txBox="1"/>
                  <p:nvPr/>
                </p:nvSpPr>
                <p:spPr>
                  <a:xfrm>
                    <a:off x="2217888" y="2689757"/>
                    <a:ext cx="153888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77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F6839FF-F969-4553-BCDA-959FAE0FDBB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6400" y="4241849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-13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DDA5A1A-383F-4E0D-BF07-3735E98AED21}"/>
                      </a:ext>
                    </a:extLst>
                  </p:cNvPr>
                  <p:cNvSpPr txBox="1"/>
                  <p:nvPr/>
                </p:nvSpPr>
                <p:spPr>
                  <a:xfrm>
                    <a:off x="3930069" y="3979824"/>
                    <a:ext cx="42672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+22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72E8666-A915-4332-BACC-61CDDA29697A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499" y="3961495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-15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162527B-4819-4916-9F0C-70FF7B825410}"/>
                      </a:ext>
                    </a:extLst>
                  </p:cNvPr>
                  <p:cNvSpPr txBox="1"/>
                  <p:nvPr/>
                </p:nvSpPr>
                <p:spPr>
                  <a:xfrm>
                    <a:off x="5388459" y="4148153"/>
                    <a:ext cx="3497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+6</a:t>
                    </a: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D06A763-2A6D-4D0E-AD81-3A5152B5D792}"/>
                      </a:ext>
                    </a:extLst>
                  </p:cNvPr>
                  <p:cNvSpPr txBox="1"/>
                  <p:nvPr/>
                </p:nvSpPr>
                <p:spPr>
                  <a:xfrm>
                    <a:off x="6058214" y="4664870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-35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705278F-CAEF-4346-BEF0-3F38625EE35F}"/>
                      </a:ext>
                    </a:extLst>
                  </p:cNvPr>
                  <p:cNvSpPr txBox="1"/>
                  <p:nvPr/>
                </p:nvSpPr>
                <p:spPr>
                  <a:xfrm>
                    <a:off x="2374773" y="1637206"/>
                    <a:ext cx="49757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C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ISC</a:t>
                    </a: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1ED06EA-7BDE-4320-9BB4-2D4B620FEC99}"/>
                      </a:ext>
                    </a:extLst>
                  </p:cNvPr>
                  <p:cNvSpPr txBox="1"/>
                  <p:nvPr/>
                </p:nvSpPr>
                <p:spPr>
                  <a:xfrm>
                    <a:off x="2217888" y="2237576"/>
                    <a:ext cx="153888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89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18A21C2-C6EA-48BC-B3C1-88DD8099BE55}"/>
                      </a:ext>
                    </a:extLst>
                  </p:cNvPr>
                  <p:cNvSpPr txBox="1"/>
                  <p:nvPr/>
                </p:nvSpPr>
                <p:spPr>
                  <a:xfrm>
                    <a:off x="2550053" y="3446622"/>
                    <a:ext cx="2051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:r>
                      <a: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-36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4C4524C-1D0B-454C-877F-5528EB7F2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26789" y="5374479"/>
                    <a:ext cx="52794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-6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1788E56-6B0F-4839-967A-96147E705E5F}"/>
                      </a:ext>
                    </a:extLst>
                  </p:cNvPr>
                  <p:cNvSpPr txBox="1"/>
                  <p:nvPr/>
                </p:nvSpPr>
                <p:spPr>
                  <a:xfrm>
                    <a:off x="1755327" y="809237"/>
                    <a:ext cx="107214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ground and excited states</a:t>
                    </a: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C92577D-D798-42D1-9FE1-786FD9D67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8703" y="4146052"/>
                    <a:ext cx="353829" cy="40322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73A87052-14CC-4032-A950-92EF58FFE8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9580" y="2903035"/>
                    <a:ext cx="308374" cy="122906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E74DCA1-D9BE-4E6F-A90F-969CB73458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25385" y="3882363"/>
                    <a:ext cx="341754" cy="7390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B76895D-B194-42DA-A622-32FFB98136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7645" y="3840956"/>
                    <a:ext cx="348237" cy="50670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71805CD-2536-4AB8-846C-44A7441FB5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8084" y="5373888"/>
                    <a:ext cx="302844" cy="21507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86FCD1DA-4911-4D13-8DD9-1F2B65CB31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66565" y="4183074"/>
                    <a:ext cx="309028" cy="14340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D8A47266-80F0-41B1-9DD9-B06F67F1F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0704" y="4180208"/>
                    <a:ext cx="324873" cy="11698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66AF20E-03FA-4647-B4E1-F127356245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9718" y="2780440"/>
                      <a:ext cx="3565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1200" b="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66AF20E-03FA-4647-B4E1-F127356245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9718" y="2780440"/>
                      <a:ext cx="356570" cy="1846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8A6ADD1-D7F3-4832-8784-C556B41D9B3A}"/>
                    </a:ext>
                  </a:extLst>
                </p:cNvPr>
                <p:cNvSpPr txBox="1"/>
                <p:nvPr/>
              </p:nvSpPr>
              <p:spPr>
                <a:xfrm>
                  <a:off x="1268682" y="3580651"/>
                  <a:ext cx="9410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A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ΔE=??</a:t>
                  </a:r>
                </a:p>
                <a:p>
                  <a:pPr algn="ctr"/>
                  <a:r>
                    <a:rPr lang="en-CA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(24?? nm)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A0BC4D5-EAB8-4AF6-B9FE-C353294C1B5B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861" y="1340627"/>
                    <a:ext cx="44141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hν</m:t>
                              </m:r>
                            </m:sub>
                          </m:sSub>
                        </m:oMath>
                      </m:oMathPara>
                    </a14:m>
                    <a:endParaRPr lang="en-CA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A0BC4D5-EAB8-4AF6-B9FE-C353294C1B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861" y="1340627"/>
                    <a:ext cx="441413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DF6E776-928D-4BBA-B901-5EC96151E508}"/>
                </a:ext>
              </a:extLst>
            </p:cNvPr>
            <p:cNvCxnSpPr>
              <a:cxnSpLocks/>
            </p:cNvCxnSpPr>
            <p:nvPr/>
          </p:nvCxnSpPr>
          <p:spPr>
            <a:xfrm>
              <a:off x="2577066" y="1352868"/>
              <a:ext cx="1" cy="145335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1A3C2E-4633-4125-9ACE-6C5D19518914}"/>
              </a:ext>
            </a:extLst>
          </p:cNvPr>
          <p:cNvSpPr txBox="1"/>
          <p:nvPr/>
        </p:nvSpPr>
        <p:spPr>
          <a:xfrm>
            <a:off x="10192426" y="833144"/>
            <a:ext cx="180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 </a:t>
            </a:r>
          </a:p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(TS)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F8E69-2B57-4DF9-91A9-BF6F3D348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48" y="203956"/>
            <a:ext cx="1683378" cy="2181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38EC15-F967-6242-A252-8F96DDE8303E}"/>
              </a:ext>
            </a:extLst>
          </p:cNvPr>
          <p:cNvSpPr txBox="1"/>
          <p:nvPr/>
        </p:nvSpPr>
        <p:spPr>
          <a:xfrm>
            <a:off x="7597982" y="2519903"/>
            <a:ext cx="4475773" cy="409384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same format to label states as shown for state 1a+2: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energy label above the bar round to the nearest integer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not use our A..BH2 abbreviation, use molecular numbers defined for each </a:t>
            </a:r>
            <a:r>
              <a:rPr lang="en-US" dirty="0" err="1"/>
              <a:t>ChemDraw</a:t>
            </a:r>
            <a:r>
              <a:rPr lang="en-US" dirty="0"/>
              <a:t> structure (read the article). </a:t>
            </a:r>
            <a:r>
              <a:rPr lang="en-US" dirty="0" err="1"/>
              <a:t>Zihang</a:t>
            </a:r>
            <a:r>
              <a:rPr lang="en-US" dirty="0"/>
              <a:t> must tell you which numbers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use ΔE for reactions to label the state energy.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ACS style for </a:t>
            </a:r>
            <a:r>
              <a:rPr lang="en-US" dirty="0" err="1"/>
              <a:t>ChemDraw</a:t>
            </a:r>
            <a:r>
              <a:rPr lang="en-US" dirty="0"/>
              <a:t>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dirty="0" err="1"/>
              <a:t>Gview</a:t>
            </a:r>
            <a:r>
              <a:rPr lang="en-US" dirty="0"/>
              <a:t> structure must be on separate figures, not in PowerPoint.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free energy diagram must have the same exactly format as the energy diagram, do not use curvy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free energy diagram, label excitation energy with ΔE as shown here to distinguish it from ΔG.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axis labels in PowerPoint, use the same font type (Times new roman?) for tick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all this to the free energy diagram as well.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48B541-A3AB-5742-ACF8-3F89C084E1A5}"/>
              </a:ext>
            </a:extLst>
          </p:cNvPr>
          <p:cNvCxnSpPr>
            <a:cxnSpLocks/>
          </p:cNvCxnSpPr>
          <p:nvPr/>
        </p:nvCxnSpPr>
        <p:spPr>
          <a:xfrm flipH="1">
            <a:off x="2203530" y="1236195"/>
            <a:ext cx="0" cy="411711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82D897-E54D-C640-B923-28DB00CEA6C7}"/>
              </a:ext>
            </a:extLst>
          </p:cNvPr>
          <p:cNvSpPr txBox="1"/>
          <p:nvPr/>
        </p:nvSpPr>
        <p:spPr>
          <a:xfrm>
            <a:off x="1495237" y="5162197"/>
            <a:ext cx="3189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1a+2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7F4541-1E14-874D-9E0F-79A05FB6B473}"/>
              </a:ext>
            </a:extLst>
          </p:cNvPr>
          <p:cNvSpPr txBox="1"/>
          <p:nvPr/>
        </p:nvSpPr>
        <p:spPr>
          <a:xfrm>
            <a:off x="5759548" y="3958715"/>
            <a:ext cx="3959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3a+??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4EC331-7A88-1340-9540-9C0BAA37D892}"/>
              </a:ext>
            </a:extLst>
          </p:cNvPr>
          <p:cNvSpPr txBox="1"/>
          <p:nvPr/>
        </p:nvSpPr>
        <p:spPr>
          <a:xfrm>
            <a:off x="6358809" y="5191680"/>
            <a:ext cx="66364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3a+H</a:t>
            </a:r>
            <a:r>
              <a:rPr lang="en-CA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CA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DD8B43-9B5A-C344-B62A-1B42B8A75595}"/>
              </a:ext>
            </a:extLst>
          </p:cNvPr>
          <p:cNvSpPr txBox="1"/>
          <p:nvPr/>
        </p:nvSpPr>
        <p:spPr>
          <a:xfrm>
            <a:off x="2297880" y="5377630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13E107-AF90-9640-8AA3-7B3A8929D493}"/>
              </a:ext>
            </a:extLst>
          </p:cNvPr>
          <p:cNvSpPr txBox="1"/>
          <p:nvPr/>
        </p:nvSpPr>
        <p:spPr>
          <a:xfrm rot="16200000">
            <a:off x="-644842" y="2956949"/>
            <a:ext cx="17151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ΔE (kcal/mol)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696AAA-86D2-8D41-9D84-10121308926A}"/>
              </a:ext>
            </a:extLst>
          </p:cNvPr>
          <p:cNvSpPr txBox="1"/>
          <p:nvPr/>
        </p:nvSpPr>
        <p:spPr>
          <a:xfrm>
            <a:off x="3167567" y="5896999"/>
            <a:ext cx="21653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progress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83FF2B-3400-E640-8977-E0CB2952E6CF}"/>
              </a:ext>
            </a:extLst>
          </p:cNvPr>
          <p:cNvSpPr txBox="1"/>
          <p:nvPr/>
        </p:nvSpPr>
        <p:spPr>
          <a:xfrm>
            <a:off x="2299271" y="1027056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69354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BBDC24F-AACB-471D-A75C-B171C054E768}"/>
              </a:ext>
            </a:extLst>
          </p:cNvPr>
          <p:cNvGrpSpPr/>
          <p:nvPr/>
        </p:nvGrpSpPr>
        <p:grpSpPr>
          <a:xfrm>
            <a:off x="327606" y="584842"/>
            <a:ext cx="6611262" cy="5537161"/>
            <a:chOff x="260824" y="1083092"/>
            <a:chExt cx="6611262" cy="553716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EEC501C-E371-45D0-AD5A-B02B0302D6B6}"/>
                </a:ext>
              </a:extLst>
            </p:cNvPr>
            <p:cNvGrpSpPr/>
            <p:nvPr/>
          </p:nvGrpSpPr>
          <p:grpSpPr>
            <a:xfrm>
              <a:off x="260824" y="1083092"/>
              <a:ext cx="6611262" cy="5537161"/>
              <a:chOff x="712888" y="914700"/>
              <a:chExt cx="6611262" cy="5537161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E4D78972-2513-45EE-AB6B-4532782D734A}"/>
                  </a:ext>
                </a:extLst>
              </p:cNvPr>
              <p:cNvGrpSpPr/>
              <p:nvPr/>
            </p:nvGrpSpPr>
            <p:grpSpPr>
              <a:xfrm>
                <a:off x="712888" y="1034413"/>
                <a:ext cx="6611262" cy="5417448"/>
                <a:chOff x="707751" y="777559"/>
                <a:chExt cx="6611262" cy="5417448"/>
              </a:xfrm>
            </p:grpSpPr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36258B89-FF98-40F9-9004-803B79C8A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51" y="777559"/>
                  <a:ext cx="6611262" cy="5417448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BFDBBFB-F06A-409B-87DD-7F27B76BFBA7}"/>
                    </a:ext>
                  </a:extLst>
                </p:cNvPr>
                <p:cNvSpPr txBox="1"/>
                <p:nvPr/>
              </p:nvSpPr>
              <p:spPr>
                <a:xfrm>
                  <a:off x="1218431" y="3338272"/>
                  <a:ext cx="87167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3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Reactants</a:t>
                  </a:r>
                  <a:r>
                    <a:rPr lang="vi-VN" sz="13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CA" sz="13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C515228-56B8-42F2-AD1D-F04C6DD18D2A}"/>
                    </a:ext>
                  </a:extLst>
                </p:cNvPr>
                <p:cNvSpPr txBox="1"/>
                <p:nvPr/>
              </p:nvSpPr>
              <p:spPr>
                <a:xfrm>
                  <a:off x="6020288" y="5223806"/>
                  <a:ext cx="82927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3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Products</a:t>
                  </a:r>
                  <a:r>
                    <a:rPr lang="vi-VN" sz="13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CA" sz="13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771707D-4DFF-488D-BB3B-30AAC69FE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5358" y="5223807"/>
                  <a:ext cx="596773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80D72BC-F2FE-4E13-819B-2F276C406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5358" y="3279489"/>
                  <a:ext cx="5814312" cy="562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9D820ADE-64A8-4FF0-AC69-491C3D2EA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6423" y="1724519"/>
                  <a:ext cx="0" cy="15495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36598C72-DDC0-4FFF-81AC-119AC97F9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3882" y="1262793"/>
                      <a:ext cx="1025701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Excited State</a:t>
                      </a:r>
                    </a:p>
                    <a:p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A…</a:t>
                      </a:r>
                      <a14:m>
                        <m:oMath xmlns:m="http://schemas.openxmlformats.org/officeDocument/2006/math">
                          <m:r>
                            <a:rPr lang="en-CA" sz="1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CA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2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36598C72-DDC0-4FFF-81AC-119AC97F9E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3882" y="1262793"/>
                      <a:ext cx="102570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9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8F1C79F0-D0A7-4EF1-9E1F-163C5AEA47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5800" y="3498303"/>
                      <a:ext cx="7904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+ </a:t>
                      </a:r>
                      <a14:m>
                        <m:oMath xmlns:m="http://schemas.openxmlformats.org/officeDocument/2006/math">
                          <m:r>
                            <a:rPr lang="en-CA" sz="12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CA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2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CA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8F1C79F0-D0A7-4EF1-9E1F-163C5AEA47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800" y="3498303"/>
                      <a:ext cx="79049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316" b="-9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71EF7E8F-3F7B-4135-B09B-7E2A626A17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95962" y="5405627"/>
                      <a:ext cx="1375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AHAH +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CA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2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CA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12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C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71EF7E8F-3F7B-4135-B09B-7E2A626A17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5962" y="5405627"/>
                      <a:ext cx="137540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2222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3397C17-BD4E-4C80-A0A0-78F3E947AED1}"/>
                    </a:ext>
                  </a:extLst>
                </p:cNvPr>
                <p:cNvSpPr txBox="1"/>
                <p:nvPr/>
              </p:nvSpPr>
              <p:spPr>
                <a:xfrm>
                  <a:off x="2090109" y="3028761"/>
                  <a:ext cx="5175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+2.2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69689DA-C0DD-412C-A22D-91A509EC1F93}"/>
                    </a:ext>
                  </a:extLst>
                </p:cNvPr>
                <p:cNvSpPr txBox="1"/>
                <p:nvPr/>
              </p:nvSpPr>
              <p:spPr>
                <a:xfrm>
                  <a:off x="2416872" y="2415423"/>
                  <a:ext cx="55850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+40.6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7890839-ECC6-4482-AAE5-945D31C30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4153" y="2360743"/>
                  <a:ext cx="0" cy="9132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472FF53-A3A4-4552-B48A-76AB93CCBCB0}"/>
                    </a:ext>
                  </a:extLst>
                </p:cNvPr>
                <p:cNvSpPr txBox="1"/>
                <p:nvPr/>
              </p:nvSpPr>
              <p:spPr>
                <a:xfrm>
                  <a:off x="3873763" y="2732744"/>
                  <a:ext cx="515785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+25.1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2F2D773-1281-4591-8C0E-CFD8770C1B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1061" y="1858705"/>
                      <a:ext cx="1110809" cy="4969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CA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CA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12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CA" sz="1200" b="1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1200" b="1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1200" b="1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BH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1200" b="1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CA" sz="1200" b="1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CA" sz="12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ǂ</m:t>
                                </m:r>
                                <m:r>
                                  <m:rPr>
                                    <m:nor/>
                                  </m:rPr>
                                  <a:rPr lang="en-CA" sz="1200" dirty="0"/>
                                  <m:t> </m:t>
                                </m:r>
                              </m:sup>
                            </m:sSup>
                          </m:oMath>
                        </m:oMathPara>
                      </a14:m>
                      <a:endPara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2F2D773-1281-4591-8C0E-CFD8770C1B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1061" y="1858705"/>
                      <a:ext cx="1110809" cy="4969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12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16AB653-4843-4CB1-A3E7-DE0FEC7B605D}"/>
                    </a:ext>
                  </a:extLst>
                </p:cNvPr>
                <p:cNvSpPr txBox="1"/>
                <p:nvPr/>
              </p:nvSpPr>
              <p:spPr>
                <a:xfrm>
                  <a:off x="4560814" y="3887409"/>
                  <a:ext cx="868740" cy="279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vi-V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CA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-A</a:t>
                  </a:r>
                  <a:r>
                    <a:rPr lang="vi-V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H..</a:t>
                  </a:r>
                  <a:r>
                    <a:rPr lang="en-CA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F900E59-1F4D-4553-889D-C17AAE5E2344}"/>
                    </a:ext>
                  </a:extLst>
                </p:cNvPr>
                <p:cNvSpPr txBox="1"/>
                <p:nvPr/>
              </p:nvSpPr>
              <p:spPr>
                <a:xfrm>
                  <a:off x="5104601" y="2776870"/>
                  <a:ext cx="9631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AHAH + B</a:t>
                  </a:r>
                </a:p>
                <a:p>
                  <a:r>
                    <a:rPr lang="en-CA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+3.6</a:t>
                  </a:r>
                  <a:endParaRPr lang="en-CA" sz="1200" b="1" dirty="0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380CECA-0CF4-4ED5-B1C6-8D23844E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5899" y="3282302"/>
                  <a:ext cx="0" cy="6051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8970AD4-2797-4E60-9714-0A4CF6279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5524" y="3274028"/>
                  <a:ext cx="17519" cy="19415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F46DA4BD-5FBD-4E43-BF3B-D31756B2F9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0033" y="3941738"/>
                      <a:ext cx="629788" cy="39241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CA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-57.1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CA" sz="135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35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CA" sz="1350" i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oMath>
                        </m:oMathPara>
                      </a14:m>
                      <a:endParaRPr lang="en-CA" sz="13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F46DA4BD-5FBD-4E43-BF3B-D31756B2F9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0033" y="3941738"/>
                      <a:ext cx="629788" cy="39241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923" t="-12500" r="-1923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D17D236-5465-4153-9A95-AF50DA02E4F7}"/>
                    </a:ext>
                  </a:extLst>
                </p:cNvPr>
                <p:cNvSpPr txBox="1"/>
                <p:nvPr/>
              </p:nvSpPr>
              <p:spPr>
                <a:xfrm>
                  <a:off x="4698006" y="4070469"/>
                  <a:ext cx="5157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-11.9</a:t>
                  </a:r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CC2A29B4-7B06-4DCA-AB14-E5B31D2E2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5659" y="3066302"/>
                  <a:ext cx="0" cy="216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177EBDF6-8A02-4159-BD32-F24AD979B62F}"/>
                    </a:ext>
                  </a:extLst>
                </p:cNvPr>
                <p:cNvSpPr txBox="1"/>
                <p:nvPr/>
              </p:nvSpPr>
              <p:spPr>
                <a:xfrm>
                  <a:off x="3056315" y="3315089"/>
                  <a:ext cx="9634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vi-V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H..BH..A</a:t>
                  </a:r>
                  <a:endPara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CA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-1.8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444605-08BB-47DC-8B40-56DAB82DF876}"/>
                  </a:ext>
                </a:extLst>
              </p:cNvPr>
              <p:cNvSpPr txBox="1"/>
              <p:nvPr/>
            </p:nvSpPr>
            <p:spPr>
              <a:xfrm>
                <a:off x="2630155" y="914700"/>
                <a:ext cx="3359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Gibb free energy diagram, path 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B72A053-E8A2-4D82-AE7D-4C3A68CA90B1}"/>
                    </a:ext>
                  </a:extLst>
                </p:cNvPr>
                <p:cNvSpPr txBox="1"/>
                <p:nvPr/>
              </p:nvSpPr>
              <p:spPr>
                <a:xfrm>
                  <a:off x="1536738" y="3708853"/>
                  <a:ext cx="722758" cy="285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A…</a:t>
                  </a:r>
                  <a14:m>
                    <m:oMath xmlns:m="http://schemas.openxmlformats.org/officeDocument/2006/math">
                      <m:r>
                        <a:rPr lang="en-CA" sz="12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CA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12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B72A053-E8A2-4D82-AE7D-4C3A68CA9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38" y="3708853"/>
                  <a:ext cx="722758" cy="285154"/>
                </a:xfrm>
                <a:prstGeom prst="rect">
                  <a:avLst/>
                </a:prstGeom>
                <a:blipFill>
                  <a:blip r:embed="rId8"/>
                  <a:stretch>
                    <a:fillRect t="-2174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F36115B-C39E-48FC-8A97-DBDF004579EB}"/>
              </a:ext>
            </a:extLst>
          </p:cNvPr>
          <p:cNvSpPr txBox="1"/>
          <p:nvPr/>
        </p:nvSpPr>
        <p:spPr>
          <a:xfrm>
            <a:off x="1676741" y="4103601"/>
            <a:ext cx="447819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316E6096-59DC-48CA-8FB3-8F37CA06B7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36895"/>
                  </p:ext>
                </p:extLst>
              </p:nvPr>
            </p:nvGraphicFramePr>
            <p:xfrm>
              <a:off x="7604672" y="584842"/>
              <a:ext cx="2232398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0918">
                      <a:extLst>
                        <a:ext uri="{9D8B030D-6E8A-4147-A177-3AD203B41FA5}">
                          <a16:colId xmlns:a16="http://schemas.microsoft.com/office/drawing/2014/main" val="3438774243"/>
                        </a:ext>
                      </a:extLst>
                    </a:gridCol>
                    <a:gridCol w="1531480">
                      <a:extLst>
                        <a:ext uri="{9D8B030D-6E8A-4147-A177-3AD203B41FA5}">
                          <a16:colId xmlns:a16="http://schemas.microsoft.com/office/drawing/2014/main" val="1735313147"/>
                        </a:ext>
                      </a:extLst>
                    </a:gridCol>
                  </a:tblGrid>
                  <a:tr h="245979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R1P1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sz="18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18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CA" dirty="0"/>
                            <a:t> = +2.2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92605653"/>
                      </a:ext>
                    </a:extLst>
                  </a:tr>
                  <a:tr h="245979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R2P1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sz="18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18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CA" dirty="0"/>
                            <a:t> = +38.4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451721"/>
                      </a:ext>
                    </a:extLst>
                  </a:tr>
                  <a:tr h="245979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R3P1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sz="18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18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CA" dirty="0"/>
                            <a:t> = 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6308469"/>
                      </a:ext>
                    </a:extLst>
                  </a:tr>
                  <a:tr h="245979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sz="18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18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CA" dirty="0"/>
                            <a:t> = +22.9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6472772"/>
                      </a:ext>
                    </a:extLst>
                  </a:tr>
                  <a:tr h="245979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R4P1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sz="18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18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CA" dirty="0"/>
                            <a:t> = -14.1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3850879"/>
                      </a:ext>
                    </a:extLst>
                  </a:tr>
                  <a:tr h="245979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R5P1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sz="18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18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CA" dirty="0"/>
                            <a:t> = 1.4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3889142"/>
                      </a:ext>
                    </a:extLst>
                  </a:tr>
                  <a:tr h="245979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R6P1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sz="18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18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CA" dirty="0"/>
                            <a:t> = -46.7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2350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316E6096-59DC-48CA-8FB3-8F37CA06B7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36895"/>
                  </p:ext>
                </p:extLst>
              </p:nvPr>
            </p:nvGraphicFramePr>
            <p:xfrm>
              <a:off x="7604672" y="584842"/>
              <a:ext cx="2232398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0918">
                      <a:extLst>
                        <a:ext uri="{9D8B030D-6E8A-4147-A177-3AD203B41FA5}">
                          <a16:colId xmlns:a16="http://schemas.microsoft.com/office/drawing/2014/main" val="3438774243"/>
                        </a:ext>
                      </a:extLst>
                    </a:gridCol>
                    <a:gridCol w="1531480">
                      <a:extLst>
                        <a:ext uri="{9D8B030D-6E8A-4147-A177-3AD203B41FA5}">
                          <a16:colId xmlns:a16="http://schemas.microsoft.com/office/drawing/2014/main" val="17353131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R1P1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6032" t="-8333" r="-794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05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R2P1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6032" t="-108333" r="-794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517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R3P1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6032" t="-208333" r="-794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63084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6032" t="-303279" r="-794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4727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R4P1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6032" t="-410000" r="-794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8508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R5P1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6032" t="-510000" r="-794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38891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R6P1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6032" t="-610000" r="-794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3509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051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B72CC6-9E1D-48D7-8DEE-435D70536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5" y="535976"/>
            <a:ext cx="1251045" cy="9938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7E2784-23AE-41C7-B8AE-0E23186CB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48" y="772371"/>
            <a:ext cx="2056466" cy="481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2BDE2-490D-423F-8CFC-6CE0E0FC3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4" y="1744647"/>
            <a:ext cx="1556462" cy="9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6FCC2-C130-4411-9635-AC583BE7B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9834" y="534967"/>
            <a:ext cx="2025904" cy="2003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D7BD7-B845-4AD7-A7F2-685390C7D0ED}"/>
              </a:ext>
            </a:extLst>
          </p:cNvPr>
          <p:cNvSpPr txBox="1"/>
          <p:nvPr/>
        </p:nvSpPr>
        <p:spPr>
          <a:xfrm>
            <a:off x="4384964" y="2652046"/>
            <a:ext cx="266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AHBH-1</a:t>
            </a:r>
            <a:r>
              <a:rPr lang="en-CA" baseline="30000" dirty="0"/>
              <a:t>st</a:t>
            </a:r>
            <a:r>
              <a:rPr lang="en-CA" dirty="0"/>
              <a:t> H transfer-path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BDBCB-F1E5-43A2-AE7F-EB49D795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2" y="523800"/>
            <a:ext cx="3971954" cy="2052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0202-B3E7-4401-9DAA-6A71AFD2990A}"/>
              </a:ext>
            </a:extLst>
          </p:cNvPr>
          <p:cNvSpPr txBox="1"/>
          <p:nvPr/>
        </p:nvSpPr>
        <p:spPr>
          <a:xfrm>
            <a:off x="1548344" y="2678794"/>
            <a:ext cx="220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A…H…BH- SU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C4625-1F02-467A-B7BF-D3550DB53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83" y="233919"/>
            <a:ext cx="3105173" cy="38386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14C2AC-F0B2-4B19-B6FD-18AD81FC7AA6}"/>
              </a:ext>
            </a:extLst>
          </p:cNvPr>
          <p:cNvSpPr txBox="1"/>
          <p:nvPr/>
        </p:nvSpPr>
        <p:spPr>
          <a:xfrm>
            <a:off x="8787184" y="4193280"/>
            <a:ext cx="291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A..AH..BH (AABH-final scan)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B3DC26-1D5A-49E2-9D1C-EA683A227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29" y="3519800"/>
            <a:ext cx="3105608" cy="2498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50AB50-ED93-4271-8CC4-68E17F1D94E9}"/>
              </a:ext>
            </a:extLst>
          </p:cNvPr>
          <p:cNvSpPr txBox="1"/>
          <p:nvPr/>
        </p:nvSpPr>
        <p:spPr>
          <a:xfrm>
            <a:off x="5802151" y="6017895"/>
            <a:ext cx="203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AHBH + A</a:t>
            </a:r>
          </a:p>
        </p:txBody>
      </p:sp>
    </p:spTree>
    <p:extLst>
      <p:ext uri="{BB962C8B-B14F-4D97-AF65-F5344CB8AC3E}">
        <p14:creationId xmlns:p14="http://schemas.microsoft.com/office/powerpoint/2010/main" val="170004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18D27377-AB56-43B2-BB18-E4CC779E0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t="2813" r="-1"/>
          <a:stretch/>
        </p:blipFill>
        <p:spPr>
          <a:xfrm rot="20201606">
            <a:off x="8205839" y="395046"/>
            <a:ext cx="1898025" cy="287847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CE20762-9336-468E-A0E1-F1515BAE565B}"/>
              </a:ext>
            </a:extLst>
          </p:cNvPr>
          <p:cNvSpPr txBox="1"/>
          <p:nvPr/>
        </p:nvSpPr>
        <p:spPr>
          <a:xfrm>
            <a:off x="9418493" y="305223"/>
            <a:ext cx="18068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Reactants 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pieces)</a:t>
            </a:r>
            <a:endParaRPr lang="en-CA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48B9A4E-05EC-4DBC-B720-20753964D8C4}"/>
              </a:ext>
            </a:extLst>
          </p:cNvPr>
          <p:cNvGrpSpPr/>
          <p:nvPr/>
        </p:nvGrpSpPr>
        <p:grpSpPr>
          <a:xfrm>
            <a:off x="505873" y="873421"/>
            <a:ext cx="6981530" cy="5661875"/>
            <a:chOff x="620173" y="598062"/>
            <a:chExt cx="6981530" cy="566187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F1E1D14-7A11-4FB8-8750-B52A669BB0A2}"/>
                </a:ext>
              </a:extLst>
            </p:cNvPr>
            <p:cNvGrpSpPr/>
            <p:nvPr/>
          </p:nvGrpSpPr>
          <p:grpSpPr>
            <a:xfrm>
              <a:off x="620173" y="598062"/>
              <a:ext cx="6981530" cy="5661875"/>
              <a:chOff x="438332" y="791296"/>
              <a:chExt cx="6981530" cy="566187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15647B4-EB7E-41A0-AF62-DA694DCDE732}"/>
                  </a:ext>
                </a:extLst>
              </p:cNvPr>
              <p:cNvGrpSpPr/>
              <p:nvPr/>
            </p:nvGrpSpPr>
            <p:grpSpPr>
              <a:xfrm>
                <a:off x="438332" y="1245363"/>
                <a:ext cx="6981530" cy="5207808"/>
                <a:chOff x="313640" y="1187321"/>
                <a:chExt cx="6981530" cy="520780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3D4DCC5-8041-4064-81A2-3DFB1D1F5100}"/>
                    </a:ext>
                  </a:extLst>
                </p:cNvPr>
                <p:cNvGrpSpPr/>
                <p:nvPr/>
              </p:nvGrpSpPr>
              <p:grpSpPr>
                <a:xfrm>
                  <a:off x="313640" y="1187321"/>
                  <a:ext cx="6981530" cy="5207808"/>
                  <a:chOff x="438332" y="1195197"/>
                  <a:chExt cx="6981530" cy="5207808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468F7D88-8DC6-42BF-9DC3-D705E7412E90}"/>
                      </a:ext>
                    </a:extLst>
                  </p:cNvPr>
                  <p:cNvGrpSpPr/>
                  <p:nvPr/>
                </p:nvGrpSpPr>
                <p:grpSpPr>
                  <a:xfrm>
                    <a:off x="438332" y="1195197"/>
                    <a:ext cx="6981530" cy="5207808"/>
                    <a:chOff x="401964" y="1321757"/>
                    <a:chExt cx="6981530" cy="5207808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D82FDCB9-0135-4478-A7F6-4DE67DE2E7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964" y="1321757"/>
                      <a:ext cx="6981530" cy="5207808"/>
                      <a:chOff x="365595" y="1272304"/>
                      <a:chExt cx="6981530" cy="5207808"/>
                    </a:xfrm>
                  </p:grpSpPr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BFD5B3BB-7740-415E-8F4F-22E400F409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5595" y="1272304"/>
                        <a:ext cx="6981530" cy="5207808"/>
                        <a:chOff x="438332" y="1272304"/>
                        <a:chExt cx="6981530" cy="5207808"/>
                      </a:xfrm>
                    </p:grpSpPr>
                    <p:grpSp>
                      <p:nvGrpSpPr>
                        <p:cNvPr id="39" name="Group 38">
                          <a:extLst>
                            <a:ext uri="{FF2B5EF4-FFF2-40B4-BE49-F238E27FC236}">
                              <a16:creationId xmlns:a16="http://schemas.microsoft.com/office/drawing/2014/main" id="{242E3C35-B225-491F-8230-B3A138852F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8332" y="1272304"/>
                          <a:ext cx="6981530" cy="5207808"/>
                          <a:chOff x="514102" y="1329455"/>
                          <a:chExt cx="6981530" cy="5207808"/>
                        </a:xfrm>
                      </p:grpSpPr>
                      <p:grpSp>
                        <p:nvGrpSpPr>
                          <p:cNvPr id="35" name="Group 34">
                            <a:extLst>
                              <a:ext uri="{FF2B5EF4-FFF2-40B4-BE49-F238E27FC236}">
                                <a16:creationId xmlns:a16="http://schemas.microsoft.com/office/drawing/2014/main" id="{305C20F5-4E3E-4A82-8B91-0295D2B3EA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14102" y="1329455"/>
                            <a:ext cx="6981530" cy="5207808"/>
                            <a:chOff x="514102" y="1329455"/>
                            <a:chExt cx="6981530" cy="5207808"/>
                          </a:xfrm>
                        </p:grpSpPr>
                        <p:grpSp>
                          <p:nvGrpSpPr>
                            <p:cNvPr id="14" name="Group 13">
                              <a:extLst>
                                <a:ext uri="{FF2B5EF4-FFF2-40B4-BE49-F238E27FC236}">
                                  <a16:creationId xmlns:a16="http://schemas.microsoft.com/office/drawing/2014/main" id="{859C58C6-66E8-4727-8D25-D9FB0D3977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14102" y="1329455"/>
                              <a:ext cx="6981530" cy="5207808"/>
                              <a:chOff x="810243" y="1267110"/>
                              <a:chExt cx="6981530" cy="5207808"/>
                            </a:xfrm>
                          </p:grpSpPr>
                          <p:pic>
                            <p:nvPicPr>
                              <p:cNvPr id="3" name="Picture 2">
                                <a:extLst>
                                  <a:ext uri="{FF2B5EF4-FFF2-40B4-BE49-F238E27FC236}">
                                    <a16:creationId xmlns:a16="http://schemas.microsoft.com/office/drawing/2014/main" id="{B9407847-5273-4B68-B156-6DCB63F196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0243" y="1267110"/>
                                <a:ext cx="6981530" cy="520780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22" name="Straight Connector 21">
                                <a:extLst>
                                  <a:ext uri="{FF2B5EF4-FFF2-40B4-BE49-F238E27FC236}">
                                    <a16:creationId xmlns:a16="http://schemas.microsoft.com/office/drawing/2014/main" id="{99EFB02C-E02F-4123-9BA7-AA79372BB11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215986" y="4156200"/>
                                <a:ext cx="393823" cy="1169141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4" name="Straight Connector 23">
                                <a:extLst>
                                  <a:ext uri="{FF2B5EF4-FFF2-40B4-BE49-F238E27FC236}">
                                    <a16:creationId xmlns:a16="http://schemas.microsoft.com/office/drawing/2014/main" id="{4DB1E2FF-6B00-4CA9-AD10-2E936290F65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4843200" y="3561735"/>
                                <a:ext cx="364722" cy="412789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5" name="Straight Connector 24">
                                <a:extLst>
                                  <a:ext uri="{FF2B5EF4-FFF2-40B4-BE49-F238E27FC236}">
                                    <a16:creationId xmlns:a16="http://schemas.microsoft.com/office/drawing/2014/main" id="{A750973B-8AA7-4B89-9960-6ADB8C2FB5B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2410691" y="4805795"/>
                                <a:ext cx="368700" cy="519546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" name="Straight Connector 25">
                                <a:extLst>
                                  <a:ext uri="{FF2B5EF4-FFF2-40B4-BE49-F238E27FC236}">
                                    <a16:creationId xmlns:a16="http://schemas.microsoft.com/office/drawing/2014/main" id="{33C6D17D-9050-4DD2-85FC-13C7DEA724C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4046404" y="3561735"/>
                                <a:ext cx="388143" cy="618558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3" name="Straight Connector 32">
                                <a:extLst>
                                  <a:ext uri="{FF2B5EF4-FFF2-40B4-BE49-F238E27FC236}">
                                    <a16:creationId xmlns:a16="http://schemas.microsoft.com/office/drawing/2014/main" id="{335D8DB1-7CF7-46D2-B938-E4C27F8B25E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5689023" y="3828452"/>
                                <a:ext cx="352816" cy="146072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9" name="Straight Arrow Connector 18">
                              <a:extLst>
                                <a:ext uri="{FF2B5EF4-FFF2-40B4-BE49-F238E27FC236}">
                                  <a16:creationId xmlns:a16="http://schemas.microsoft.com/office/drawing/2014/main" id="{69396F16-E463-49C9-94E9-0267DB62A15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09301" y="2029943"/>
                              <a:ext cx="0" cy="3357743"/>
                            </a:xfrm>
                            <a:prstGeom prst="straightConnector1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" name="Straight Arrow Connector 35">
                              <a:extLst>
                                <a:ext uri="{FF2B5EF4-FFF2-40B4-BE49-F238E27FC236}">
                                  <a16:creationId xmlns:a16="http://schemas.microsoft.com/office/drawing/2014/main" id="{95F2AD74-DC2C-49EB-8DAF-1C6B7118D18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761701" y="3262745"/>
                              <a:ext cx="0" cy="2124941"/>
                            </a:xfrm>
                            <a:prstGeom prst="straightConnector1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7" name="Straight Arrow Connector 36">
                              <a:extLst>
                                <a:ext uri="{FF2B5EF4-FFF2-40B4-BE49-F238E27FC236}">
                                  <a16:creationId xmlns:a16="http://schemas.microsoft.com/office/drawing/2014/main" id="{3F5DA080-520D-4CA5-9E9F-D45F9B47C34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507674" y="4258624"/>
                              <a:ext cx="0" cy="1129062"/>
                            </a:xfrm>
                            <a:prstGeom prst="straightConnector1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8" name="Straight Arrow Connector 37">
                              <a:extLst>
                                <a:ext uri="{FF2B5EF4-FFF2-40B4-BE49-F238E27FC236}">
                                  <a16:creationId xmlns:a16="http://schemas.microsoft.com/office/drawing/2014/main" id="{E5F51FE0-E51B-4BED-8F08-CD9D163DE8F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881938" y="4868140"/>
                              <a:ext cx="0" cy="581892"/>
                            </a:xfrm>
                            <a:prstGeom prst="straightConnector1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5" name="TextBox 54">
                              <a:extLst>
                                <a:ext uri="{FF2B5EF4-FFF2-40B4-BE49-F238E27FC236}">
                                  <a16:creationId xmlns:a16="http://schemas.microsoft.com/office/drawing/2014/main" id="{A6AA3CD6-59FE-420B-9F47-3749685596A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625922" y="5020586"/>
                              <a:ext cx="512032" cy="27699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CA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-</a:t>
                              </a:r>
                              <a:r>
                                <a:rPr lang="vi-VN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18</a:t>
                              </a:r>
                              <a:r>
                                <a:rPr lang="en-CA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.</a:t>
                              </a:r>
                              <a:r>
                                <a:rPr lang="vi-VN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9</a:t>
                              </a:r>
                              <a:endParaRPr lang="en-CA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4" name="TextBox 73">
                              <a:extLst>
                                <a:ext uri="{FF2B5EF4-FFF2-40B4-BE49-F238E27FC236}">
                                  <a16:creationId xmlns:a16="http://schemas.microsoft.com/office/drawing/2014/main" id="{CE496634-8ADA-4981-83C2-0D4223F4E02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864890" y="3873595"/>
                              <a:ext cx="461010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vi-VN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+5</a:t>
                              </a:r>
                              <a:r>
                                <a:rPr lang="en-CA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.</a:t>
                              </a:r>
                              <a:r>
                                <a:rPr lang="vi-VN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endParaRPr lang="en-CA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45" name="Straight Arrow Connector 44">
                            <a:extLst>
                              <a:ext uri="{FF2B5EF4-FFF2-40B4-BE49-F238E27FC236}">
                                <a16:creationId xmlns:a16="http://schemas.microsoft.com/office/drawing/2014/main" id="{6D20EB4D-D5C6-42E7-A992-886DCA20D95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4326704" y="3632356"/>
                            <a:ext cx="1" cy="626268"/>
                          </a:xfrm>
                          <a:prstGeom prst="straightConnector1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Straight Arrow Connector 48">
                            <a:extLst>
                              <a:ext uri="{FF2B5EF4-FFF2-40B4-BE49-F238E27FC236}">
                                <a16:creationId xmlns:a16="http://schemas.microsoft.com/office/drawing/2014/main" id="{17C55362-759F-47C8-8F91-C9AE6D50349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136024" y="3531561"/>
                            <a:ext cx="0" cy="505308"/>
                          </a:xfrm>
                          <a:prstGeom prst="straightConnector1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6A3737E9-9CC3-43F6-9382-90E52EAEBF1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889366" y="3893280"/>
                            <a:ext cx="0" cy="268279"/>
                          </a:xfrm>
                          <a:prstGeom prst="straightConnector1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79F25004-A200-4021-AB37-188F077285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52908" y="4186594"/>
                          <a:ext cx="554559" cy="2769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vi-V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+75</a:t>
                          </a:r>
                          <a:r>
                            <a:rPr lang="en-CA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vi-V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CA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59C4B563-2575-4DF4-A214-084A40F227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41604" y="2594976"/>
                          <a:ext cx="731702" cy="2769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vi-V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+118</a:t>
                          </a:r>
                          <a:r>
                            <a:rPr lang="en-CA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vi-V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CA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22B03D2F-91B9-4F9B-A3B0-887C7B3A61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80487" y="4605082"/>
                        <a:ext cx="540295" cy="2769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vi-V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+40</a:t>
                        </a:r>
                        <a:r>
                          <a:rPr lang="en-CA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.</a:t>
                        </a:r>
                        <a:r>
                          <a:rPr lang="vi-V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  <a:endPara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5D618DAE-5B4D-4516-8979-9E41A89783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1356" y="3799292"/>
                      <a:ext cx="540295" cy="2769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+21</a:t>
                      </a:r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0C305974-69A1-4112-BB68-1091798723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3448" y="3638017"/>
                      <a:ext cx="540295" cy="2769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1123BAD1-4351-4E89-95AA-D20644F2CB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27497" y="4442935"/>
                        <a:ext cx="104220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CA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 + </a:t>
                        </a:r>
                        <a14:m>
                          <m:oMath xmlns:m="http://schemas.openxmlformats.org/officeDocument/2006/math">
                            <m:r>
                              <a:rPr lang="en-CA" sz="1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CA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sz="12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vi-V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+ A</a:t>
                        </a:r>
                        <a:endPara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1123BAD1-4351-4E89-95AA-D20644F2CB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7497" y="4442935"/>
                        <a:ext cx="1042207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585" t="-2222"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1430F59B-EA07-45F2-9FD9-6620F1830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27627" y="5308538"/>
                        <a:ext cx="98281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CA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r>
                          <a:rPr lang="vi-V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…</a:t>
                        </a:r>
                        <a14:m>
                          <m:oMath xmlns:m="http://schemas.openxmlformats.org/officeDocument/2006/math">
                            <m:r>
                              <a:rPr lang="en-CA" sz="1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CA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sz="12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vi-V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...A</a:t>
                        </a:r>
                        <a:endPara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1430F59B-EA07-45F2-9FD9-6620F18303D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7627" y="5308538"/>
                        <a:ext cx="982819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2222" b="-1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9F6FE858-90AA-49B7-AE00-EC84E1CDF0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3269" y="1418745"/>
                        <a:ext cx="126532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vi-V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  Excited State </a:t>
                        </a:r>
                      </a:p>
                      <a:p>
                        <a:r>
                          <a:rPr lang="vi-V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  </a:t>
                        </a:r>
                        <a:r>
                          <a:rPr lang="en-CA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r>
                          <a:rPr lang="vi-V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...</a:t>
                        </a:r>
                        <a14:m>
                          <m:oMath xmlns:m="http://schemas.openxmlformats.org/officeDocument/2006/math">
                            <m:r>
                              <a:rPr lang="en-CA" sz="1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CA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2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CA" sz="12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vi-V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...A</a:t>
                        </a:r>
                        <a:endPara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9F6FE858-90AA-49B7-AE00-EC84E1CDF0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53269" y="1418745"/>
                        <a:ext cx="1265323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92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420A0A5-8191-48D7-BE53-8271D4A8E112}"/>
                    </a:ext>
                  </a:extLst>
                </p:cNvPr>
                <p:cNvSpPr txBox="1"/>
                <p:nvPr/>
              </p:nvSpPr>
              <p:spPr>
                <a:xfrm>
                  <a:off x="2811508" y="3805111"/>
                  <a:ext cx="8989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vi-V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H..BH..A</a:t>
                  </a:r>
                  <a:endPara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69D042C6-3CB7-4701-9546-BCCF1FA44C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0600" y="3047546"/>
                      <a:ext cx="95127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TS </a:t>
                      </a:r>
                    </a:p>
                    <a:p>
                      <a:r>
                        <a:rPr lang="en-CA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H-</a:t>
                      </a:r>
                      <a14:m>
                        <m:oMath xmlns:m="http://schemas.openxmlformats.org/officeDocument/2006/math">
                          <m:r>
                            <a:rPr lang="en-CA" sz="12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vi-VN" sz="12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oMath>
                      </a14:m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...A</a:t>
                      </a:r>
                      <a:endParaRPr lang="en-CA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69D042C6-3CB7-4701-9546-BCCF1FA44C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0600" y="3047546"/>
                      <a:ext cx="951279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1316" b="-9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CFF75164-1870-4E84-8170-9AAC783FB3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21826" y="3952245"/>
                      <a:ext cx="100189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H-AH....</a:t>
                      </a:r>
                      <a14:m>
                        <m:oMath xmlns:m="http://schemas.openxmlformats.org/officeDocument/2006/math">
                          <m:r>
                            <a:rPr lang="en-CA" sz="12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a14:m>
                      <a:endParaRPr lang="en-C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CFF75164-1870-4E84-8170-9AAC783FB3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21826" y="3952245"/>
                      <a:ext cx="1001897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1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607979-88D3-429D-A7E9-EC7533974E49}"/>
                  </a:ext>
                </a:extLst>
              </p:cNvPr>
              <p:cNvSpPr txBox="1"/>
              <p:nvPr/>
            </p:nvSpPr>
            <p:spPr>
              <a:xfrm>
                <a:off x="3335456" y="791296"/>
                <a:ext cx="233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diagram, path 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7E22C19-3FB1-4D4D-A4E1-3912A91CC27E}"/>
                    </a:ext>
                  </a:extLst>
                </p:cNvPr>
                <p:cNvSpPr txBox="1"/>
                <p:nvPr/>
              </p:nvSpPr>
              <p:spPr>
                <a:xfrm>
                  <a:off x="5634090" y="3322192"/>
                  <a:ext cx="11254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vi-V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HAH +</a:t>
                  </a:r>
                  <a:r>
                    <a:rPr lang="en-CA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CA" sz="12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7E22C19-3FB1-4D4D-A4E1-3912A91CC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090" y="3322192"/>
                  <a:ext cx="1125441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88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6E0B27-FB3A-4A3B-B1A4-3A35B3EB801C}"/>
              </a:ext>
            </a:extLst>
          </p:cNvPr>
          <p:cNvGrpSpPr/>
          <p:nvPr/>
        </p:nvGrpSpPr>
        <p:grpSpPr>
          <a:xfrm>
            <a:off x="333354" y="625003"/>
            <a:ext cx="8718438" cy="5945602"/>
            <a:chOff x="333354" y="625003"/>
            <a:chExt cx="8718438" cy="594560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7844497-BAC2-43E8-96EF-1503CA0C41E5}"/>
                </a:ext>
              </a:extLst>
            </p:cNvPr>
            <p:cNvGrpSpPr/>
            <p:nvPr/>
          </p:nvGrpSpPr>
          <p:grpSpPr>
            <a:xfrm>
              <a:off x="333354" y="625003"/>
              <a:ext cx="8718438" cy="5945602"/>
              <a:chOff x="1333299" y="529386"/>
              <a:chExt cx="8718438" cy="5945602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4077F90-F937-4796-9300-00A58D38123A}"/>
                  </a:ext>
                </a:extLst>
              </p:cNvPr>
              <p:cNvGrpSpPr/>
              <p:nvPr/>
            </p:nvGrpSpPr>
            <p:grpSpPr>
              <a:xfrm>
                <a:off x="1333299" y="529386"/>
                <a:ext cx="8718438" cy="5945602"/>
                <a:chOff x="323384" y="630353"/>
                <a:chExt cx="8718438" cy="5945602"/>
              </a:xfrm>
            </p:grpSpPr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53312E47-06F8-4254-A34A-5ED680374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384" y="630353"/>
                  <a:ext cx="8718438" cy="5945602"/>
                </a:xfrm>
                <a:prstGeom prst="rect">
                  <a:avLst/>
                </a:prstGeom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2E025DB-4F34-4E42-B259-4CD1511742A5}"/>
                    </a:ext>
                  </a:extLst>
                </p:cNvPr>
                <p:cNvCxnSpPr/>
                <p:nvPr/>
              </p:nvCxnSpPr>
              <p:spPr>
                <a:xfrm flipH="1">
                  <a:off x="3290745" y="2436575"/>
                  <a:ext cx="465413" cy="316480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74B6FE1-2115-4059-9091-7471F24BF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1305" y="1740280"/>
                  <a:ext cx="447819" cy="168871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4C81191-CA29-4209-BDD7-EE8ED7225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8707" y="1740280"/>
                  <a:ext cx="449339" cy="29467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E49BD45-8957-40BC-8544-AFA96DED1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8365" y="5168824"/>
                  <a:ext cx="418387" cy="4325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1026919D-4880-4CB8-ADA6-B082376C6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112" y="2476655"/>
                  <a:ext cx="440972" cy="9523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4D74F3F-EE56-46CC-9BA6-CF2F66342963}"/>
                  </a:ext>
                </a:extLst>
              </p:cNvPr>
              <p:cNvGrpSpPr/>
              <p:nvPr/>
            </p:nvGrpSpPr>
            <p:grpSpPr>
              <a:xfrm>
                <a:off x="6795087" y="1645475"/>
                <a:ext cx="549828" cy="2951786"/>
                <a:chOff x="3708197" y="1730242"/>
                <a:chExt cx="692947" cy="3271598"/>
              </a:xfrm>
            </p:grpSpPr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E493B826-501E-44E6-AD03-1C2E25C81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4671" y="1730242"/>
                  <a:ext cx="38255" cy="32715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75B51B7-F6B0-4A72-8B77-30FD413B19BA}"/>
                    </a:ext>
                  </a:extLst>
                </p:cNvPr>
                <p:cNvSpPr txBox="1"/>
                <p:nvPr/>
              </p:nvSpPr>
              <p:spPr>
                <a:xfrm>
                  <a:off x="3708197" y="3064060"/>
                  <a:ext cx="692947" cy="35817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-158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9CA6F4F-9647-4BAB-8865-48F35DA97597}"/>
                  </a:ext>
                </a:extLst>
              </p:cNvPr>
              <p:cNvGrpSpPr/>
              <p:nvPr/>
            </p:nvGrpSpPr>
            <p:grpSpPr>
              <a:xfrm>
                <a:off x="2842361" y="5077953"/>
                <a:ext cx="465414" cy="526372"/>
                <a:chOff x="273856" y="3674026"/>
                <a:chExt cx="476466" cy="637559"/>
              </a:xfrm>
            </p:grpSpPr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0F2DC2FD-62C4-4BFE-9CEE-EDA0DAFD8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5347" y="3674026"/>
                  <a:ext cx="6956" cy="6375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1E7306F-5B5D-4B3B-A033-D4C0D555D856}"/>
                    </a:ext>
                  </a:extLst>
                </p:cNvPr>
                <p:cNvSpPr txBox="1"/>
                <p:nvPr/>
              </p:nvSpPr>
              <p:spPr>
                <a:xfrm>
                  <a:off x="273856" y="3781455"/>
                  <a:ext cx="476466" cy="3914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-26</a:t>
                  </a: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D99A188-0DE8-43D0-B6E1-A3786AACED96}"/>
                  </a:ext>
                </a:extLst>
              </p:cNvPr>
              <p:cNvGrpSpPr/>
              <p:nvPr/>
            </p:nvGrpSpPr>
            <p:grpSpPr>
              <a:xfrm>
                <a:off x="5761598" y="2312888"/>
                <a:ext cx="447819" cy="1015144"/>
                <a:chOff x="3598149" y="1915996"/>
                <a:chExt cx="570706" cy="3126385"/>
              </a:xfrm>
            </p:grpSpPr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F65A8D8F-15F4-4D47-A400-D7CC708B7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2235" y="1915996"/>
                  <a:ext cx="1" cy="31263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034FB8B-4D09-4EAF-9A91-61BF27434BC3}"/>
                    </a:ext>
                  </a:extLst>
                </p:cNvPr>
                <p:cNvSpPr txBox="1"/>
                <p:nvPr/>
              </p:nvSpPr>
              <p:spPr>
                <a:xfrm>
                  <a:off x="3598149" y="3213160"/>
                  <a:ext cx="570706" cy="9952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-55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EC6E4ED-D81D-4AE1-AA2F-4238825194CF}"/>
                  </a:ext>
                </a:extLst>
              </p:cNvPr>
              <p:cNvGrpSpPr/>
              <p:nvPr/>
            </p:nvGrpSpPr>
            <p:grpSpPr>
              <a:xfrm>
                <a:off x="4806225" y="2335607"/>
                <a:ext cx="523708" cy="3232923"/>
                <a:chOff x="3836351" y="1742122"/>
                <a:chExt cx="523708" cy="3346768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FD84D538-EEFC-4DC0-B607-3CC7F7B59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2313" y="1742122"/>
                  <a:ext cx="15017" cy="33467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EDB04C2-91D0-43F0-89F2-A03E5FD71ABD}"/>
                    </a:ext>
                  </a:extLst>
                </p:cNvPr>
                <p:cNvSpPr txBox="1"/>
                <p:nvPr/>
              </p:nvSpPr>
              <p:spPr>
                <a:xfrm>
                  <a:off x="3836351" y="3071669"/>
                  <a:ext cx="523708" cy="33454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171</a:t>
                  </a:r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FF3CD0-7E43-4572-A8DE-6DA668EF86EF}"/>
                </a:ext>
              </a:extLst>
            </p:cNvPr>
            <p:cNvSpPr txBox="1"/>
            <p:nvPr/>
          </p:nvSpPr>
          <p:spPr>
            <a:xfrm>
              <a:off x="4485288" y="3480548"/>
              <a:ext cx="1442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AH…BH + 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C5AC5A-A40D-4568-99EB-AA5D823E4F9B}"/>
                </a:ext>
              </a:extLst>
            </p:cNvPr>
            <p:cNvSpPr txBox="1"/>
            <p:nvPr/>
          </p:nvSpPr>
          <p:spPr>
            <a:xfrm>
              <a:off x="6606018" y="4692878"/>
              <a:ext cx="1176953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23 </a:t>
              </a:r>
            </a:p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AHAH + 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52368CF-2B63-46FA-90B3-F88C165D1AD3}"/>
                    </a:ext>
                  </a:extLst>
                </p:cNvPr>
                <p:cNvSpPr txBox="1"/>
                <p:nvPr/>
              </p:nvSpPr>
              <p:spPr>
                <a:xfrm>
                  <a:off x="1553520" y="4749795"/>
                  <a:ext cx="1010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+ </a:t>
                  </a:r>
                  <a14:m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52368CF-2B63-46FA-90B3-F88C165D1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520" y="4749795"/>
                  <a:ext cx="101049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422" t="-9836" b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AC30E03-0D31-4674-9818-B690EA61FC71}"/>
                    </a:ext>
                  </a:extLst>
                </p:cNvPr>
                <p:cNvSpPr txBox="1"/>
                <p:nvPr/>
              </p:nvSpPr>
              <p:spPr>
                <a:xfrm>
                  <a:off x="3513222" y="2019882"/>
                  <a:ext cx="1213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AH… </a:t>
                  </a:r>
                  <a14:m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AC30E03-0D31-4674-9818-B690EA61F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222" y="2019882"/>
                  <a:ext cx="121387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020" t="-9836" b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211B3E8-B84B-4886-878E-C644E7BAA00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024" y="5119127"/>
            <a:ext cx="1858885" cy="1175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A6ADF28-4ED6-4E96-A2F6-5CD7D1650394}"/>
                  </a:ext>
                </a:extLst>
              </p:cNvPr>
              <p:cNvSpPr txBox="1"/>
              <p:nvPr/>
            </p:nvSpPr>
            <p:spPr>
              <a:xfrm>
                <a:off x="2738490" y="5688207"/>
                <a:ext cx="1108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A…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A6ADF28-4ED6-4E96-A2F6-5CD7D165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90" y="5688207"/>
                <a:ext cx="1108766" cy="369332"/>
              </a:xfrm>
              <a:prstGeom prst="rect">
                <a:avLst/>
              </a:prstGeom>
              <a:blipFill>
                <a:blip r:embed="rId6"/>
                <a:stretch>
                  <a:fillRect l="-4396" t="-9836" b="-2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" name="Picture 142">
            <a:extLst>
              <a:ext uri="{FF2B5EF4-FFF2-40B4-BE49-F238E27FC236}">
                <a16:creationId xmlns:a16="http://schemas.microsoft.com/office/drawing/2014/main" id="{91CC3D3B-04AA-4B04-8D1E-2141F96BB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37" y="842116"/>
            <a:ext cx="2078402" cy="1671829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41E4867F-0681-4171-866F-199996633315}"/>
              </a:ext>
            </a:extLst>
          </p:cNvPr>
          <p:cNvSpPr txBox="1"/>
          <p:nvPr/>
        </p:nvSpPr>
        <p:spPr>
          <a:xfrm>
            <a:off x="5465442" y="1339477"/>
            <a:ext cx="120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AH-AH…B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004AF1F0-D253-4017-9816-C49C6A3A23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839" y="2513945"/>
            <a:ext cx="1292674" cy="2244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3F304-BA38-4BE0-BA11-A00DBCD5E1C5}"/>
              </a:ext>
            </a:extLst>
          </p:cNvPr>
          <p:cNvSpPr txBox="1"/>
          <p:nvPr/>
        </p:nvSpPr>
        <p:spPr>
          <a:xfrm>
            <a:off x="9051791" y="540327"/>
            <a:ext cx="231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INITIAL DRAFT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79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13607</TotalTime>
  <Words>466</Words>
  <Application>Microsoft Macintosh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Pham</dc:creator>
  <cp:lastModifiedBy>Rustam Khaliullin, Dr</cp:lastModifiedBy>
  <cp:revision>133</cp:revision>
  <dcterms:created xsi:type="dcterms:W3CDTF">2019-06-13T15:32:48Z</dcterms:created>
  <dcterms:modified xsi:type="dcterms:W3CDTF">2019-06-27T20:53:42Z</dcterms:modified>
</cp:coreProperties>
</file>