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DBA520"/>
    <a:srgbClr val="01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7"/>
    <p:restoredTop sz="94663"/>
  </p:normalViewPr>
  <p:slideViewPr>
    <p:cSldViewPr snapToGrid="0" snapToObjects="1">
      <p:cViewPr varScale="1">
        <p:scale>
          <a:sx n="85" d="100"/>
          <a:sy n="85" d="100"/>
        </p:scale>
        <p:origin x="17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ustam/Documents/Articles/InTheWorks/Ullmann/correlation-to-add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17058151779934"/>
          <c:y val="5.7472846382007128E-2"/>
          <c:w val="0.80358831088576821"/>
          <c:h val="0.7446226233915882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Sheet1!$A$2:$A$4</c:f>
              <c:numCache>
                <c:formatCode>General</c:formatCode>
                <c:ptCount val="3"/>
                <c:pt idx="0">
                  <c:v>1.39</c:v>
                </c:pt>
                <c:pt idx="1">
                  <c:v>0.89</c:v>
                </c:pt>
                <c:pt idx="2">
                  <c:v>0.44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1.29</c:v>
                </c:pt>
                <c:pt idx="1">
                  <c:v>0.9</c:v>
                </c:pt>
                <c:pt idx="2">
                  <c:v>0.06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C3-CD48-855E-0E8232491F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0788591"/>
        <c:axId val="660788991"/>
      </c:scatterChart>
      <c:valAx>
        <c:axId val="6607885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Δ</a:t>
                </a:r>
                <a:r>
                  <a:rPr lang="en-US" dirty="0"/>
                  <a:t>: Ph-metal</a:t>
                </a:r>
                <a:r>
                  <a:rPr lang="en-US" baseline="0" dirty="0"/>
                  <a:t> binding energy</a:t>
                </a:r>
                <a:r>
                  <a:rPr lang="en-US" dirty="0"/>
                  <a:t>, eV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88991"/>
        <c:crosses val="autoZero"/>
        <c:crossBetween val="midCat"/>
      </c:valAx>
      <c:valAx>
        <c:axId val="6607889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000" b="0" i="0" u="none" strike="noStrike" baseline="0" dirty="0">
                    <a:effectLst/>
                  </a:rPr>
                  <a:t>Δ:</a:t>
                </a:r>
                <a:r>
                  <a:rPr lang="el-GR" sz="2000" b="0" i="0" u="none" strike="noStrike" baseline="0" dirty="0"/>
                  <a:t> </a:t>
                </a:r>
                <a:r>
                  <a:rPr lang="en-US" dirty="0"/>
                  <a:t>C-C activation</a:t>
                </a:r>
                <a:r>
                  <a:rPr lang="en-US" baseline="0" dirty="0"/>
                  <a:t> energy</a:t>
                </a:r>
                <a:r>
                  <a:rPr lang="en-US" dirty="0"/>
                  <a:t> , eV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8859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9CEF5B84-D489-E843-9F09-833F1694B7E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416-B74B-AF4F-04FAC5FFF88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9FFF204-C17C-854D-A10E-7FD8F1B5888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416-B74B-AF4F-04FAC5FFF88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B9A19F7-44F8-C741-BCEA-0D57735A48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416-B74B-AF4F-04FAC5FFF888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0.44</c:v>
                </c:pt>
                <c:pt idx="1">
                  <c:v>0.89</c:v>
                </c:pt>
                <c:pt idx="2">
                  <c:v>1.39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1.56</c:v>
                </c:pt>
                <c:pt idx="1">
                  <c:v>1.56</c:v>
                </c:pt>
                <c:pt idx="2">
                  <c:v>1.76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Sheet1!$D$2:$D$4</c15:f>
                <c15:dlblRangeCache>
                  <c:ptCount val="3"/>
                  <c:pt idx="0">
                    <c:v>Au</c:v>
                  </c:pt>
                  <c:pt idx="1">
                    <c:v>Ag</c:v>
                  </c:pt>
                  <c:pt idx="2">
                    <c:v>Cu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9416-B74B-AF4F-04FAC5FFF888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5080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forward val="0.1"/>
            <c:backward val="0.5"/>
            <c:dispRSqr val="0"/>
            <c:dispEq val="0"/>
          </c:trendline>
          <c:xVal>
            <c:numRef>
              <c:f>Sheet1!$A$2:$A$4</c:f>
              <c:numCache>
                <c:formatCode>General</c:formatCode>
                <c:ptCount val="3"/>
                <c:pt idx="0">
                  <c:v>0.44</c:v>
                </c:pt>
                <c:pt idx="1">
                  <c:v>0.89</c:v>
                </c:pt>
                <c:pt idx="2">
                  <c:v>1.39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1.2000000000000002</c:v>
                </c:pt>
                <c:pt idx="1">
                  <c:v>1.42</c:v>
                </c:pt>
                <c:pt idx="2">
                  <c:v>1.6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416-B74B-AF4F-04FAC5FFF888}"/>
            </c:ext>
          </c:extLst>
        </c:ser>
        <c:ser>
          <c:idx val="2"/>
          <c:order val="2"/>
          <c:spPr>
            <a:ln w="508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Sheet1!$A$7:$A$8</c:f>
              <c:numCache>
                <c:formatCode>General</c:formatCode>
                <c:ptCount val="2"/>
                <c:pt idx="0">
                  <c:v>0</c:v>
                </c:pt>
                <c:pt idx="1">
                  <c:v>1.4</c:v>
                </c:pt>
              </c:numCache>
            </c:numRef>
          </c:xVal>
          <c:yVal>
            <c:numRef>
              <c:f>Sheet1!$B$7:$B$8</c:f>
              <c:numCache>
                <c:formatCode>General</c:formatCode>
                <c:ptCount val="2"/>
                <c:pt idx="0">
                  <c:v>1.026</c:v>
                </c:pt>
                <c:pt idx="1">
                  <c:v>0.35680000000000012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416-B74B-AF4F-04FAC5FFF888}"/>
            </c:ext>
          </c:extLst>
        </c:ser>
        <c:ser>
          <c:idx val="3"/>
          <c:order val="3"/>
          <c:spPr>
            <a:ln w="44450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0</c:v>
                </c:pt>
                <c:pt idx="1">
                  <c:v>1.5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1.35</c:v>
                </c:pt>
                <c:pt idx="1">
                  <c:v>0.63300000000000012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416-B74B-AF4F-04FAC5FFF888}"/>
            </c:ext>
          </c:extLst>
        </c:ser>
        <c:ser>
          <c:idx val="4"/>
          <c:order val="4"/>
          <c:spPr>
            <a:ln w="34925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0</c:v>
                </c:pt>
                <c:pt idx="1">
                  <c:v>1.5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1.75</c:v>
                </c:pt>
                <c:pt idx="1">
                  <c:v>1.0329999999999999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416-B74B-AF4F-04FAC5FFF888}"/>
            </c:ext>
          </c:extLst>
        </c:ser>
        <c:ser>
          <c:idx val="5"/>
          <c:order val="5"/>
          <c:spPr>
            <a:ln w="22225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0</c:v>
                </c:pt>
                <c:pt idx="1">
                  <c:v>1.5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2.42</c:v>
                </c:pt>
                <c:pt idx="1">
                  <c:v>1.7029999999999998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416-B74B-AF4F-04FAC5FFF8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7999344"/>
        <c:axId val="1627980240"/>
      </c:scatterChart>
      <c:valAx>
        <c:axId val="1627999344"/>
        <c:scaling>
          <c:orientation val="minMax"/>
          <c:max val="1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 err="1"/>
                  <a:t>Δ</a:t>
                </a:r>
                <a:r>
                  <a:rPr lang="en-US" dirty="0"/>
                  <a:t>: phenyl-metal binding energy</a:t>
                </a:r>
                <a:r>
                  <a:rPr lang="en-US" baseline="0" dirty="0"/>
                  <a:t> (</a:t>
                </a:r>
                <a:r>
                  <a:rPr lang="en-US" dirty="0"/>
                  <a:t>eV)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27980240"/>
        <c:crosses val="autoZero"/>
        <c:crossBetween val="midCat"/>
      </c:valAx>
      <c:valAx>
        <c:axId val="1627980240"/>
        <c:scaling>
          <c:orientation val="minMax"/>
          <c:max val="1.9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Energy of unassisted extraction (eV)</a:t>
                </a:r>
              </a:p>
            </c:rich>
          </c:tx>
          <c:overlay val="0"/>
          <c:spPr>
            <a:noFill/>
            <a:ln w="41275"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27999344"/>
        <c:crosses val="autoZero"/>
        <c:crossBetween val="midCat"/>
      </c:valAx>
      <c:spPr>
        <a:noFill/>
        <a:ln>
          <a:solidFill>
            <a:schemeClr val="tx1">
              <a:lumMod val="25000"/>
              <a:lumOff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 b="0" i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0.46337</cdr:x>
      <cdr:y>0.54369</cdr:y>
    </cdr:from>
    <cdr:to>
      <cdr:x>0.58603</cdr:x>
      <cdr:y>0.71845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04879A4-9151-D749-93AC-0EE43A7750FC}"/>
            </a:ext>
          </a:extLst>
        </cdr:cNvPr>
        <cdr:cNvSpPr txBox="1"/>
      </cdr:nvSpPr>
      <cdr:spPr>
        <a:xfrm xmlns:a="http://schemas.openxmlformats.org/drawingml/2006/main">
          <a:off x="3454400" y="28448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0.13687</cdr:x>
      <cdr:y>0.64161</cdr:y>
    </cdr:from>
    <cdr:to>
      <cdr:x>0.43997</cdr:x>
      <cdr:y>0.7886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06DF1B4-B736-C24F-9D6C-56480FCDD469}"/>
            </a:ext>
          </a:extLst>
        </cdr:cNvPr>
        <cdr:cNvSpPr txBox="1"/>
      </cdr:nvSpPr>
      <cdr:spPr>
        <a:xfrm xmlns:a="http://schemas.openxmlformats.org/drawingml/2006/main">
          <a:off x="1033950" y="3292088"/>
          <a:ext cx="2289730" cy="75420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 anchorCtr="1"/>
        <a:lstStyle xmlns:a="http://schemas.openxmlformats.org/drawingml/2006/main"/>
        <a:p xmlns:a="http://schemas.openxmlformats.org/drawingml/2006/main">
          <a:pPr algn="l"/>
          <a:r>
            <a:rPr lang="en-US" sz="2000" b="0" i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Competitive adatom catalysis</a:t>
          </a:r>
        </a:p>
      </cdr:txBody>
    </cdr:sp>
  </cdr:relSizeAnchor>
  <cdr:relSizeAnchor xmlns:cdr="http://schemas.openxmlformats.org/drawingml/2006/chartDrawing">
    <cdr:from>
      <cdr:x>0.59709</cdr:x>
      <cdr:y>0.50081</cdr:y>
    </cdr:from>
    <cdr:to>
      <cdr:x>0.9522</cdr:x>
      <cdr:y>0.66336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E5BBF1A7-9F0E-E94F-B985-7436D94298F8}"/>
            </a:ext>
          </a:extLst>
        </cdr:cNvPr>
        <cdr:cNvSpPr txBox="1"/>
      </cdr:nvSpPr>
      <cdr:spPr>
        <a:xfrm xmlns:a="http://schemas.openxmlformats.org/drawingml/2006/main">
          <a:off x="4510566" y="2569646"/>
          <a:ext cx="2682589" cy="83404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horzOverflow="clip" wrap="square" rtlCol="0" anchor="ctr" anchorCtr="1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0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C-C bond formation on adatoms is slow</a:t>
          </a:r>
        </a:p>
      </cdr:txBody>
    </cdr:sp>
  </cdr:relSizeAnchor>
  <cdr:relSizeAnchor xmlns:cdr="http://schemas.openxmlformats.org/drawingml/2006/chartDrawing">
    <cdr:from>
      <cdr:x>0.16735</cdr:x>
      <cdr:y>0.06819</cdr:y>
    </cdr:from>
    <cdr:to>
      <cdr:x>0.63414</cdr:x>
      <cdr:y>0.14367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08A724B4-5BB2-4C44-8434-EFD425EA7E32}"/>
            </a:ext>
          </a:extLst>
        </cdr:cNvPr>
        <cdr:cNvSpPr txBox="1"/>
      </cdr:nvSpPr>
      <cdr:spPr>
        <a:xfrm xmlns:a="http://schemas.openxmlformats.org/drawingml/2006/main">
          <a:off x="1264177" y="349860"/>
          <a:ext cx="3526298" cy="3872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 anchorCtr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000" b="0" i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Adatom extraction is difficult</a:t>
          </a:r>
        </a:p>
      </cdr:txBody>
    </cdr:sp>
  </cdr:relSizeAnchor>
  <cdr:relSizeAnchor xmlns:cdr="http://schemas.openxmlformats.org/drawingml/2006/chartDrawing">
    <cdr:from>
      <cdr:x>0.28086</cdr:x>
      <cdr:y>0.35965</cdr:y>
    </cdr:from>
    <cdr:to>
      <cdr:x>0.92281</cdr:x>
      <cdr:y>0.43513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DCDEDA7-A9FA-694F-9B62-47D17F137D3F}"/>
            </a:ext>
          </a:extLst>
        </cdr:cNvPr>
        <cdr:cNvSpPr txBox="1"/>
      </cdr:nvSpPr>
      <cdr:spPr>
        <a:xfrm xmlns:a="http://schemas.openxmlformats.org/drawingml/2006/main" rot="20640000">
          <a:off x="2121653" y="1845367"/>
          <a:ext cx="4849499" cy="38728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 anchor="ctr" anchorCtr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000" b="0" i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Line of thermoneutral assisted extraction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B8AD-E7E3-BE41-8846-93933BF2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95D6B-E760-2B4B-9FCE-F789C32C0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509A-E8E0-9947-B15C-C1E70DEA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F4B67-E920-624B-814D-3B613715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0B81-44F8-F140-9C84-E6E02EC7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8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1429-6FE3-3E44-A3D4-EC50DCD6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29006-F803-A342-A202-6D38776D9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69BE0-AE3F-C949-AB2C-3CC96254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8BDE-D2DF-5745-928F-420A5054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77A1-21A3-7A40-925D-4D9522A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ADF01-C1E0-C545-A107-3C4139F02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407C1-3390-5B49-8EF5-8DD66FE50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670ED-4625-D140-8961-96C749A6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E62A7-F26E-1044-853F-1B95BA75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5D6EB-B545-104F-9176-C6D96A0A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8C49-CEE8-7148-B45F-2BD0FF02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0A82-4926-8A4A-8B0E-06C4813CB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E4320-79A9-5E4D-BDDF-CFB1407E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991AD-532A-054A-848A-67AA8CEA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2C591-2538-F94C-83A9-44E3A775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7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6526-DC45-3D40-9E89-A679DED9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0C813-4192-7740-B04F-5EBC7808B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8E026-4548-B449-9B7B-7338EDCE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32A2B-C340-764F-98E4-E4754FC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4430A-DC85-6547-B16D-F4554F78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95F4-DEAF-3742-82A9-7175B411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7D30-1202-554F-A4EF-0C2253955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461E2-5A63-D141-B5A0-D1735EA9D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907E8-EBAA-844B-8DEA-78AF8905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5457-BECC-954B-BD51-E96A29A1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76621-CE67-804C-9935-3F97718E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4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A379-E56C-9E4F-866F-140ED5D3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A8EC0-D97C-2340-930A-CD16EC58C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D0E0E-B042-1C42-BF47-BCFAD5B34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075AA-B034-E547-8F37-027024D54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0DC3-CEFD-2D44-81BA-25C1DCDA5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A9E96-7FCD-D642-898A-23263BFB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FE6A9-65DF-EC45-91FA-55A9916A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698A0-A954-7440-8F2F-908E25FB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1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8152-B2AF-6F44-9D91-7E9A21DA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881F4-8FBE-2A46-BA7D-07DC0171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A0A23-6794-CC40-892A-F9C17378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42011-5E14-7743-A2F5-FD476DD8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5C1D-7CBC-FA43-A6FD-A39D654E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08AA5-6321-4743-BCAF-FA078A98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B0796-7102-3245-9861-6C8F2316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4704-1F28-5541-8520-C5991058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5E9F-0F68-5C48-A9FE-1BAF107F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2E57C-7C09-AB45-BD7A-73275B106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4C592-8EFA-CB4A-A16E-EA36BDC3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1239-C036-6D4F-A623-B66FBE1A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E8E7A-EE3F-1D45-992B-27165093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8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7299-7997-9941-8DAA-32034309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730FC-D3ED-B843-933A-9EE29FBD6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A60CD-8C9D-C94A-8D6D-B44CAE6F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5AB3B-F6F0-F14A-B21D-49852536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A22BE-9559-C747-AA56-928222BF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157E9-0682-6145-92D5-170D8A82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7691A-80E3-2F4D-9DBA-5AD0C4F9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D7033-5913-C340-9BDA-8736F03A5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D94B5-9873-3645-A3BE-CBEC85D0D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9E49-0831-7F4A-BD39-8B4C948BC6B9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19550-9EF1-9F49-8B59-94B75AD5C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095A3-EF2B-B248-B4E4-003F3FA52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3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0CB126-51FA-5A40-9FF5-3A9966E6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adatom and ideal paths:</a:t>
            </a:r>
            <a:br>
              <a:rPr lang="en-US" dirty="0"/>
            </a:br>
            <a:r>
              <a:rPr lang="en-US" sz="2800" dirty="0"/>
              <a:t>change in binding vs change in C-C barrier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3940DB-41B2-1D44-B452-A149FCACA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487433"/>
              </p:ext>
            </p:extLst>
          </p:nvPr>
        </p:nvGraphicFramePr>
        <p:xfrm>
          <a:off x="1832768" y="1806575"/>
          <a:ext cx="8526463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AED1C99-6694-4648-B743-B7974A98BACF}"/>
              </a:ext>
            </a:extLst>
          </p:cNvPr>
          <p:cNvSpPr txBox="1"/>
          <p:nvPr/>
        </p:nvSpPr>
        <p:spPr>
          <a:xfrm>
            <a:off x="9372601" y="168165"/>
            <a:ext cx="2614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 for  the trendline is y = 0.8981x</a:t>
            </a:r>
          </a:p>
          <a:p>
            <a:r>
              <a:rPr lang="en-US" dirty="0"/>
              <a:t>(do not display the equation)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2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4C3BC52-CA7D-1F4B-A356-B99EA0DF15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789171"/>
              </p:ext>
            </p:extLst>
          </p:nvPr>
        </p:nvGraphicFramePr>
        <p:xfrm>
          <a:off x="2318876" y="727113"/>
          <a:ext cx="7554248" cy="5267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728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AF1819-F6C6-B640-8EC4-98474C13F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454150"/>
            <a:ext cx="11049000" cy="3949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EEBA62-5C45-1A44-84A8-F2E01BC27B2B}"/>
              </a:ext>
            </a:extLst>
          </p:cNvPr>
          <p:cNvSpPr txBox="1"/>
          <p:nvPr/>
        </p:nvSpPr>
        <p:spPr>
          <a:xfrm>
            <a:off x="6873073" y="4501662"/>
            <a:ext cx="17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(0.44, 0.06)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5ACCF-34E9-1D4A-A0FD-4CABBFDC4BD1}"/>
              </a:ext>
            </a:extLst>
          </p:cNvPr>
          <p:cNvSpPr txBox="1"/>
          <p:nvPr/>
        </p:nvSpPr>
        <p:spPr>
          <a:xfrm>
            <a:off x="8050405" y="2684585"/>
            <a:ext cx="17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(0.89, 0.90)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693F8-2C06-5942-9371-C236E3370B74}"/>
              </a:ext>
            </a:extLst>
          </p:cNvPr>
          <p:cNvSpPr txBox="1"/>
          <p:nvPr/>
        </p:nvSpPr>
        <p:spPr>
          <a:xfrm>
            <a:off x="9851990" y="2053213"/>
            <a:ext cx="17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(1.39, 1.29)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08E9F-4C5A-7E46-A858-45CE4BA9EC74}"/>
              </a:ext>
            </a:extLst>
          </p:cNvPr>
          <p:cNvSpPr txBox="1"/>
          <p:nvPr/>
        </p:nvSpPr>
        <p:spPr>
          <a:xfrm>
            <a:off x="1277815" y="4421275"/>
            <a:ext cx="12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(0.00)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B55F4-09A1-0A4A-BB42-0075C29C7D38}"/>
              </a:ext>
            </a:extLst>
          </p:cNvPr>
          <p:cNvSpPr txBox="1"/>
          <p:nvPr/>
        </p:nvSpPr>
        <p:spPr>
          <a:xfrm>
            <a:off x="2854779" y="3078983"/>
            <a:ext cx="12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6400"/>
                </a:solidFill>
              </a:rPr>
              <a:t>(0.82)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0B24D-2563-0D4E-97F7-DE0A0A0B922D}"/>
              </a:ext>
            </a:extLst>
          </p:cNvPr>
          <p:cNvSpPr txBox="1"/>
          <p:nvPr/>
        </p:nvSpPr>
        <p:spPr>
          <a:xfrm>
            <a:off x="3486988" y="3378760"/>
            <a:ext cx="12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(0.47)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F470A-1EA9-C947-AC6C-8ECC58FC3F73}"/>
              </a:ext>
            </a:extLst>
          </p:cNvPr>
          <p:cNvSpPr txBox="1"/>
          <p:nvPr/>
        </p:nvSpPr>
        <p:spPr>
          <a:xfrm>
            <a:off x="3327889" y="3928635"/>
            <a:ext cx="12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</a:rPr>
              <a:t>(0.40)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40806-B921-4949-9A01-5C1B2FB7FC93}"/>
              </a:ext>
            </a:extLst>
          </p:cNvPr>
          <p:cNvSpPr txBox="1"/>
          <p:nvPr/>
        </p:nvSpPr>
        <p:spPr>
          <a:xfrm>
            <a:off x="5138058" y="3008698"/>
            <a:ext cx="12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</a:rPr>
              <a:t>(0.89)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3743E-B1C5-0C4E-ACEC-33428A603EDE}"/>
              </a:ext>
            </a:extLst>
          </p:cNvPr>
          <p:cNvSpPr txBox="1"/>
          <p:nvPr/>
        </p:nvSpPr>
        <p:spPr>
          <a:xfrm>
            <a:off x="5387801" y="3807082"/>
            <a:ext cx="12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(0.44)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00187-4212-1942-A780-D710A22D06BB}"/>
              </a:ext>
            </a:extLst>
          </p:cNvPr>
          <p:cNvSpPr txBox="1"/>
          <p:nvPr/>
        </p:nvSpPr>
        <p:spPr>
          <a:xfrm>
            <a:off x="5406641" y="2579646"/>
            <a:ext cx="12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6400"/>
                </a:solidFill>
              </a:rPr>
              <a:t>(1.39)</a:t>
            </a:r>
          </a:p>
        </p:txBody>
      </p:sp>
    </p:spTree>
    <p:extLst>
      <p:ext uri="{BB962C8B-B14F-4D97-AF65-F5344CB8AC3E}">
        <p14:creationId xmlns:p14="http://schemas.microsoft.com/office/powerpoint/2010/main" val="219404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115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Compare adatom and ideal paths: change in binding vs change in C-C barrier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adatom and ideal paths: change in binding vs change in C-C barrier</dc:title>
  <dc:creator>Rustam Khaliullin, Dr</dc:creator>
  <cp:lastModifiedBy>Rustam Khaliullin, Dr</cp:lastModifiedBy>
  <cp:revision>11</cp:revision>
  <cp:lastPrinted>2021-08-08T22:32:05Z</cp:lastPrinted>
  <dcterms:created xsi:type="dcterms:W3CDTF">2021-08-05T14:20:13Z</dcterms:created>
  <dcterms:modified xsi:type="dcterms:W3CDTF">2021-08-25T03:51:09Z</dcterms:modified>
</cp:coreProperties>
</file>