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63" r:id="rId2"/>
    <p:sldId id="258" r:id="rId3"/>
    <p:sldId id="261" r:id="rId4"/>
    <p:sldId id="259" r:id="rId5"/>
    <p:sldId id="257" r:id="rId6"/>
    <p:sldId id="264" r:id="rId7"/>
    <p:sldId id="262" r:id="rId8"/>
    <p:sldId id="274" r:id="rId9"/>
    <p:sldId id="265" r:id="rId10"/>
    <p:sldId id="273" r:id="rId11"/>
    <p:sldId id="268" r:id="rId12"/>
    <p:sldId id="267" r:id="rId13"/>
    <p:sldId id="271" r:id="rId14"/>
    <p:sldId id="272" r:id="rId15"/>
    <p:sldId id="270" r:id="rId16"/>
    <p:sldId id="26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9"/>
    <p:restoredTop sz="75233" autoAdjust="0"/>
  </p:normalViewPr>
  <p:slideViewPr>
    <p:cSldViewPr snapToGrid="0" snapToObjects="1">
      <p:cViewPr varScale="1">
        <p:scale>
          <a:sx n="97" d="100"/>
          <a:sy n="97" d="100"/>
        </p:scale>
        <p:origin x="4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886C81-F242-0549-9BC1-F449630D8653}" type="datetimeFigureOut">
              <a:rPr lang="en-US" smtClean="0"/>
              <a:t>9/2/18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05D37-54BB-2E4F-99A3-E06FB375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60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005D37-54BB-2E4F-99A3-E06FB375AF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61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Latexit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code: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t\text{-}bogus\text{-}factor =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{|Bogus(t)|}{|Fraud(t)|} =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{|Fraud(t)|+|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SockAcc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(t)|}{|Fraud(t)|}</a:t>
            </a:r>
          </a:p>
          <a:p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t\text{-}poison\text{-}factor =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{|Bogus(t)|}{|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OriAcc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(t)| + 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SockAcc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(t)|} =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{|Fraud(t)|+|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SockAcc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(t)|}{|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OriAcc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(t)| + 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SockAcc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(t)|}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005D37-54BB-2E4F-99A3-E06FB375AF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73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Latexit</a:t>
            </a:r>
            <a:r>
              <a:rPr lang="en-US" dirty="0"/>
              <a:t> code: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 =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SockAcc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(t)|}{|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OriAcc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(t)|}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Leftrightarrow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SockAcc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(t)| = K * 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OriAcc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(t)|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rating(s, p) = \left \{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\begin{aligned}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&amp;5,\quad \text{if}\ p=t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&amp;r\sim N(mean(rating(p)),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(rating(p))),\quad \text{otherwise}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\end{aligned} \right.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005D37-54BB-2E4F-99A3-E06FB375AFA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11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noProof="0" dirty="0"/>
              <a:t>From Andrea to Rui</a:t>
            </a:r>
            <a:r>
              <a:rPr lang="en-US" noProof="0" dirty="0"/>
              <a:t>: Please keep this slide continuously updated </a:t>
            </a:r>
          </a:p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005D37-54BB-2E4F-99A3-E06FB375AFA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3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noProof="0" dirty="0"/>
              <a:t>From Andrea to Rui</a:t>
            </a:r>
            <a:r>
              <a:rPr lang="en-US" noProof="0" dirty="0"/>
              <a:t>: Please keep this slide continuously updated </a:t>
            </a:r>
          </a:p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005D37-54BB-2E4F-99A3-E06FB375AFA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4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noProof="0" dirty="0"/>
              <a:t>From Rui to Andrea</a:t>
            </a:r>
            <a:r>
              <a:rPr lang="en-US" noProof="0" dirty="0"/>
              <a:t>: What about the t-poison-factor and t-bogus-factor?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noProof="0" dirty="0"/>
              <a:t>From Andrea to </a:t>
            </a:r>
            <a:r>
              <a:rPr lang="en-US" b="1" noProof="0" dirty="0" err="1"/>
              <a:t>Rui</a:t>
            </a:r>
            <a:r>
              <a:rPr lang="en-US" noProof="0" dirty="0"/>
              <a:t>: Let’s just vary K for now. Given K w</a:t>
            </a:r>
            <a:r>
              <a:rPr lang="en-US" baseline="0" noProof="0" dirty="0"/>
              <a:t>e can always compute </a:t>
            </a:r>
            <a:r>
              <a:rPr lang="en-US" noProof="0" dirty="0"/>
              <a:t>the corresponding t-poison-factor and t-bogus-factor, so I</a:t>
            </a:r>
            <a:r>
              <a:rPr lang="en-US" baseline="0" noProof="0" dirty="0"/>
              <a:t> think it will be a matter of what we eventually prefer to present.</a:t>
            </a:r>
            <a:endParaRPr lang="en-US" noProof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noProof="0" dirty="0"/>
          </a:p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005D37-54BB-2E4F-99A3-E06FB375AFA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46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005D37-54BB-2E4F-99A3-E06FB375AFA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5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D7800-5973-464D-A735-71070E177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510533-FF41-3047-854E-A41C8D9E1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C674D-6B47-F940-BC07-23EDF8B06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9065-9E76-5C45-B7CB-C2EC2E2D247B}" type="datetimeFigureOut">
              <a:rPr lang="en-US" smtClean="0"/>
              <a:t>9/2/18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5B4B1-9407-624B-AB8A-8D5914B35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9DC33-B087-5345-AA08-91993AE8B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7397-CFC9-1E49-8FD3-94FB84D0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96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C317E-3291-E249-B1ED-4DB76195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FD7FED-2BE6-F441-8058-9E9E147FA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97928-345A-6544-B64D-BE5E47409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9065-9E76-5C45-B7CB-C2EC2E2D247B}" type="datetimeFigureOut">
              <a:rPr lang="en-US" smtClean="0"/>
              <a:t>9/2/18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82FAA-03F8-9845-B921-522B2FB92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24A09-80F8-0D4E-8FD6-F20726A22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7397-CFC9-1E49-8FD3-94FB84D0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4546B3-3218-6340-9CCE-EB7E1F95DD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B17E38-62B5-564A-B768-ACF783B0B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CBFEA-25BB-C944-8FDD-089F41E36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9065-9E76-5C45-B7CB-C2EC2E2D247B}" type="datetimeFigureOut">
              <a:rPr lang="en-US" smtClean="0"/>
              <a:t>9/2/18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5F642-842E-0445-952D-F98EEA800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740AF-8D29-8447-8EF5-9BBF18568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7397-CFC9-1E49-8FD3-94FB84D0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59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C02B4-CBFD-434C-BF23-8DC9ECF62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DB3D2-3A38-C34E-A984-987DF8736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111AA-2CDD-2F49-AD2C-15F07DE1E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9065-9E76-5C45-B7CB-C2EC2E2D247B}" type="datetimeFigureOut">
              <a:rPr lang="en-US" smtClean="0"/>
              <a:t>9/2/18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BC48E-ED97-2A42-9BD1-D548407B3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514D9-F5D3-9144-85D4-07FF615AF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7397-CFC9-1E49-8FD3-94FB84D0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0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B8AA3-3FD3-7B43-BCA9-8E9BBEE52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99733-B260-6144-8717-D63DA01E0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DAFC7-361E-0043-A213-335AA675B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9065-9E76-5C45-B7CB-C2EC2E2D247B}" type="datetimeFigureOut">
              <a:rPr lang="en-US" smtClean="0"/>
              <a:t>9/2/18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CE20C-7C7B-D440-8E06-854730A8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25EF7-088E-B941-BC4A-E40534D05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7397-CFC9-1E49-8FD3-94FB84D0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548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D6928-C176-9448-9F5C-0A2BA9E39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E6979-389B-DB4D-8834-6E0727B26B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04E32-1C84-A048-8725-6C3FA624B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1072F-01E1-A64F-902F-AB393121E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9065-9E76-5C45-B7CB-C2EC2E2D247B}" type="datetimeFigureOut">
              <a:rPr lang="en-US" smtClean="0"/>
              <a:t>9/2/18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95A69-FBE5-AC41-93BD-DDFC264C8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1F0EC-07F1-BD40-8D62-059B1756A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7397-CFC9-1E49-8FD3-94FB84D0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59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52E1E-8EED-A748-B169-FA9111151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30ED8-0C83-774A-98EE-5ADD4E87A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D493EC-DF17-B74E-8221-D8DAA76BB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617986-BE61-2849-8EEF-B3EA3A5E71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8D53E6-DB66-E546-85BC-FE36AA72FE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DCE75F-8BB8-BB4E-9F4E-DFEF30CBF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9065-9E76-5C45-B7CB-C2EC2E2D247B}" type="datetimeFigureOut">
              <a:rPr lang="en-US" smtClean="0"/>
              <a:t>9/2/18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F41962-0EC2-F24B-BE4F-B64CEEB21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E6E566-70C4-EA49-81EC-6B409D6FB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7397-CFC9-1E49-8FD3-94FB84D0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44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F5164-154E-7846-A9D2-3A6AF2ED7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162070-055F-5B47-8067-73F7347B8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9065-9E76-5C45-B7CB-C2EC2E2D247B}" type="datetimeFigureOut">
              <a:rPr lang="en-US" smtClean="0"/>
              <a:t>9/2/18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CA0D00-6955-574F-B5A8-4AFA4C4CA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37CC00-FCB0-4D49-949C-10AC8DA85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7397-CFC9-1E49-8FD3-94FB84D0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10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2565C-9339-504C-A133-ECEE81847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9065-9E76-5C45-B7CB-C2EC2E2D247B}" type="datetimeFigureOut">
              <a:rPr lang="en-US" smtClean="0"/>
              <a:t>9/2/18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F4D7E8-F9D3-C946-BBB7-C46BC9BDE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2DFE83-B2FF-C44B-AE09-6D7B589FB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7397-CFC9-1E49-8FD3-94FB84D0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87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BBA6B-56B3-E54B-8B3F-8D03DAA22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31476-5C20-A341-A083-A52AEA8E6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E810E0-97B7-494C-9613-F30463015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85213-5660-DA46-8D9F-DBAB96901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9065-9E76-5C45-B7CB-C2EC2E2D247B}" type="datetimeFigureOut">
              <a:rPr lang="en-US" smtClean="0"/>
              <a:t>9/2/18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074B4-92F2-1442-AB5D-CEC389DF8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40933-4ABE-6849-A583-E5D6A4FE9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7397-CFC9-1E49-8FD3-94FB84D0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6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E4D70-2A88-5D41-98AC-476629AF1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D5A6C7-25C0-E24B-9784-C5CCE78657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2C32FC-CD7B-E241-A73E-70E8BB186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2DAEA-945C-BA4E-B690-E6D12EF46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9065-9E76-5C45-B7CB-C2EC2E2D247B}" type="datetimeFigureOut">
              <a:rPr lang="en-US" smtClean="0"/>
              <a:t>9/2/18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CDE6A9-307D-7A49-9324-6464BEADB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04097-C65F-2543-9DB2-B0EA5FB01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7397-CFC9-1E49-8FD3-94FB84D0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3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7184D0-4C87-A14A-A9DE-C6ECE0227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82159-A9F5-664D-8D12-3DABEF285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A4B3A-B26B-2042-A971-99A05CA472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09065-9E76-5C45-B7CB-C2EC2E2D247B}" type="datetimeFigureOut">
              <a:rPr lang="en-US" smtClean="0"/>
              <a:t>9/2/18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EE6A8-72C0-D143-8A46-C8764E417E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A3C63-8282-A24E-887B-0A78949451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D7397-CFC9-1E49-8FD3-94FB84D0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0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Definitions</a:t>
            </a:r>
            <a:endParaRPr lang="it-IT" dirty="0"/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2665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707C-EAA0-3C4A-A6A3-ABD295A72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62653-9028-BC4F-A37E-06521A154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FraudEagle</a:t>
            </a:r>
            <a:r>
              <a:rPr lang="en-US" dirty="0"/>
              <a:t>: Leman </a:t>
            </a:r>
            <a:r>
              <a:rPr lang="en-US" dirty="0" err="1"/>
              <a:t>Akoglu</a:t>
            </a:r>
            <a:r>
              <a:rPr lang="en-US" dirty="0"/>
              <a:t> et al. Opinion Fraud Detection in Online Reviews by Network Effects. (AAAI 2013)</a:t>
            </a:r>
          </a:p>
          <a:p>
            <a:r>
              <a:rPr lang="en-US" dirty="0"/>
              <a:t>FRAUDAR: Bryan </a:t>
            </a:r>
            <a:r>
              <a:rPr lang="en-US" dirty="0" err="1"/>
              <a:t>Hooi</a:t>
            </a:r>
            <a:r>
              <a:rPr lang="en-US"/>
              <a:t> et al. </a:t>
            </a:r>
            <a:r>
              <a:rPr lang="en-US" dirty="0" err="1"/>
              <a:t>Fraudar</a:t>
            </a:r>
            <a:r>
              <a:rPr lang="en-US" dirty="0"/>
              <a:t>: Bounding Graph Fraud in the Face of Camouflage.</a:t>
            </a:r>
          </a:p>
        </p:txBody>
      </p:sp>
    </p:spTree>
    <p:extLst>
      <p:ext uri="{BB962C8B-B14F-4D97-AF65-F5344CB8AC3E}">
        <p14:creationId xmlns:p14="http://schemas.microsoft.com/office/powerpoint/2010/main" val="2077435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Parameters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Dataset</a:t>
            </a:r>
            <a:r>
              <a:rPr lang="it-IT" dirty="0"/>
              <a:t>: D </a:t>
            </a:r>
            <a:r>
              <a:rPr lang="it-IT" dirty="0">
                <a:sym typeface="Symbol" panose="05050102010706020507" pitchFamily="18" charset="2"/>
              </a:rPr>
              <a:t> {Alpha, OTC, </a:t>
            </a:r>
            <a:r>
              <a:rPr lang="it-IT" dirty="0" err="1">
                <a:sym typeface="Symbol" panose="05050102010706020507" pitchFamily="18" charset="2"/>
              </a:rPr>
              <a:t>Epinions</a:t>
            </a:r>
            <a:r>
              <a:rPr lang="it-IT" dirty="0">
                <a:sym typeface="Symbol" panose="05050102010706020507" pitchFamily="18" charset="2"/>
              </a:rPr>
              <a:t>, Amazon}</a:t>
            </a:r>
            <a:endParaRPr lang="it-IT" dirty="0"/>
          </a:p>
          <a:p>
            <a:r>
              <a:rPr lang="it-IT" dirty="0"/>
              <a:t>Competitor: A</a:t>
            </a:r>
            <a:r>
              <a:rPr lang="it-IT" dirty="0">
                <a:sym typeface="Symbol" panose="05050102010706020507" pitchFamily="18" charset="2"/>
              </a:rPr>
              <a:t>  {</a:t>
            </a:r>
            <a:r>
              <a:rPr lang="it-IT" dirty="0" err="1">
                <a:sym typeface="Symbol" panose="05050102010706020507" pitchFamily="18" charset="2"/>
              </a:rPr>
              <a:t>Rev2</a:t>
            </a:r>
            <a:r>
              <a:rPr lang="it-IT" dirty="0">
                <a:sym typeface="Symbol" panose="05050102010706020507" pitchFamily="18" charset="2"/>
              </a:rPr>
              <a:t>, </a:t>
            </a:r>
            <a:r>
              <a:rPr lang="it-IT" dirty="0" err="1">
                <a:sym typeface="Symbol" panose="05050102010706020507" pitchFamily="18" charset="2"/>
              </a:rPr>
              <a:t>Bad</a:t>
            </a:r>
            <a:r>
              <a:rPr lang="it-IT" dirty="0">
                <a:sym typeface="Symbol" panose="05050102010706020507" pitchFamily="18" charset="2"/>
              </a:rPr>
              <a:t>, </a:t>
            </a:r>
            <a:r>
              <a:rPr lang="it-IT" dirty="0" err="1">
                <a:sym typeface="Symbol" panose="05050102010706020507" pitchFamily="18" charset="2"/>
              </a:rPr>
              <a:t>Birdnest</a:t>
            </a:r>
            <a:r>
              <a:rPr lang="it-IT" dirty="0">
                <a:sym typeface="Symbol" panose="05050102010706020507" pitchFamily="18" charset="2"/>
              </a:rPr>
              <a:t>, Trust}</a:t>
            </a:r>
          </a:p>
          <a:p>
            <a:r>
              <a:rPr lang="it-IT" dirty="0" err="1"/>
              <a:t>Number</a:t>
            </a:r>
            <a:r>
              <a:rPr lang="it-IT" dirty="0"/>
              <a:t> of target </a:t>
            </a:r>
            <a:r>
              <a:rPr lang="it-IT" dirty="0" err="1"/>
              <a:t>products</a:t>
            </a:r>
            <a:r>
              <a:rPr lang="it-IT" dirty="0"/>
              <a:t>: T = 100</a:t>
            </a:r>
          </a:p>
          <a:p>
            <a:r>
              <a:rPr lang="it-IT" dirty="0"/>
              <a:t>Ratio sockpuppets/</a:t>
            </a:r>
            <a:r>
              <a:rPr lang="it-IT" dirty="0" err="1"/>
              <a:t>original</a:t>
            </a:r>
            <a:r>
              <a:rPr lang="it-IT" dirty="0"/>
              <a:t>:                           </a:t>
            </a:r>
            <a:r>
              <a:rPr lang="it-IT" dirty="0">
                <a:sym typeface="Symbol" panose="05050102010706020507" pitchFamily="18" charset="2"/>
              </a:rPr>
              <a:t></a:t>
            </a:r>
            <a:r>
              <a:rPr lang="it-IT" dirty="0"/>
              <a:t> {0%, 10%, …, 100%}</a:t>
            </a:r>
          </a:p>
          <a:p>
            <a:r>
              <a:rPr lang="it-IT" dirty="0" err="1"/>
              <a:t>Reviews</a:t>
            </a:r>
            <a:r>
              <a:rPr lang="it-IT" dirty="0"/>
              <a:t> by </a:t>
            </a:r>
            <a:r>
              <a:rPr lang="it-IT" dirty="0" err="1"/>
              <a:t>each</a:t>
            </a:r>
            <a:r>
              <a:rPr lang="it-IT" dirty="0"/>
              <a:t> sockpuppet: N </a:t>
            </a:r>
            <a:r>
              <a:rPr lang="it-IT" dirty="0">
                <a:sym typeface="Symbol" panose="05050102010706020507" pitchFamily="18" charset="2"/>
              </a:rPr>
              <a:t></a:t>
            </a:r>
            <a:r>
              <a:rPr lang="it-IT" dirty="0"/>
              <a:t> {1, 5, 10, 15, ..., 50}</a:t>
            </a:r>
          </a:p>
          <a:p>
            <a:r>
              <a:rPr lang="en-US" dirty="0"/>
              <a:t>Top percentile assumed as fraudulent: q </a:t>
            </a:r>
            <a:r>
              <a:rPr lang="it-IT" dirty="0">
                <a:sym typeface="Symbol" panose="05050102010706020507" pitchFamily="18" charset="2"/>
              </a:rPr>
              <a:t> {2%, 4%, ..., 20%}</a:t>
            </a:r>
            <a:endParaRPr lang="it-IT" dirty="0"/>
          </a:p>
          <a:p>
            <a:endParaRPr lang="en-US" dirty="0">
              <a:solidFill>
                <a:srgbClr val="FF0000"/>
              </a:solidFill>
            </a:endParaRPr>
          </a:p>
          <a:p>
            <a:endParaRPr lang="it-IT" dirty="0"/>
          </a:p>
          <a:p>
            <a:endParaRPr lang="it-I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2FCC44-E39C-9949-BE9E-3A46442A9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328" y="3307194"/>
            <a:ext cx="2064743" cy="63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622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Experimental</a:t>
            </a:r>
            <a:r>
              <a:rPr lang="it-IT" dirty="0"/>
              <a:t> round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For each dataset D and competitor A</a:t>
            </a:r>
          </a:p>
          <a:p>
            <a:pPr lvl="1"/>
            <a:r>
              <a:rPr lang="en-US" dirty="0"/>
              <a:t>For each K and N</a:t>
            </a:r>
          </a:p>
          <a:p>
            <a:pPr lvl="3"/>
            <a:r>
              <a:rPr lang="en-US" sz="2400" dirty="0"/>
              <a:t>For each target t </a:t>
            </a:r>
            <a:r>
              <a:rPr lang="en-US" sz="2400" i="1" dirty="0">
                <a:solidFill>
                  <a:srgbClr val="0070C0"/>
                </a:solidFill>
              </a:rPr>
              <a:t>(i.e., T times)</a:t>
            </a:r>
          </a:p>
          <a:p>
            <a:pPr lvl="4"/>
            <a:r>
              <a:rPr lang="en-US" sz="2400" dirty="0"/>
              <a:t>Evaluate </a:t>
            </a:r>
            <a:r>
              <a:rPr lang="en-US" sz="2400" dirty="0" err="1"/>
              <a:t>wrt</a:t>
            </a:r>
            <a:r>
              <a:rPr lang="en-US" sz="2400" dirty="0"/>
              <a:t> Bogus(t):</a:t>
            </a:r>
          </a:p>
          <a:p>
            <a:pPr marL="2743200" lvl="5" indent="-457200">
              <a:buFont typeface="+mj-lt"/>
              <a:buAutoNum type="arabicPeriod"/>
            </a:pPr>
            <a:r>
              <a:rPr lang="en-US" sz="2400" dirty="0"/>
              <a:t>Precision when varying q</a:t>
            </a:r>
          </a:p>
          <a:p>
            <a:pPr marL="2743200" lvl="5" indent="-457200">
              <a:buFont typeface="+mj-lt"/>
              <a:buAutoNum type="arabicPeriod"/>
            </a:pPr>
            <a:r>
              <a:rPr lang="en-US" sz="2400" dirty="0"/>
              <a:t>Recall when varying q</a:t>
            </a:r>
          </a:p>
          <a:p>
            <a:pPr lvl="3"/>
            <a:r>
              <a:rPr lang="en-US" sz="2400" dirty="0"/>
              <a:t>Average the results over t</a:t>
            </a:r>
          </a:p>
        </p:txBody>
      </p:sp>
      <p:cxnSp>
        <p:nvCxnSpPr>
          <p:cNvPr id="7" name="Connettore diritto 6"/>
          <p:cNvCxnSpPr/>
          <p:nvPr/>
        </p:nvCxnSpPr>
        <p:spPr>
          <a:xfrm flipH="1">
            <a:off x="2339163" y="2929270"/>
            <a:ext cx="15949" cy="12812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321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Experimental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7310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1589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Old</a:t>
            </a:r>
            <a:r>
              <a:rPr lang="it-IT" dirty="0"/>
              <a:t> </a:t>
            </a:r>
            <a:r>
              <a:rPr lang="it-IT" dirty="0" err="1"/>
              <a:t>slides</a:t>
            </a:r>
            <a:endParaRPr lang="it-IT" dirty="0"/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1400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D4BC6-B93F-AF4E-B041-CEA9A92B7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Experimental</a:t>
            </a:r>
            <a:r>
              <a:rPr lang="it-IT" dirty="0"/>
              <a:t> </a:t>
            </a:r>
            <a:r>
              <a:rPr lang="it-IT" dirty="0" err="1"/>
              <a:t>rounds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2045B3-54B1-DC4D-9A55-C918ECC7F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0006" y="1825625"/>
            <a:ext cx="6843793" cy="4351338"/>
          </a:xfrm>
        </p:spPr>
        <p:txBody>
          <a:bodyPr/>
          <a:lstStyle/>
          <a:p>
            <a:r>
              <a:rPr lang="en-US" dirty="0"/>
              <a:t>For each K, average over N and t</a:t>
            </a:r>
          </a:p>
          <a:p>
            <a:pPr lvl="1"/>
            <a:r>
              <a:rPr lang="en-US" dirty="0"/>
              <a:t>Average precision</a:t>
            </a:r>
          </a:p>
          <a:p>
            <a:pPr lvl="1"/>
            <a:r>
              <a:rPr lang="en-US" dirty="0"/>
              <a:t>AUC</a:t>
            </a:r>
          </a:p>
          <a:p>
            <a:pPr lvl="1"/>
            <a:r>
              <a:rPr lang="en-US" dirty="0"/>
              <a:t>Precision at 5% - 50% (top k precision)</a:t>
            </a:r>
          </a:p>
          <a:p>
            <a:pPr lvl="1"/>
            <a:r>
              <a:rPr lang="en-US" dirty="0"/>
              <a:t>Evade rate at 5% - 50% (top k evade rate)</a:t>
            </a:r>
          </a:p>
          <a:p>
            <a:pPr lvl="1"/>
            <a:r>
              <a:rPr lang="en-US" dirty="0"/>
              <a:t>Evaluate the metrics on fraudster/sockpuppet/combined</a:t>
            </a:r>
          </a:p>
          <a:p>
            <a:r>
              <a:rPr lang="en-US" dirty="0"/>
              <a:t>Then switch K and N to evaluate the impact of 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6558FD-C6B0-5C44-811B-9FC84EEC0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26" y="1690688"/>
            <a:ext cx="3285964" cy="444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384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9CCCE-0514-F24E-B2A2-1AB948E49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CC294-552F-D24C-95E5-DC4526409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 is the target product</a:t>
            </a:r>
          </a:p>
          <a:p>
            <a:r>
              <a:rPr lang="en-US" dirty="0" err="1"/>
              <a:t>OriAcc</a:t>
            </a:r>
            <a:r>
              <a:rPr lang="en-US" dirty="0"/>
              <a:t>(t) is the set of original accounts who posted reviews about t</a:t>
            </a:r>
          </a:p>
          <a:p>
            <a:r>
              <a:rPr lang="en-US" dirty="0" err="1"/>
              <a:t>OriRev</a:t>
            </a:r>
            <a:r>
              <a:rPr lang="en-US" dirty="0"/>
              <a:t>(t) is the set of original reviews about t</a:t>
            </a:r>
          </a:p>
          <a:p>
            <a:r>
              <a:rPr lang="en-US" dirty="0" err="1"/>
              <a:t>SockAcc</a:t>
            </a:r>
            <a:r>
              <a:rPr lang="en-US" dirty="0"/>
              <a:t>(t) is the set of </a:t>
            </a:r>
            <a:r>
              <a:rPr lang="en-US" dirty="0" err="1"/>
              <a:t>sockpuppet</a:t>
            </a:r>
            <a:r>
              <a:rPr lang="en-US" dirty="0"/>
              <a:t> accounts</a:t>
            </a:r>
          </a:p>
          <a:p>
            <a:r>
              <a:rPr lang="en-US" dirty="0" err="1"/>
              <a:t>SockRev</a:t>
            </a:r>
            <a:r>
              <a:rPr lang="en-US" dirty="0"/>
              <a:t>(t) is the set of reviews created by </a:t>
            </a:r>
            <a:r>
              <a:rPr lang="en-US" dirty="0" err="1"/>
              <a:t>sockpuppets</a:t>
            </a:r>
            <a:r>
              <a:rPr lang="en-US" dirty="0"/>
              <a:t> in </a:t>
            </a:r>
            <a:r>
              <a:rPr lang="en-US" dirty="0" err="1"/>
              <a:t>SockAcc</a:t>
            </a:r>
            <a:r>
              <a:rPr lang="en-US" dirty="0"/>
              <a:t>(t) </a:t>
            </a:r>
          </a:p>
          <a:p>
            <a:r>
              <a:rPr lang="en-US" dirty="0"/>
              <a:t>Fraud(t) </a:t>
            </a:r>
            <a:r>
              <a:rPr lang="en-US" dirty="0">
                <a:sym typeface="Symbol" panose="05050102010706020507" pitchFamily="18" charset="2"/>
              </a:rPr>
              <a:t> </a:t>
            </a:r>
            <a:r>
              <a:rPr lang="en-US" dirty="0" err="1"/>
              <a:t>OriAcc</a:t>
            </a:r>
            <a:r>
              <a:rPr lang="en-US" dirty="0"/>
              <a:t>(t) is the set of original fraudsters</a:t>
            </a:r>
          </a:p>
        </p:txBody>
      </p:sp>
    </p:spTree>
    <p:extLst>
      <p:ext uri="{BB962C8B-B14F-4D97-AF65-F5344CB8AC3E}">
        <p14:creationId xmlns:p14="http://schemas.microsoft.com/office/powerpoint/2010/main" val="1662815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9CCCE-0514-F24E-B2A2-1AB948E49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CC294-552F-D24C-95E5-DC4526409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Bogus(t) = Fraud(t) </a:t>
            </a:r>
            <a:r>
              <a:rPr lang="en-US" dirty="0">
                <a:sym typeface="Symbol" panose="05050102010706020507" pitchFamily="18" charset="2"/>
              </a:rPr>
              <a:t></a:t>
            </a:r>
            <a:r>
              <a:rPr lang="en-US" dirty="0"/>
              <a:t> </a:t>
            </a:r>
            <a:r>
              <a:rPr lang="en-US" dirty="0" err="1"/>
              <a:t>SockAcc</a:t>
            </a:r>
            <a:r>
              <a:rPr lang="en-US" dirty="0"/>
              <a:t>(t)</a:t>
            </a:r>
          </a:p>
          <a:p>
            <a:pPr lvl="1"/>
            <a:r>
              <a:rPr lang="en-US" dirty="0"/>
              <a:t>Accounts in Bogus(t) are called </a:t>
            </a:r>
            <a:r>
              <a:rPr lang="en-US" i="1" dirty="0"/>
              <a:t>t-bogus</a:t>
            </a:r>
          </a:p>
          <a:p>
            <a:endParaRPr lang="en-US" i="1" dirty="0"/>
          </a:p>
          <a:p>
            <a:r>
              <a:rPr lang="en-US" i="1" dirty="0"/>
              <a:t> </a:t>
            </a:r>
          </a:p>
          <a:p>
            <a:endParaRPr lang="en-US" i="1" dirty="0"/>
          </a:p>
          <a:p>
            <a:r>
              <a:rPr lang="en-US" i="1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83A371-1B1E-F141-89FF-B04EB2EA5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184" y="4215491"/>
            <a:ext cx="7518400" cy="546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C9DEBB-7F20-B841-AF43-1487EA2C3A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5183" y="3197260"/>
            <a:ext cx="57404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773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50A9F-4B64-FF49-B481-CCD9D6ED8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DBCF0-48F9-9549-A864-C6F4ED8E1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417"/>
            <a:ext cx="10515600" cy="5500461"/>
          </a:xfrm>
        </p:spPr>
        <p:txBody>
          <a:bodyPr>
            <a:noAutofit/>
          </a:bodyPr>
          <a:lstStyle/>
          <a:p>
            <a:endParaRPr lang="en-US" dirty="0"/>
          </a:p>
          <a:p>
            <a:r>
              <a:rPr lang="en-US" dirty="0"/>
              <a:t> </a:t>
            </a:r>
          </a:p>
          <a:p>
            <a:pPr lvl="1"/>
            <a:r>
              <a:rPr lang="en-US" dirty="0"/>
              <a:t>Controls the number of injected </a:t>
            </a:r>
            <a:r>
              <a:rPr lang="en-US" dirty="0" err="1"/>
              <a:t>sockpuppets</a:t>
            </a:r>
            <a:endParaRPr lang="en-US" dirty="0"/>
          </a:p>
          <a:p>
            <a:r>
              <a:rPr lang="en-US" dirty="0"/>
              <a:t>N = number of reviews generated by a </a:t>
            </a:r>
            <a:r>
              <a:rPr lang="en-US" dirty="0" err="1"/>
              <a:t>sockpuppet</a:t>
            </a:r>
            <a:endParaRPr lang="en-US" dirty="0"/>
          </a:p>
          <a:p>
            <a:pPr lvl="1"/>
            <a:r>
              <a:rPr lang="en-US" dirty="0"/>
              <a:t>1 unfair review on t (assume the attacker always wants to maximize the rating)</a:t>
            </a:r>
          </a:p>
          <a:p>
            <a:pPr lvl="1"/>
            <a:r>
              <a:rPr lang="en-US" dirty="0"/>
              <a:t>N-1 fair reviews to other random products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2000" dirty="0"/>
              <a:t>We assume (</a:t>
            </a:r>
            <a:r>
              <a:rPr lang="en-US" sz="2000" dirty="0" err="1"/>
              <a:t>i</a:t>
            </a:r>
            <a:r>
              <a:rPr lang="en-US" sz="2000" dirty="0"/>
              <a:t>) ratings from 1 to 5, (ii) the bad guys always want to maximize the rating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44F48E-8C99-8C43-87F1-3B25FACE6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441" y="1552185"/>
            <a:ext cx="6609864" cy="6915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45878C-18A0-604D-8D2A-449D814A29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7864" y="4490829"/>
            <a:ext cx="9061487" cy="90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923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FE802-BA55-7C43-AF96-373D31E94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 toy example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194E51-50BD-1A45-B176-EE9DEC8D1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0576" y="0"/>
            <a:ext cx="4863224" cy="40605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D21259B-700A-FC48-B261-24D8F68B0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08054"/>
            <a:ext cx="9979705" cy="286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475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Experimental</a:t>
            </a:r>
            <a:r>
              <a:rPr lang="it-IT" dirty="0"/>
              <a:t> </a:t>
            </a:r>
            <a:r>
              <a:rPr lang="it-IT" dirty="0" err="1"/>
              <a:t>setting</a:t>
            </a:r>
            <a:endParaRPr lang="it-IT" dirty="0"/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5658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latin typeface="+mn-lt"/>
              </a:rPr>
              <a:t>Datasets</a:t>
            </a:r>
            <a:endParaRPr lang="it-IT" dirty="0">
              <a:latin typeface="+mn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Source (</a:t>
            </a:r>
            <a:r>
              <a:rPr lang="it-IT" dirty="0" err="1"/>
              <a:t>user</a:t>
            </a:r>
            <a:r>
              <a:rPr lang="it-IT" dirty="0"/>
              <a:t>), </a:t>
            </a:r>
            <a:r>
              <a:rPr lang="it-IT" dirty="0" err="1"/>
              <a:t>destination</a:t>
            </a:r>
            <a:r>
              <a:rPr lang="it-IT" dirty="0"/>
              <a:t> (</a:t>
            </a:r>
            <a:r>
              <a:rPr lang="it-IT" dirty="0" err="1"/>
              <a:t>user</a:t>
            </a:r>
            <a:r>
              <a:rPr lang="it-IT" dirty="0"/>
              <a:t>/</a:t>
            </a:r>
            <a:r>
              <a:rPr lang="it-IT" dirty="0" err="1"/>
              <a:t>product</a:t>
            </a:r>
            <a:r>
              <a:rPr lang="it-IT" dirty="0"/>
              <a:t>), rating, </a:t>
            </a:r>
            <a:r>
              <a:rPr lang="it-IT" dirty="0" err="1"/>
              <a:t>timestamp</a:t>
            </a:r>
            <a:endParaRPr lang="it-IT" dirty="0"/>
          </a:p>
          <a:p>
            <a:r>
              <a:rPr lang="it-IT" dirty="0"/>
              <a:t>Ground </a:t>
            </a:r>
            <a:r>
              <a:rPr lang="it-IT" dirty="0" err="1"/>
              <a:t>truth</a:t>
            </a:r>
            <a:r>
              <a:rPr lang="it-IT" dirty="0"/>
              <a:t> data: </a:t>
            </a:r>
            <a:r>
              <a:rPr lang="it-IT" dirty="0" err="1"/>
              <a:t>benign</a:t>
            </a:r>
            <a:r>
              <a:rPr lang="it-IT" dirty="0"/>
              <a:t> vs </a:t>
            </a:r>
            <a:r>
              <a:rPr lang="it-IT" dirty="0" err="1"/>
              <a:t>fake</a:t>
            </a:r>
            <a:endParaRPr lang="it-IT" dirty="0"/>
          </a:p>
          <a:p>
            <a:r>
              <a:rPr lang="it-IT" dirty="0"/>
              <a:t>Data </a:t>
            </a:r>
            <a:r>
              <a:rPr lang="it-IT" dirty="0" err="1"/>
              <a:t>statistics</a:t>
            </a:r>
            <a:r>
              <a:rPr lang="it-IT" dirty="0"/>
              <a:t>:</a:t>
            </a:r>
          </a:p>
          <a:p>
            <a:pPr lvl="1"/>
            <a:endParaRPr lang="it-IT" dirty="0"/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92364"/>
              </p:ext>
            </p:extLst>
          </p:nvPr>
        </p:nvGraphicFramePr>
        <p:xfrm>
          <a:off x="2254385" y="3495226"/>
          <a:ext cx="7992274" cy="1849054"/>
        </p:xfrm>
        <a:graphic>
          <a:graphicData uri="http://schemas.openxmlformats.org/drawingml/2006/table">
            <a:tbl>
              <a:tblPr/>
              <a:tblGrid>
                <a:gridCol w="1300933">
                  <a:extLst>
                    <a:ext uri="{9D8B030D-6E8A-4147-A177-3AD203B41FA5}">
                      <a16:colId xmlns:a16="http://schemas.microsoft.com/office/drawing/2014/main" val="3848517197"/>
                    </a:ext>
                  </a:extLst>
                </a:gridCol>
                <a:gridCol w="936001">
                  <a:extLst>
                    <a:ext uri="{9D8B030D-6E8A-4147-A177-3AD203B41FA5}">
                      <a16:colId xmlns:a16="http://schemas.microsoft.com/office/drawing/2014/main" val="4175259441"/>
                    </a:ext>
                  </a:extLst>
                </a:gridCol>
                <a:gridCol w="1788458">
                  <a:extLst>
                    <a:ext uri="{9D8B030D-6E8A-4147-A177-3AD203B41FA5}">
                      <a16:colId xmlns:a16="http://schemas.microsoft.com/office/drawing/2014/main" val="29303225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089042784"/>
                    </a:ext>
                  </a:extLst>
                </a:gridCol>
                <a:gridCol w="1411942">
                  <a:extLst>
                    <a:ext uri="{9D8B030D-6E8A-4147-A177-3AD203B41FA5}">
                      <a16:colId xmlns:a16="http://schemas.microsoft.com/office/drawing/2014/main" val="3295657590"/>
                    </a:ext>
                  </a:extLst>
                </a:gridCol>
                <a:gridCol w="1183340">
                  <a:extLst>
                    <a:ext uri="{9D8B030D-6E8A-4147-A177-3AD203B41FA5}">
                      <a16:colId xmlns:a16="http://schemas.microsoft.com/office/drawing/2014/main" val="2650388836"/>
                    </a:ext>
                  </a:extLst>
                </a:gridCol>
              </a:tblGrid>
              <a:tr h="37077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Dataset</a:t>
                      </a:r>
                      <a:endParaRPr lang="it-IT" sz="2400" i="1" dirty="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#source</a:t>
                      </a:r>
                      <a:endParaRPr lang="it-IT" sz="2400" i="1" dirty="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#</a:t>
                      </a:r>
                      <a:r>
                        <a:rPr lang="it-IT" sz="18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destination</a:t>
                      </a:r>
                      <a:endParaRPr lang="it-IT" sz="2400" i="1" dirty="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#rating </a:t>
                      </a:r>
                      <a:endParaRPr lang="it-IT" sz="2400" i="1" dirty="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#</a:t>
                      </a:r>
                      <a:r>
                        <a:rPr lang="it-IT" sz="18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legitimate</a:t>
                      </a:r>
                      <a:endParaRPr lang="it-IT" sz="2400" i="1" dirty="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#</a:t>
                      </a:r>
                      <a:r>
                        <a:rPr lang="it-IT" sz="18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fraudster</a:t>
                      </a:r>
                      <a:endParaRPr lang="it-IT" sz="2400" i="1" dirty="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2203530"/>
                  </a:ext>
                </a:extLst>
              </a:tr>
              <a:tr h="17621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OTC</a:t>
                      </a:r>
                      <a:endParaRPr lang="it-IT" sz="2400" dirty="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4814</a:t>
                      </a:r>
                      <a:endParaRPr lang="it-IT" sz="2400" dirty="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5858</a:t>
                      </a:r>
                      <a:endParaRPr lang="it-IT" sz="2400" dirty="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35592</a:t>
                      </a:r>
                      <a:endParaRPr lang="it-IT" sz="240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136</a:t>
                      </a:r>
                      <a:endParaRPr lang="it-IT" sz="240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180</a:t>
                      </a:r>
                      <a:endParaRPr lang="it-IT" sz="240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36868"/>
                  </a:ext>
                </a:extLst>
              </a:tr>
              <a:tr h="17621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Alpha</a:t>
                      </a:r>
                      <a:endParaRPr lang="it-IT" sz="240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3286</a:t>
                      </a:r>
                      <a:endParaRPr lang="it-IT" sz="240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3754</a:t>
                      </a:r>
                      <a:endParaRPr lang="it-IT" sz="2400" dirty="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24186</a:t>
                      </a:r>
                      <a:endParaRPr lang="it-IT" sz="240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138</a:t>
                      </a:r>
                      <a:endParaRPr lang="it-IT" sz="240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102</a:t>
                      </a:r>
                      <a:endParaRPr lang="it-IT" sz="240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5412772"/>
                  </a:ext>
                </a:extLst>
              </a:tr>
              <a:tr h="17621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Epinions</a:t>
                      </a:r>
                      <a:endParaRPr lang="it-IT" sz="240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120486</a:t>
                      </a:r>
                      <a:endParaRPr lang="it-IT" sz="240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13285</a:t>
                      </a:r>
                      <a:endParaRPr lang="it-IT" sz="2400" dirty="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13668104</a:t>
                      </a:r>
                      <a:endParaRPr lang="it-IT" sz="2400" dirty="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9291</a:t>
                      </a:r>
                      <a:endParaRPr lang="it-IT" sz="2400" dirty="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1013</a:t>
                      </a:r>
                      <a:endParaRPr lang="it-IT" sz="240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3239678"/>
                  </a:ext>
                </a:extLst>
              </a:tr>
              <a:tr h="17621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Amazon</a:t>
                      </a:r>
                      <a:endParaRPr lang="it-IT" sz="240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256059</a:t>
                      </a:r>
                      <a:endParaRPr lang="it-IT" sz="240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74258</a:t>
                      </a:r>
                      <a:endParaRPr lang="it-IT" sz="240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568454</a:t>
                      </a:r>
                      <a:endParaRPr lang="it-IT" sz="240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2358</a:t>
                      </a:r>
                      <a:endParaRPr lang="it-IT" sz="2400" dirty="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241</a:t>
                      </a:r>
                      <a:endParaRPr lang="it-IT" sz="2400" dirty="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358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1705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F09ADE-336A-0F4C-ACCA-6D70A6C84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Competitors (</a:t>
            </a:r>
            <a:r>
              <a:rPr lang="it-IT" dirty="0" err="1"/>
              <a:t>benchmarks</a:t>
            </a:r>
            <a:r>
              <a:rPr lang="it-IT" dirty="0"/>
              <a:t>)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5E99FE-EB9E-C246-8A0C-E5D5414C92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goal is a new algorithm that is </a:t>
            </a:r>
            <a:r>
              <a:rPr lang="en-US" dirty="0" err="1"/>
              <a:t>resistent</a:t>
            </a:r>
            <a:r>
              <a:rPr lang="en-US" dirty="0"/>
              <a:t> to this type of attack. So, the competitors are other fraudulent detectors.</a:t>
            </a:r>
          </a:p>
        </p:txBody>
      </p:sp>
    </p:spTree>
    <p:extLst>
      <p:ext uri="{BB962C8B-B14F-4D97-AF65-F5344CB8AC3E}">
        <p14:creationId xmlns:p14="http://schemas.microsoft.com/office/powerpoint/2010/main" val="1669111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Competitors 1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Rev2: </a:t>
            </a:r>
            <a:r>
              <a:rPr lang="en-US" dirty="0" err="1"/>
              <a:t>Srijan</a:t>
            </a:r>
            <a:r>
              <a:rPr lang="en-US" dirty="0"/>
              <a:t> Kumar, et al. REV2: Fraudulent User Prediction in Rating Platforms. (WSDM 2016)</a:t>
            </a:r>
          </a:p>
          <a:p>
            <a:r>
              <a:rPr lang="en-US" dirty="0"/>
              <a:t>Bad: Abhinav Mishra, Arnab Bhattacharya. Finding the Bias and Prestige of Nodes in Networks based on Trust Scores. (WWW 2011)</a:t>
            </a:r>
          </a:p>
          <a:p>
            <a:r>
              <a:rPr lang="en-US" dirty="0" err="1"/>
              <a:t>Birdnest</a:t>
            </a:r>
            <a:r>
              <a:rPr lang="en-US" dirty="0"/>
              <a:t>: Bryan </a:t>
            </a:r>
            <a:r>
              <a:rPr lang="en-US" dirty="0" err="1"/>
              <a:t>Hooi</a:t>
            </a:r>
            <a:r>
              <a:rPr lang="en-US" dirty="0"/>
              <a:t>, et al. Bayesian Inference for Ratings-Fraud Detection. (SIAM 2016)</a:t>
            </a:r>
          </a:p>
          <a:p>
            <a:r>
              <a:rPr lang="en-US" dirty="0"/>
              <a:t>Trust: Guan Wang, </a:t>
            </a:r>
            <a:r>
              <a:rPr lang="en-US" dirty="0" err="1"/>
              <a:t>Sihong</a:t>
            </a:r>
            <a:r>
              <a:rPr lang="en-US" dirty="0"/>
              <a:t> </a:t>
            </a:r>
            <a:r>
              <a:rPr lang="en-US" dirty="0" err="1"/>
              <a:t>Xie</a:t>
            </a:r>
            <a:r>
              <a:rPr lang="en-US" dirty="0"/>
              <a:t>, Bing Liu, Philip Yu. Review graph based online store review spammer detection. (ICDM 2011)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042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784</Words>
  <Application>Microsoft Macintosh PowerPoint</Application>
  <PresentationFormat>Widescreen</PresentationFormat>
  <Paragraphs>126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Symbol</vt:lpstr>
      <vt:lpstr>Office Theme</vt:lpstr>
      <vt:lpstr>Definitions</vt:lpstr>
      <vt:lpstr>Definitions</vt:lpstr>
      <vt:lpstr>Definitions</vt:lpstr>
      <vt:lpstr>Definitions</vt:lpstr>
      <vt:lpstr>A toy example</vt:lpstr>
      <vt:lpstr>Experimental setting</vt:lpstr>
      <vt:lpstr>Datasets</vt:lpstr>
      <vt:lpstr>Competitors (benchmarks)</vt:lpstr>
      <vt:lpstr>Competitors 1</vt:lpstr>
      <vt:lpstr>PowerPoint Presentation</vt:lpstr>
      <vt:lpstr>Parameters</vt:lpstr>
      <vt:lpstr>Experimental round</vt:lpstr>
      <vt:lpstr>Experimental results</vt:lpstr>
      <vt:lpstr>PowerPoint Presentation</vt:lpstr>
      <vt:lpstr>Old slides</vt:lpstr>
      <vt:lpstr>Experimental rounds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review</dc:title>
  <dc:creator>Rui Liu</dc:creator>
  <cp:lastModifiedBy>Rui Liu</cp:lastModifiedBy>
  <cp:revision>54</cp:revision>
  <dcterms:created xsi:type="dcterms:W3CDTF">2018-08-16T20:39:42Z</dcterms:created>
  <dcterms:modified xsi:type="dcterms:W3CDTF">2018-09-02T22:54:25Z</dcterms:modified>
</cp:coreProperties>
</file>