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58" r:id="rId3"/>
    <p:sldId id="261" r:id="rId4"/>
    <p:sldId id="259" r:id="rId5"/>
    <p:sldId id="257" r:id="rId6"/>
    <p:sldId id="264" r:id="rId7"/>
    <p:sldId id="262" r:id="rId8"/>
    <p:sldId id="274" r:id="rId9"/>
    <p:sldId id="265" r:id="rId10"/>
    <p:sldId id="273" r:id="rId11"/>
    <p:sldId id="268" r:id="rId12"/>
    <p:sldId id="267" r:id="rId13"/>
    <p:sldId id="271" r:id="rId14"/>
    <p:sldId id="272" r:id="rId15"/>
    <p:sldId id="27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75260" autoAdjust="0"/>
  </p:normalViewPr>
  <p:slideViewPr>
    <p:cSldViewPr snapToGrid="0" snapToObjects="1">
      <p:cViewPr varScale="1">
        <p:scale>
          <a:sx n="86" d="100"/>
          <a:sy n="86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6C81-F242-0549-9BC1-F449630D86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05D37-54BB-2E4F-99A3-E06FB375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t\text{-}bogus\text{-}factor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{|Bogus(t)|}{|Fraud(t)|}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(t)|}{|Fraud(t)|}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t\text{-}poison\text{-}factor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Latexit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Leftrightarrow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= K *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rating(s, p) = \left \{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\begin{aligned}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&amp;5,\quad \text{if}\ p=t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&amp;r\sim N(mean(rating(p)),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(rating(p))),\quad \text{otherwise}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\end{aligned} \right.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Rui to Andrea</a:t>
            </a:r>
            <a:r>
              <a:rPr lang="en-US" noProof="0" dirty="0"/>
              <a:t>: What about the t-poison-factor and t-bogus-factor?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</a:t>
            </a:r>
            <a:r>
              <a:rPr lang="en-US" b="1" noProof="0" dirty="0" err="1"/>
              <a:t>Rui</a:t>
            </a:r>
            <a:r>
              <a:rPr lang="en-US" noProof="0" dirty="0"/>
              <a:t>: Let’s just vary K for now. Given K w</a:t>
            </a:r>
            <a:r>
              <a:rPr lang="en-US" baseline="0" noProof="0" dirty="0"/>
              <a:t>e can always compute </a:t>
            </a:r>
            <a:r>
              <a:rPr lang="en-US" noProof="0" dirty="0"/>
              <a:t>the corresponding t-poison-factor and t-bogus-factor, so I</a:t>
            </a:r>
            <a:r>
              <a:rPr lang="en-US" baseline="0" noProof="0" dirty="0"/>
              <a:t> think it will be a matter of what we eventually prefer to present.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7800-5973-464D-A735-71070E17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0533-FF41-3047-854E-A41C8D9E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674D-6B47-F940-BC07-23EDF8B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B4B1-9407-624B-AB8A-8D5914B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DC33-B087-5345-AA08-91993AE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317E-3291-E249-B1ED-4DB7619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D7FED-2BE6-F441-8058-9E9E147F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7928-345A-6544-B64D-BE5E474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2FAA-03F8-9845-B921-522B2FB9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4A09-80F8-0D4E-8FD6-F20726A2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6B3-3218-6340-9CCE-EB7E1F95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7E38-62B5-564A-B768-ACF783B0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BFEA-25BB-C944-8FDD-089F41E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F642-842E-0445-952D-F98EEA80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0AF-8D29-8447-8EF5-9BBF1856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02B4-CBFD-434C-BF23-8DC9ECF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B3D2-3A38-C34E-A984-987DF873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11AA-2CDD-2F49-AD2C-15F07DE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C48E-ED97-2A42-9BD1-D548407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D9-F5D3-9144-85D4-07FF615A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8AA3-3FD3-7B43-BCA9-8E9BBEE5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9733-B260-6144-8717-D63DA01E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AFC7-361E-0043-A213-335AA67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E20C-7C7B-D440-8E06-854730A8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5EF7-088E-B941-BC4A-E40534D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928-C176-9448-9F5C-0A2BA9E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6979-389B-DB4D-8834-6E0727B2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04E32-1C84-A048-8725-6C3FA624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072F-01E1-A64F-902F-AB393121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5A69-FBE5-AC41-93BD-DDFC264C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1F0EC-07F1-BD40-8D62-059B175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E1E-8EED-A748-B169-FA91111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0ED8-0C83-774A-98EE-5ADD4E87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493EC-DF17-B74E-8221-D8DAA76B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17986-BE61-2849-8EEF-B3EA3A5E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3E6-DB66-E546-85BC-FE36AA72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E75F-8BB8-BB4E-9F4E-DFEF30CB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1962-0EC2-F24B-BE4F-B64CEEB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E566-70C4-EA49-81EC-6B409D6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5164-154E-7846-A9D2-3A6AF2ED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62070-055F-5B47-8067-73F7347B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0D00-6955-574F-B5A8-4AFA4C4C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CC00-FCB0-4D49-949C-10AC8DA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565C-9339-504C-A133-ECEE8184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4D7E8-F9D3-C946-BBB7-C46BC9B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DFE83-B2FF-C44B-AE09-6D7B589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A6B-56B3-E54B-8B3F-8D03DAA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1476-5C20-A341-A083-A52AEA8E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10E0-97B7-494C-9613-F3046301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5213-5660-DA46-8D9F-DBAB969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74B4-92F2-1442-AB5D-CEC389DF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0933-4ABE-6849-A583-E5D6A4FE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4D70-2A88-5D41-98AC-476629AF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A6C7-25C0-E24B-9784-C5CCE786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32FC-CD7B-E241-A73E-70E8BB1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DAEA-945C-BA4E-B690-E6D12EF4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E6A9-307D-7A49-9324-6464BEA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4097-C65F-2543-9DB2-B0EA5FB0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184D0-4C87-A14A-A9DE-C6ECE022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2159-A9F5-664D-8D12-3DABEF28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B3A-B26B-2042-A971-99A05CA4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9065-9E76-5C45-B7CB-C2EC2E2D247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E6A8-72C0-D143-8A46-C8764E417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3C63-8282-A24E-887B-0A789494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Definitions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66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707C-EAA0-3C4A-A6A3-ABD295A7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2653-9028-BC4F-A37E-06521A15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</a:t>
            </a:r>
          </a:p>
        </p:txBody>
      </p:sp>
    </p:spTree>
    <p:extLst>
      <p:ext uri="{BB962C8B-B14F-4D97-AF65-F5344CB8AC3E}">
        <p14:creationId xmlns:p14="http://schemas.microsoft.com/office/powerpoint/2010/main" val="20774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Dataset</a:t>
            </a:r>
            <a:r>
              <a:rPr lang="it-IT" dirty="0"/>
              <a:t>: D </a:t>
            </a:r>
            <a:r>
              <a:rPr lang="it-IT" dirty="0">
                <a:sym typeface="Symbol" panose="05050102010706020507" pitchFamily="18" charset="2"/>
              </a:rPr>
              <a:t> {Alpha, OTC, </a:t>
            </a:r>
            <a:r>
              <a:rPr lang="it-IT" dirty="0" err="1">
                <a:sym typeface="Symbol" panose="05050102010706020507" pitchFamily="18" charset="2"/>
              </a:rPr>
              <a:t>Epinions</a:t>
            </a:r>
            <a:r>
              <a:rPr lang="it-IT" dirty="0">
                <a:sym typeface="Symbol" panose="05050102010706020507" pitchFamily="18" charset="2"/>
              </a:rPr>
              <a:t>, Amazon}</a:t>
            </a:r>
            <a:endParaRPr lang="it-IT" dirty="0"/>
          </a:p>
          <a:p>
            <a:r>
              <a:rPr lang="it-IT" dirty="0"/>
              <a:t>Competitor: A</a:t>
            </a:r>
            <a:r>
              <a:rPr lang="it-IT" dirty="0">
                <a:sym typeface="Symbol" panose="05050102010706020507" pitchFamily="18" charset="2"/>
              </a:rPr>
              <a:t>  {</a:t>
            </a:r>
            <a:r>
              <a:rPr lang="it-IT" dirty="0" err="1">
                <a:sym typeface="Symbol" panose="05050102010706020507" pitchFamily="18" charset="2"/>
              </a:rPr>
              <a:t>Rev2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Bad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Birdnest</a:t>
            </a:r>
            <a:r>
              <a:rPr lang="it-IT" dirty="0">
                <a:sym typeface="Symbol" panose="05050102010706020507" pitchFamily="18" charset="2"/>
              </a:rPr>
              <a:t>, Trust}</a:t>
            </a:r>
          </a:p>
          <a:p>
            <a:r>
              <a:rPr lang="it-IT" dirty="0" err="1"/>
              <a:t>Number</a:t>
            </a:r>
            <a:r>
              <a:rPr lang="it-IT" dirty="0"/>
              <a:t> of target </a:t>
            </a:r>
            <a:r>
              <a:rPr lang="it-IT" dirty="0" err="1"/>
              <a:t>products</a:t>
            </a:r>
            <a:r>
              <a:rPr lang="it-IT" dirty="0"/>
              <a:t>: T = 100</a:t>
            </a:r>
          </a:p>
          <a:p>
            <a:r>
              <a:rPr lang="it-IT" dirty="0"/>
              <a:t>Ratio sockpuppets/</a:t>
            </a:r>
            <a:r>
              <a:rPr lang="it-IT" dirty="0" err="1"/>
              <a:t>original</a:t>
            </a:r>
            <a:r>
              <a:rPr lang="it-IT" dirty="0"/>
              <a:t>:                          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{0%, 10%, …, 100%}</a:t>
            </a:r>
          </a:p>
          <a:p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sockpuppet: N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{1, 5, 10, 15, ..., 50}</a:t>
            </a:r>
          </a:p>
          <a:p>
            <a:r>
              <a:rPr lang="en-US" dirty="0"/>
              <a:t>Top percentile assumed as fraudulent: q </a:t>
            </a:r>
            <a:r>
              <a:rPr lang="it-IT" dirty="0">
                <a:sym typeface="Symbol" panose="05050102010706020507" pitchFamily="18" charset="2"/>
              </a:rPr>
              <a:t> {2%, 4%, ..., 20%}</a:t>
            </a:r>
            <a:endParaRPr lang="it-IT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FCC44-E39C-9949-BE9E-3A46442A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28" y="3307194"/>
            <a:ext cx="2064743" cy="6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dataset D and competitor A</a:t>
            </a:r>
          </a:p>
          <a:p>
            <a:pPr lvl="1"/>
            <a:r>
              <a:rPr lang="en-US" dirty="0"/>
              <a:t>For each K and N</a:t>
            </a:r>
          </a:p>
          <a:p>
            <a:pPr lvl="3"/>
            <a:r>
              <a:rPr lang="en-US" sz="2400" dirty="0"/>
              <a:t>For each target t </a:t>
            </a:r>
            <a:r>
              <a:rPr lang="en-US" sz="2400" i="1" dirty="0">
                <a:solidFill>
                  <a:srgbClr val="0070C0"/>
                </a:solidFill>
              </a:rPr>
              <a:t>(i.e., T times)</a:t>
            </a:r>
          </a:p>
          <a:p>
            <a:pPr lvl="4"/>
            <a:r>
              <a:rPr lang="en-US" sz="2400" dirty="0"/>
              <a:t>Evaluate </a:t>
            </a:r>
            <a:r>
              <a:rPr lang="en-US" sz="2400" dirty="0" err="1"/>
              <a:t>wrt</a:t>
            </a:r>
            <a:r>
              <a:rPr lang="en-US" sz="2400" dirty="0"/>
              <a:t> Bogus(t):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Precision when varying q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Recall when varying q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F1 score </a:t>
            </a:r>
            <a:r>
              <a:rPr lang="en-US" sz="2400"/>
              <a:t>when varying q</a:t>
            </a:r>
            <a:endParaRPr lang="en-US" sz="2400" dirty="0"/>
          </a:p>
          <a:p>
            <a:pPr lvl="3"/>
            <a:r>
              <a:rPr lang="en-US" sz="2400" dirty="0"/>
              <a:t>Average the results over t</a:t>
            </a:r>
          </a:p>
        </p:txBody>
      </p:sp>
      <p:cxnSp>
        <p:nvCxnSpPr>
          <p:cNvPr id="7" name="Connettore diritto 6"/>
          <p:cNvCxnSpPr>
            <a:cxnSpLocks/>
          </p:cNvCxnSpPr>
          <p:nvPr/>
        </p:nvCxnSpPr>
        <p:spPr>
          <a:xfrm flipH="1">
            <a:off x="2355112" y="2929270"/>
            <a:ext cx="1" cy="161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1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58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slides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40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4BC6-B93F-AF4E-B041-CEA9A92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rounds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045B3-54B1-DC4D-9A55-C918ECC7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06" y="1825625"/>
            <a:ext cx="6843793" cy="4351338"/>
          </a:xfrm>
        </p:spPr>
        <p:txBody>
          <a:bodyPr/>
          <a:lstStyle/>
          <a:p>
            <a:r>
              <a:rPr lang="en-US" dirty="0"/>
              <a:t>For each K, average over N and t</a:t>
            </a:r>
          </a:p>
          <a:p>
            <a:pPr lvl="1"/>
            <a:r>
              <a:rPr lang="en-US" dirty="0"/>
              <a:t>Average precision</a:t>
            </a:r>
          </a:p>
          <a:p>
            <a:pPr lvl="1"/>
            <a:r>
              <a:rPr lang="en-US" dirty="0"/>
              <a:t>AUC</a:t>
            </a:r>
          </a:p>
          <a:p>
            <a:pPr lvl="1"/>
            <a:r>
              <a:rPr lang="en-US" dirty="0"/>
              <a:t>Precision at 5% - 50% (top k precision)</a:t>
            </a:r>
          </a:p>
          <a:p>
            <a:pPr lvl="1"/>
            <a:r>
              <a:rPr lang="en-US" dirty="0"/>
              <a:t>Evade rate at 5% - 50% (top k evade rate)</a:t>
            </a:r>
          </a:p>
          <a:p>
            <a:pPr lvl="1"/>
            <a:r>
              <a:rPr lang="en-US" dirty="0"/>
              <a:t>Evaluate the metrics on fraudster/sockpuppet/combined</a:t>
            </a:r>
          </a:p>
          <a:p>
            <a:r>
              <a:rPr lang="en-US" dirty="0"/>
              <a:t>Then switch K and N to evaluate the impact of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558FD-C6B0-5C44-811B-9FC84EE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6" y="1690688"/>
            <a:ext cx="3285964" cy="44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 is the target product</a:t>
            </a:r>
          </a:p>
          <a:p>
            <a:r>
              <a:rPr lang="en-US" dirty="0" err="1"/>
              <a:t>OriAcc</a:t>
            </a:r>
            <a:r>
              <a:rPr lang="en-US" dirty="0"/>
              <a:t>(t) is the set of original accounts who posted reviews about t</a:t>
            </a:r>
          </a:p>
          <a:p>
            <a:r>
              <a:rPr lang="en-US" dirty="0" err="1"/>
              <a:t>OriRev</a:t>
            </a:r>
            <a:r>
              <a:rPr lang="en-US" dirty="0"/>
              <a:t>(t) is the set of original reviews about t</a:t>
            </a:r>
          </a:p>
          <a:p>
            <a:r>
              <a:rPr lang="en-US" dirty="0" err="1"/>
              <a:t>SockAcc</a:t>
            </a:r>
            <a:r>
              <a:rPr lang="en-US" dirty="0"/>
              <a:t>(t) is the set of </a:t>
            </a:r>
            <a:r>
              <a:rPr lang="en-US" dirty="0" err="1"/>
              <a:t>sockpuppet</a:t>
            </a:r>
            <a:r>
              <a:rPr lang="en-US" dirty="0"/>
              <a:t> accounts</a:t>
            </a:r>
          </a:p>
          <a:p>
            <a:r>
              <a:rPr lang="en-US" dirty="0" err="1"/>
              <a:t>SockRev</a:t>
            </a:r>
            <a:r>
              <a:rPr lang="en-US" dirty="0"/>
              <a:t>(t) is the set of reviews created by </a:t>
            </a:r>
            <a:r>
              <a:rPr lang="en-US" dirty="0" err="1"/>
              <a:t>sockpuppets</a:t>
            </a:r>
            <a:r>
              <a:rPr lang="en-US" dirty="0"/>
              <a:t> in </a:t>
            </a:r>
            <a:r>
              <a:rPr lang="en-US" dirty="0" err="1"/>
              <a:t>SockAcc</a:t>
            </a:r>
            <a:r>
              <a:rPr lang="en-US" dirty="0"/>
              <a:t>(t) </a:t>
            </a:r>
          </a:p>
          <a:p>
            <a:r>
              <a:rPr lang="en-US" dirty="0"/>
              <a:t>Fraud(t)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 err="1"/>
              <a:t>OriAcc</a:t>
            </a:r>
            <a:r>
              <a:rPr lang="en-US" dirty="0"/>
              <a:t>(t) is the set of original fraudsters</a:t>
            </a:r>
          </a:p>
        </p:txBody>
      </p:sp>
    </p:spTree>
    <p:extLst>
      <p:ext uri="{BB962C8B-B14F-4D97-AF65-F5344CB8AC3E}">
        <p14:creationId xmlns:p14="http://schemas.microsoft.com/office/powerpoint/2010/main" val="166281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Bogus(t) = Fraud(t)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SockAcc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Accounts in Bogus(t) are called </a:t>
            </a:r>
            <a:r>
              <a:rPr lang="en-US" i="1" dirty="0"/>
              <a:t>t-bogus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3A371-1B1E-F141-89FF-B04EB2EA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84" y="4215491"/>
            <a:ext cx="75184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9DEBB-7F20-B841-AF43-1487EA2C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83" y="3197260"/>
            <a:ext cx="5740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A9F-4B64-FF49-B481-CCD9D6ED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CF0-48F9-9549-A864-C6F4ED8E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17"/>
            <a:ext cx="10515600" cy="5500461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Controls the number of injected </a:t>
            </a:r>
            <a:r>
              <a:rPr lang="en-US" dirty="0" err="1"/>
              <a:t>sockpuppets</a:t>
            </a:r>
            <a:endParaRPr lang="en-US" dirty="0"/>
          </a:p>
          <a:p>
            <a:r>
              <a:rPr lang="en-US" dirty="0"/>
              <a:t>N = number of reviews generated by a </a:t>
            </a:r>
            <a:r>
              <a:rPr lang="en-US" dirty="0" err="1"/>
              <a:t>sockpuppet</a:t>
            </a:r>
            <a:endParaRPr lang="en-US" dirty="0"/>
          </a:p>
          <a:p>
            <a:pPr lvl="1"/>
            <a:r>
              <a:rPr lang="en-US" dirty="0"/>
              <a:t>1 unfair review on t (assume the attacker always wants to maximize the rating)</a:t>
            </a:r>
          </a:p>
          <a:p>
            <a:pPr lvl="1"/>
            <a:r>
              <a:rPr lang="en-US" dirty="0"/>
              <a:t>N-1 fair reviews to other random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We assume (</a:t>
            </a:r>
            <a:r>
              <a:rPr lang="en-US" sz="2000" dirty="0" err="1"/>
              <a:t>i</a:t>
            </a:r>
            <a:r>
              <a:rPr lang="en-US" sz="2000" dirty="0"/>
              <a:t>) ratings from 1 to 5, (ii) the bad guys always want to maximize the rating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4F48E-8C99-8C43-87F1-3B25FACE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41" y="1552185"/>
            <a:ext cx="6609864" cy="691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5878C-18A0-604D-8D2A-449D814A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64" y="4490829"/>
            <a:ext cx="9061487" cy="9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E802-BA55-7C43-AF96-373D31E9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toy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94E51-50BD-1A45-B176-EE9DEC8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76" y="0"/>
            <a:ext cx="4863224" cy="4060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1259B-700A-FC48-B261-24D8F68B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8054"/>
            <a:ext cx="9979705" cy="28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setting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65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+mn-lt"/>
              </a:rPr>
              <a:t>Datasets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Source (</a:t>
            </a:r>
            <a:r>
              <a:rPr lang="it-IT" dirty="0" err="1"/>
              <a:t>user</a:t>
            </a:r>
            <a:r>
              <a:rPr lang="it-IT" dirty="0"/>
              <a:t>), </a:t>
            </a:r>
            <a:r>
              <a:rPr lang="it-IT" dirty="0" err="1"/>
              <a:t>destination</a:t>
            </a:r>
            <a:r>
              <a:rPr lang="it-IT" dirty="0"/>
              <a:t> (</a:t>
            </a:r>
            <a:r>
              <a:rPr lang="it-IT" dirty="0" err="1"/>
              <a:t>user</a:t>
            </a:r>
            <a:r>
              <a:rPr lang="it-IT" dirty="0"/>
              <a:t>/</a:t>
            </a:r>
            <a:r>
              <a:rPr lang="it-IT" dirty="0" err="1"/>
              <a:t>product</a:t>
            </a:r>
            <a:r>
              <a:rPr lang="it-IT" dirty="0"/>
              <a:t>), rating, </a:t>
            </a:r>
            <a:r>
              <a:rPr lang="it-IT" dirty="0" err="1"/>
              <a:t>timestamp</a:t>
            </a:r>
            <a:endParaRPr lang="it-IT" dirty="0"/>
          </a:p>
          <a:p>
            <a:r>
              <a:rPr lang="it-IT" dirty="0"/>
              <a:t>Ground </a:t>
            </a:r>
            <a:r>
              <a:rPr lang="it-IT" dirty="0" err="1"/>
              <a:t>truth</a:t>
            </a:r>
            <a:r>
              <a:rPr lang="it-IT" dirty="0"/>
              <a:t> data: </a:t>
            </a:r>
            <a:r>
              <a:rPr lang="it-IT" dirty="0" err="1"/>
              <a:t>benign</a:t>
            </a:r>
            <a:r>
              <a:rPr lang="it-IT" dirty="0"/>
              <a:t> vs </a:t>
            </a:r>
            <a:r>
              <a:rPr lang="it-IT" dirty="0" err="1"/>
              <a:t>fake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statistics</a:t>
            </a:r>
            <a:r>
              <a:rPr lang="it-IT" dirty="0"/>
              <a:t>:</a:t>
            </a:r>
          </a:p>
          <a:p>
            <a:pPr lvl="1"/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364"/>
              </p:ext>
            </p:extLst>
          </p:nvPr>
        </p:nvGraphicFramePr>
        <p:xfrm>
          <a:off x="2254385" y="3495226"/>
          <a:ext cx="7992274" cy="1849054"/>
        </p:xfrm>
        <a:graphic>
          <a:graphicData uri="http://schemas.openxmlformats.org/drawingml/2006/table">
            <a:tbl>
              <a:tblPr/>
              <a:tblGrid>
                <a:gridCol w="1300933">
                  <a:extLst>
                    <a:ext uri="{9D8B030D-6E8A-4147-A177-3AD203B41FA5}">
                      <a16:colId xmlns:a16="http://schemas.microsoft.com/office/drawing/2014/main" val="3848517197"/>
                    </a:ext>
                  </a:extLst>
                </a:gridCol>
                <a:gridCol w="936001">
                  <a:extLst>
                    <a:ext uri="{9D8B030D-6E8A-4147-A177-3AD203B41FA5}">
                      <a16:colId xmlns:a16="http://schemas.microsoft.com/office/drawing/2014/main" val="4175259441"/>
                    </a:ext>
                  </a:extLst>
                </a:gridCol>
                <a:gridCol w="1788458">
                  <a:extLst>
                    <a:ext uri="{9D8B030D-6E8A-4147-A177-3AD203B41FA5}">
                      <a16:colId xmlns:a16="http://schemas.microsoft.com/office/drawing/2014/main" val="2930322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9042784"/>
                    </a:ext>
                  </a:extLst>
                </a:gridCol>
                <a:gridCol w="1411942">
                  <a:extLst>
                    <a:ext uri="{9D8B030D-6E8A-4147-A177-3AD203B41FA5}">
                      <a16:colId xmlns:a16="http://schemas.microsoft.com/office/drawing/2014/main" val="3295657590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2650388836"/>
                    </a:ext>
                  </a:extLst>
                </a:gridCol>
              </a:tblGrid>
              <a:tr h="370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Dataset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#source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destination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#rating 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legitimate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fraudster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0353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OTC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4814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35592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686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1277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Epinions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120486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13285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13668104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9291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1013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3967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Amazon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256059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74258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568454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5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F09ADE-336A-0F4C-ACCA-6D70A6C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Competitors (</a:t>
            </a:r>
            <a:r>
              <a:rPr lang="it-IT" dirty="0" err="1"/>
              <a:t>benchmarks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E99FE-EB9E-C246-8A0C-E5D5414C9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is a new algorithm that is </a:t>
            </a:r>
            <a:r>
              <a:rPr lang="en-US" dirty="0" err="1"/>
              <a:t>resistent</a:t>
            </a:r>
            <a:r>
              <a:rPr lang="en-US" dirty="0"/>
              <a:t> to this type of attack. So, the competitors are other fraudulent detectors.</a:t>
            </a:r>
          </a:p>
        </p:txBody>
      </p:sp>
    </p:spTree>
    <p:extLst>
      <p:ext uri="{BB962C8B-B14F-4D97-AF65-F5344CB8AC3E}">
        <p14:creationId xmlns:p14="http://schemas.microsoft.com/office/powerpoint/2010/main" val="166911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Competitors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2016)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789</Words>
  <Application>Microsoft Macintosh PowerPoint</Application>
  <PresentationFormat>Widescreen</PresentationFormat>
  <Paragraphs>127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Definitions</vt:lpstr>
      <vt:lpstr>Definitions</vt:lpstr>
      <vt:lpstr>Definitions</vt:lpstr>
      <vt:lpstr>Definitions</vt:lpstr>
      <vt:lpstr>A toy example</vt:lpstr>
      <vt:lpstr>Experimental setting</vt:lpstr>
      <vt:lpstr>Datasets</vt:lpstr>
      <vt:lpstr>Competitors (benchmarks)</vt:lpstr>
      <vt:lpstr>Competitors 1</vt:lpstr>
      <vt:lpstr>PowerPoint Presentation</vt:lpstr>
      <vt:lpstr>Parameters</vt:lpstr>
      <vt:lpstr>Experimental round</vt:lpstr>
      <vt:lpstr>Experimental results</vt:lpstr>
      <vt:lpstr>PowerPoint Presentation</vt:lpstr>
      <vt:lpstr>Old slides</vt:lpstr>
      <vt:lpstr>Experimental rounds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</dc:title>
  <dc:creator>Rui Liu</dc:creator>
  <cp:lastModifiedBy>Rui Liu</cp:lastModifiedBy>
  <cp:revision>55</cp:revision>
  <dcterms:created xsi:type="dcterms:W3CDTF">2018-08-16T20:39:42Z</dcterms:created>
  <dcterms:modified xsi:type="dcterms:W3CDTF">2018-09-04T05:36:39Z</dcterms:modified>
</cp:coreProperties>
</file>