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48E455-8702-B949-80BB-45671CF6808B}" type="doc">
      <dgm:prSet loTypeId="urn:microsoft.com/office/officeart/2005/8/layout/cycle2" loCatId="" qsTypeId="urn:microsoft.com/office/officeart/2005/8/quickstyle/simple4" qsCatId="simple" csTypeId="urn:microsoft.com/office/officeart/2005/8/colors/accent1_2" csCatId="accent1" phldr="1"/>
      <dgm:spPr/>
      <dgm:t>
        <a:bodyPr/>
        <a:lstStyle/>
        <a:p>
          <a:endParaRPr lang="en-US"/>
        </a:p>
      </dgm:t>
    </dgm:pt>
    <dgm:pt modelId="{21CF00B8-1C11-1949-AC7D-2BAD3D641012}">
      <dgm:prSet phldrT="[Text]" custT="1"/>
      <dgm:spPr/>
      <dgm:t>
        <a:bodyPr/>
        <a:lstStyle/>
        <a:p>
          <a:r>
            <a:rPr lang="en-US" sz="2400" dirty="0" smtClean="0"/>
            <a:t>Extraction</a:t>
          </a:r>
          <a:endParaRPr lang="en-US" sz="2400" dirty="0"/>
        </a:p>
      </dgm:t>
    </dgm:pt>
    <dgm:pt modelId="{A172DFBC-0E22-E04B-A9F0-146913EB0251}" type="parTrans" cxnId="{E5EE0DCF-CCCC-5B4A-9A59-65F921591E23}">
      <dgm:prSet/>
      <dgm:spPr/>
      <dgm:t>
        <a:bodyPr/>
        <a:lstStyle/>
        <a:p>
          <a:endParaRPr lang="en-US"/>
        </a:p>
      </dgm:t>
    </dgm:pt>
    <dgm:pt modelId="{1A1246DD-32A5-8849-8E4C-A5596CFB3EBE}" type="sibTrans" cxnId="{E5EE0DCF-CCCC-5B4A-9A59-65F921591E23}">
      <dgm:prSet/>
      <dgm:spPr/>
      <dgm:t>
        <a:bodyPr/>
        <a:lstStyle/>
        <a:p>
          <a:endParaRPr lang="en-US"/>
        </a:p>
      </dgm:t>
    </dgm:pt>
    <dgm:pt modelId="{A691B2C9-71CE-4149-9215-007842C5E9F2}">
      <dgm:prSet phldrT="[Text]" custT="1"/>
      <dgm:spPr/>
      <dgm:t>
        <a:bodyPr/>
        <a:lstStyle/>
        <a:p>
          <a:r>
            <a:rPr lang="en-US" sz="2400" dirty="0" smtClean="0"/>
            <a:t>Wrangling/Cleaning</a:t>
          </a:r>
          <a:endParaRPr lang="en-US" sz="2400" dirty="0"/>
        </a:p>
      </dgm:t>
    </dgm:pt>
    <dgm:pt modelId="{173C9815-B9AC-4B43-A171-FA4064D2D5CF}" type="parTrans" cxnId="{6DC9ACB0-7300-1B45-8DD4-27383CA93123}">
      <dgm:prSet/>
      <dgm:spPr/>
      <dgm:t>
        <a:bodyPr/>
        <a:lstStyle/>
        <a:p>
          <a:endParaRPr lang="en-US"/>
        </a:p>
      </dgm:t>
    </dgm:pt>
    <dgm:pt modelId="{AF3C8D38-6965-CA43-84DD-746C888B099E}" type="sibTrans" cxnId="{6DC9ACB0-7300-1B45-8DD4-27383CA93123}">
      <dgm:prSet/>
      <dgm:spPr/>
      <dgm:t>
        <a:bodyPr/>
        <a:lstStyle/>
        <a:p>
          <a:endParaRPr lang="en-US"/>
        </a:p>
      </dgm:t>
    </dgm:pt>
    <dgm:pt modelId="{8DAF869C-5E3B-3A45-83CF-1DFF693738C4}">
      <dgm:prSet phldrT="[Text]" custT="1"/>
      <dgm:spPr/>
      <dgm:t>
        <a:bodyPr/>
        <a:lstStyle/>
        <a:p>
          <a:r>
            <a:rPr lang="en-US" sz="2400" dirty="0" smtClean="0"/>
            <a:t>Analysis</a:t>
          </a:r>
          <a:endParaRPr lang="en-US" sz="2400" dirty="0"/>
        </a:p>
      </dgm:t>
    </dgm:pt>
    <dgm:pt modelId="{2CE71EE5-E694-B947-B131-B25E4141A85F}" type="parTrans" cxnId="{A8116EAA-347C-8E4C-8D52-A1A4D32A9E80}">
      <dgm:prSet/>
      <dgm:spPr/>
      <dgm:t>
        <a:bodyPr/>
        <a:lstStyle/>
        <a:p>
          <a:endParaRPr lang="en-US"/>
        </a:p>
      </dgm:t>
    </dgm:pt>
    <dgm:pt modelId="{600D8BAD-6BF7-7840-935E-2FC73A6B7401}" type="sibTrans" cxnId="{A8116EAA-347C-8E4C-8D52-A1A4D32A9E80}">
      <dgm:prSet/>
      <dgm:spPr/>
      <dgm:t>
        <a:bodyPr/>
        <a:lstStyle/>
        <a:p>
          <a:endParaRPr lang="en-US"/>
        </a:p>
      </dgm:t>
    </dgm:pt>
    <dgm:pt modelId="{FEE7EF73-BA0B-0F49-BAA5-31FFA5154E9F}">
      <dgm:prSet phldrT="[Text]" custT="1"/>
      <dgm:spPr/>
      <dgm:t>
        <a:bodyPr/>
        <a:lstStyle/>
        <a:p>
          <a:r>
            <a:rPr lang="en-US" sz="2400" dirty="0" smtClean="0"/>
            <a:t>Visualization </a:t>
          </a:r>
          <a:endParaRPr lang="en-US" sz="2400" dirty="0"/>
        </a:p>
      </dgm:t>
    </dgm:pt>
    <dgm:pt modelId="{142430D5-61B2-EA4A-9686-A0174E3530F3}" type="parTrans" cxnId="{54573B0C-F524-D246-8AAA-F577B9826DAC}">
      <dgm:prSet/>
      <dgm:spPr/>
      <dgm:t>
        <a:bodyPr/>
        <a:lstStyle/>
        <a:p>
          <a:endParaRPr lang="en-US"/>
        </a:p>
      </dgm:t>
    </dgm:pt>
    <dgm:pt modelId="{CD9450A1-6511-A64A-91D6-47070BC2D09D}" type="sibTrans" cxnId="{54573B0C-F524-D246-8AAA-F577B9826DAC}">
      <dgm:prSet/>
      <dgm:spPr/>
      <dgm:t>
        <a:bodyPr/>
        <a:lstStyle/>
        <a:p>
          <a:endParaRPr lang="en-US"/>
        </a:p>
      </dgm:t>
    </dgm:pt>
    <dgm:pt modelId="{0CC1F7F0-700B-8347-9480-C8FC70F6A512}">
      <dgm:prSet phldrT="[Text]"/>
      <dgm:spPr/>
      <dgm:t>
        <a:bodyPr/>
        <a:lstStyle/>
        <a:p>
          <a:r>
            <a:rPr lang="en-US" dirty="0" smtClean="0"/>
            <a:t>Predictive Modeling </a:t>
          </a:r>
          <a:endParaRPr lang="en-US" dirty="0"/>
        </a:p>
      </dgm:t>
    </dgm:pt>
    <dgm:pt modelId="{DF479D02-F876-ED42-AE3E-747101D93DEB}" type="parTrans" cxnId="{7576EE3C-4E0F-8F46-99D9-1D833FDA891F}">
      <dgm:prSet/>
      <dgm:spPr/>
      <dgm:t>
        <a:bodyPr/>
        <a:lstStyle/>
        <a:p>
          <a:endParaRPr lang="en-US"/>
        </a:p>
      </dgm:t>
    </dgm:pt>
    <dgm:pt modelId="{2A2A540C-29FF-2C49-A90F-6CAD7D5E242B}" type="sibTrans" cxnId="{7576EE3C-4E0F-8F46-99D9-1D833FDA891F}">
      <dgm:prSet/>
      <dgm:spPr/>
      <dgm:t>
        <a:bodyPr/>
        <a:lstStyle/>
        <a:p>
          <a:endParaRPr lang="en-US" dirty="0" smtClean="0"/>
        </a:p>
        <a:p>
          <a:r>
            <a:rPr lang="en-US" dirty="0" smtClean="0"/>
            <a:t/>
          </a:r>
          <a:br>
            <a:rPr lang="en-US" dirty="0" smtClean="0"/>
          </a:br>
          <a:endParaRPr lang="en-US" dirty="0"/>
        </a:p>
      </dgm:t>
    </dgm:pt>
    <dgm:pt modelId="{E2F05FF5-181D-8747-AAA4-10490244FCDC}" type="pres">
      <dgm:prSet presAssocID="{E648E455-8702-B949-80BB-45671CF6808B}" presName="cycle" presStyleCnt="0">
        <dgm:presLayoutVars>
          <dgm:dir/>
          <dgm:resizeHandles val="exact"/>
        </dgm:presLayoutVars>
      </dgm:prSet>
      <dgm:spPr/>
      <dgm:t>
        <a:bodyPr/>
        <a:lstStyle/>
        <a:p>
          <a:endParaRPr lang="en-US"/>
        </a:p>
      </dgm:t>
    </dgm:pt>
    <dgm:pt modelId="{37F3B857-8A21-3044-A754-F264108C3A81}" type="pres">
      <dgm:prSet presAssocID="{21CF00B8-1C11-1949-AC7D-2BAD3D641012}" presName="node" presStyleLbl="node1" presStyleIdx="0" presStyleCnt="5" custScaleX="169023" custRadScaleRad="100082">
        <dgm:presLayoutVars>
          <dgm:bulletEnabled val="1"/>
        </dgm:presLayoutVars>
      </dgm:prSet>
      <dgm:spPr/>
      <dgm:t>
        <a:bodyPr/>
        <a:lstStyle/>
        <a:p>
          <a:endParaRPr lang="en-US"/>
        </a:p>
      </dgm:t>
    </dgm:pt>
    <dgm:pt modelId="{63D8EA9B-FAC2-374F-B993-52BED621998D}" type="pres">
      <dgm:prSet presAssocID="{1A1246DD-32A5-8849-8E4C-A5596CFB3EBE}" presName="sibTrans" presStyleLbl="sibTrans2D1" presStyleIdx="0" presStyleCnt="5"/>
      <dgm:spPr/>
      <dgm:t>
        <a:bodyPr/>
        <a:lstStyle/>
        <a:p>
          <a:endParaRPr lang="en-US"/>
        </a:p>
      </dgm:t>
    </dgm:pt>
    <dgm:pt modelId="{149E1555-5FD7-9041-9645-CEF6F3F3E361}" type="pres">
      <dgm:prSet presAssocID="{1A1246DD-32A5-8849-8E4C-A5596CFB3EBE}" presName="connectorText" presStyleLbl="sibTrans2D1" presStyleIdx="0" presStyleCnt="5"/>
      <dgm:spPr/>
      <dgm:t>
        <a:bodyPr/>
        <a:lstStyle/>
        <a:p>
          <a:endParaRPr lang="en-US"/>
        </a:p>
      </dgm:t>
    </dgm:pt>
    <dgm:pt modelId="{970CB340-F6E9-D14A-9B38-2ABA227724A8}" type="pres">
      <dgm:prSet presAssocID="{A691B2C9-71CE-4149-9215-007842C5E9F2}" presName="node" presStyleLbl="node1" presStyleIdx="1" presStyleCnt="5" custScaleX="162105" custRadScaleRad="100229" custRadScaleInc="15588">
        <dgm:presLayoutVars>
          <dgm:bulletEnabled val="1"/>
        </dgm:presLayoutVars>
      </dgm:prSet>
      <dgm:spPr/>
      <dgm:t>
        <a:bodyPr/>
        <a:lstStyle/>
        <a:p>
          <a:endParaRPr lang="en-US"/>
        </a:p>
      </dgm:t>
    </dgm:pt>
    <dgm:pt modelId="{4E2D8FF1-77C9-064E-A9A8-2116F9527F9D}" type="pres">
      <dgm:prSet presAssocID="{AF3C8D38-6965-CA43-84DD-746C888B099E}" presName="sibTrans" presStyleLbl="sibTrans2D1" presStyleIdx="1" presStyleCnt="5"/>
      <dgm:spPr/>
      <dgm:t>
        <a:bodyPr/>
        <a:lstStyle/>
        <a:p>
          <a:endParaRPr lang="en-US"/>
        </a:p>
      </dgm:t>
    </dgm:pt>
    <dgm:pt modelId="{66132D03-FF00-894F-B070-0571D6BBE0D9}" type="pres">
      <dgm:prSet presAssocID="{AF3C8D38-6965-CA43-84DD-746C888B099E}" presName="connectorText" presStyleLbl="sibTrans2D1" presStyleIdx="1" presStyleCnt="5"/>
      <dgm:spPr/>
      <dgm:t>
        <a:bodyPr/>
        <a:lstStyle/>
        <a:p>
          <a:endParaRPr lang="en-US"/>
        </a:p>
      </dgm:t>
    </dgm:pt>
    <dgm:pt modelId="{7DCD262E-2ECA-7D4C-B9EF-9E5E484FFA6B}" type="pres">
      <dgm:prSet presAssocID="{8DAF869C-5E3B-3A45-83CF-1DFF693738C4}" presName="node" presStyleLbl="node1" presStyleIdx="2" presStyleCnt="5" custScaleX="134702">
        <dgm:presLayoutVars>
          <dgm:bulletEnabled val="1"/>
        </dgm:presLayoutVars>
      </dgm:prSet>
      <dgm:spPr/>
      <dgm:t>
        <a:bodyPr/>
        <a:lstStyle/>
        <a:p>
          <a:endParaRPr lang="en-US"/>
        </a:p>
      </dgm:t>
    </dgm:pt>
    <dgm:pt modelId="{90823ABB-76F8-4445-B7C6-9C98BF7AD41E}" type="pres">
      <dgm:prSet presAssocID="{600D8BAD-6BF7-7840-935E-2FC73A6B7401}" presName="sibTrans" presStyleLbl="sibTrans2D1" presStyleIdx="2" presStyleCnt="5"/>
      <dgm:spPr/>
      <dgm:t>
        <a:bodyPr/>
        <a:lstStyle/>
        <a:p>
          <a:endParaRPr lang="en-US"/>
        </a:p>
      </dgm:t>
    </dgm:pt>
    <dgm:pt modelId="{4B776A3F-F230-664A-A192-1E19F3E729A3}" type="pres">
      <dgm:prSet presAssocID="{600D8BAD-6BF7-7840-935E-2FC73A6B7401}" presName="connectorText" presStyleLbl="sibTrans2D1" presStyleIdx="2" presStyleCnt="5"/>
      <dgm:spPr/>
      <dgm:t>
        <a:bodyPr/>
        <a:lstStyle/>
        <a:p>
          <a:endParaRPr lang="en-US"/>
        </a:p>
      </dgm:t>
    </dgm:pt>
    <dgm:pt modelId="{EDF1CB37-00B1-E940-8D47-2D67A6C000A0}" type="pres">
      <dgm:prSet presAssocID="{FEE7EF73-BA0B-0F49-BAA5-31FFA5154E9F}" presName="node" presStyleLbl="node1" presStyleIdx="3" presStyleCnt="5" custScaleX="121580">
        <dgm:presLayoutVars>
          <dgm:bulletEnabled val="1"/>
        </dgm:presLayoutVars>
      </dgm:prSet>
      <dgm:spPr/>
      <dgm:t>
        <a:bodyPr/>
        <a:lstStyle/>
        <a:p>
          <a:endParaRPr lang="en-US"/>
        </a:p>
      </dgm:t>
    </dgm:pt>
    <dgm:pt modelId="{46D19DD4-59BB-CA43-8715-025FF602BDC0}" type="pres">
      <dgm:prSet presAssocID="{CD9450A1-6511-A64A-91D6-47070BC2D09D}" presName="sibTrans" presStyleLbl="sibTrans2D1" presStyleIdx="3" presStyleCnt="5"/>
      <dgm:spPr/>
      <dgm:t>
        <a:bodyPr/>
        <a:lstStyle/>
        <a:p>
          <a:endParaRPr lang="en-US"/>
        </a:p>
      </dgm:t>
    </dgm:pt>
    <dgm:pt modelId="{5A7A7C86-E255-5347-B1CD-A8BACA2D8D1C}" type="pres">
      <dgm:prSet presAssocID="{CD9450A1-6511-A64A-91D6-47070BC2D09D}" presName="connectorText" presStyleLbl="sibTrans2D1" presStyleIdx="3" presStyleCnt="5"/>
      <dgm:spPr/>
      <dgm:t>
        <a:bodyPr/>
        <a:lstStyle/>
        <a:p>
          <a:endParaRPr lang="en-US"/>
        </a:p>
      </dgm:t>
    </dgm:pt>
    <dgm:pt modelId="{CAD285F9-2852-5B4C-87BD-1C84E4AD4B44}" type="pres">
      <dgm:prSet presAssocID="{0CC1F7F0-700B-8347-9480-C8FC70F6A512}" presName="node" presStyleLbl="node1" presStyleIdx="4" presStyleCnt="5" custScaleX="149799">
        <dgm:presLayoutVars>
          <dgm:bulletEnabled val="1"/>
        </dgm:presLayoutVars>
      </dgm:prSet>
      <dgm:spPr/>
      <dgm:t>
        <a:bodyPr/>
        <a:lstStyle/>
        <a:p>
          <a:endParaRPr lang="en-US"/>
        </a:p>
      </dgm:t>
    </dgm:pt>
    <dgm:pt modelId="{EBF02BE1-8449-B24C-A42B-87162EAE2F67}" type="pres">
      <dgm:prSet presAssocID="{2A2A540C-29FF-2C49-A90F-6CAD7D5E242B}" presName="sibTrans" presStyleLbl="sibTrans2D1" presStyleIdx="4" presStyleCnt="5" custLinFactX="-35346" custLinFactNeighborX="-100000" custLinFactNeighborY="-25350"/>
      <dgm:spPr/>
      <dgm:t>
        <a:bodyPr/>
        <a:lstStyle/>
        <a:p>
          <a:endParaRPr lang="en-US"/>
        </a:p>
      </dgm:t>
    </dgm:pt>
    <dgm:pt modelId="{B6DE6D7A-9FF7-E347-834B-529481FE3C69}" type="pres">
      <dgm:prSet presAssocID="{2A2A540C-29FF-2C49-A90F-6CAD7D5E242B}" presName="connectorText" presStyleLbl="sibTrans2D1" presStyleIdx="4" presStyleCnt="5"/>
      <dgm:spPr/>
      <dgm:t>
        <a:bodyPr/>
        <a:lstStyle/>
        <a:p>
          <a:endParaRPr lang="en-US"/>
        </a:p>
      </dgm:t>
    </dgm:pt>
  </dgm:ptLst>
  <dgm:cxnLst>
    <dgm:cxn modelId="{54573B0C-F524-D246-8AAA-F577B9826DAC}" srcId="{E648E455-8702-B949-80BB-45671CF6808B}" destId="{FEE7EF73-BA0B-0F49-BAA5-31FFA5154E9F}" srcOrd="3" destOrd="0" parTransId="{142430D5-61B2-EA4A-9686-A0174E3530F3}" sibTransId="{CD9450A1-6511-A64A-91D6-47070BC2D09D}"/>
    <dgm:cxn modelId="{254B8D45-F2B4-5C4C-A0C2-B673FE28BC31}" type="presOf" srcId="{AF3C8D38-6965-CA43-84DD-746C888B099E}" destId="{4E2D8FF1-77C9-064E-A9A8-2116F9527F9D}" srcOrd="0" destOrd="0" presId="urn:microsoft.com/office/officeart/2005/8/layout/cycle2"/>
    <dgm:cxn modelId="{F39C82D2-7B94-1B4A-86B7-9A4C04CAD030}" type="presOf" srcId="{FEE7EF73-BA0B-0F49-BAA5-31FFA5154E9F}" destId="{EDF1CB37-00B1-E940-8D47-2D67A6C000A0}" srcOrd="0" destOrd="0" presId="urn:microsoft.com/office/officeart/2005/8/layout/cycle2"/>
    <dgm:cxn modelId="{76D089B2-0868-F541-B759-FD50F71FD6BF}" type="presOf" srcId="{A691B2C9-71CE-4149-9215-007842C5E9F2}" destId="{970CB340-F6E9-D14A-9B38-2ABA227724A8}" srcOrd="0" destOrd="0" presId="urn:microsoft.com/office/officeart/2005/8/layout/cycle2"/>
    <dgm:cxn modelId="{A8116EAA-347C-8E4C-8D52-A1A4D32A9E80}" srcId="{E648E455-8702-B949-80BB-45671CF6808B}" destId="{8DAF869C-5E3B-3A45-83CF-1DFF693738C4}" srcOrd="2" destOrd="0" parTransId="{2CE71EE5-E694-B947-B131-B25E4141A85F}" sibTransId="{600D8BAD-6BF7-7840-935E-2FC73A6B7401}"/>
    <dgm:cxn modelId="{EA31D17E-2CEB-0C45-8FE0-01F92E850C18}" type="presOf" srcId="{1A1246DD-32A5-8849-8E4C-A5596CFB3EBE}" destId="{63D8EA9B-FAC2-374F-B993-52BED621998D}" srcOrd="0" destOrd="0" presId="urn:microsoft.com/office/officeart/2005/8/layout/cycle2"/>
    <dgm:cxn modelId="{81FFBD64-190D-7541-A80F-CC25E9DACC9A}" type="presOf" srcId="{CD9450A1-6511-A64A-91D6-47070BC2D09D}" destId="{46D19DD4-59BB-CA43-8715-025FF602BDC0}" srcOrd="0" destOrd="0" presId="urn:microsoft.com/office/officeart/2005/8/layout/cycle2"/>
    <dgm:cxn modelId="{396D8DE5-FB7F-5C45-9ACC-39481B060512}" type="presOf" srcId="{600D8BAD-6BF7-7840-935E-2FC73A6B7401}" destId="{90823ABB-76F8-4445-B7C6-9C98BF7AD41E}" srcOrd="0" destOrd="0" presId="urn:microsoft.com/office/officeart/2005/8/layout/cycle2"/>
    <dgm:cxn modelId="{4346695E-9CDB-AB49-9621-86EDA637F73D}" type="presOf" srcId="{AF3C8D38-6965-CA43-84DD-746C888B099E}" destId="{66132D03-FF00-894F-B070-0571D6BBE0D9}" srcOrd="1" destOrd="0" presId="urn:microsoft.com/office/officeart/2005/8/layout/cycle2"/>
    <dgm:cxn modelId="{D8415BA2-308C-7642-AF17-951C2F945C62}" type="presOf" srcId="{600D8BAD-6BF7-7840-935E-2FC73A6B7401}" destId="{4B776A3F-F230-664A-A192-1E19F3E729A3}" srcOrd="1" destOrd="0" presId="urn:microsoft.com/office/officeart/2005/8/layout/cycle2"/>
    <dgm:cxn modelId="{C890647C-E71A-FE45-A327-F2F15A38EC42}" type="presOf" srcId="{8DAF869C-5E3B-3A45-83CF-1DFF693738C4}" destId="{7DCD262E-2ECA-7D4C-B9EF-9E5E484FFA6B}" srcOrd="0" destOrd="0" presId="urn:microsoft.com/office/officeart/2005/8/layout/cycle2"/>
    <dgm:cxn modelId="{6DC9ACB0-7300-1B45-8DD4-27383CA93123}" srcId="{E648E455-8702-B949-80BB-45671CF6808B}" destId="{A691B2C9-71CE-4149-9215-007842C5E9F2}" srcOrd="1" destOrd="0" parTransId="{173C9815-B9AC-4B43-A171-FA4064D2D5CF}" sibTransId="{AF3C8D38-6965-CA43-84DD-746C888B099E}"/>
    <dgm:cxn modelId="{7576EE3C-4E0F-8F46-99D9-1D833FDA891F}" srcId="{E648E455-8702-B949-80BB-45671CF6808B}" destId="{0CC1F7F0-700B-8347-9480-C8FC70F6A512}" srcOrd="4" destOrd="0" parTransId="{DF479D02-F876-ED42-AE3E-747101D93DEB}" sibTransId="{2A2A540C-29FF-2C49-A90F-6CAD7D5E242B}"/>
    <dgm:cxn modelId="{69A85C4A-199C-554B-8A59-3AE663E215A2}" type="presOf" srcId="{CD9450A1-6511-A64A-91D6-47070BC2D09D}" destId="{5A7A7C86-E255-5347-B1CD-A8BACA2D8D1C}" srcOrd="1" destOrd="0" presId="urn:microsoft.com/office/officeart/2005/8/layout/cycle2"/>
    <dgm:cxn modelId="{EE64A93C-2474-B040-93BC-ED9D8C1E675B}" type="presOf" srcId="{E648E455-8702-B949-80BB-45671CF6808B}" destId="{E2F05FF5-181D-8747-AAA4-10490244FCDC}" srcOrd="0" destOrd="0" presId="urn:microsoft.com/office/officeart/2005/8/layout/cycle2"/>
    <dgm:cxn modelId="{27E61007-A472-254D-B87E-7A49014D9E5A}" type="presOf" srcId="{2A2A540C-29FF-2C49-A90F-6CAD7D5E242B}" destId="{EBF02BE1-8449-B24C-A42B-87162EAE2F67}" srcOrd="0" destOrd="0" presId="urn:microsoft.com/office/officeart/2005/8/layout/cycle2"/>
    <dgm:cxn modelId="{058AC6AD-2A3A-974A-A6BA-7DF11EAE4C94}" type="presOf" srcId="{21CF00B8-1C11-1949-AC7D-2BAD3D641012}" destId="{37F3B857-8A21-3044-A754-F264108C3A81}" srcOrd="0" destOrd="0" presId="urn:microsoft.com/office/officeart/2005/8/layout/cycle2"/>
    <dgm:cxn modelId="{E5EE0DCF-CCCC-5B4A-9A59-65F921591E23}" srcId="{E648E455-8702-B949-80BB-45671CF6808B}" destId="{21CF00B8-1C11-1949-AC7D-2BAD3D641012}" srcOrd="0" destOrd="0" parTransId="{A172DFBC-0E22-E04B-A9F0-146913EB0251}" sibTransId="{1A1246DD-32A5-8849-8E4C-A5596CFB3EBE}"/>
    <dgm:cxn modelId="{0C219070-39DC-AE45-A029-ED43F42B9819}" type="presOf" srcId="{2A2A540C-29FF-2C49-A90F-6CAD7D5E242B}" destId="{B6DE6D7A-9FF7-E347-834B-529481FE3C69}" srcOrd="1" destOrd="0" presId="urn:microsoft.com/office/officeart/2005/8/layout/cycle2"/>
    <dgm:cxn modelId="{E70B5721-D448-674F-A262-C800833CDA0E}" type="presOf" srcId="{1A1246DD-32A5-8849-8E4C-A5596CFB3EBE}" destId="{149E1555-5FD7-9041-9645-CEF6F3F3E361}" srcOrd="1" destOrd="0" presId="urn:microsoft.com/office/officeart/2005/8/layout/cycle2"/>
    <dgm:cxn modelId="{A96C415F-D9BC-5B46-927A-94C3E8653902}" type="presOf" srcId="{0CC1F7F0-700B-8347-9480-C8FC70F6A512}" destId="{CAD285F9-2852-5B4C-87BD-1C84E4AD4B44}" srcOrd="0" destOrd="0" presId="urn:microsoft.com/office/officeart/2005/8/layout/cycle2"/>
    <dgm:cxn modelId="{AB1D909E-E445-EC4F-8BF9-EF326EF2FB7E}" type="presParOf" srcId="{E2F05FF5-181D-8747-AAA4-10490244FCDC}" destId="{37F3B857-8A21-3044-A754-F264108C3A81}" srcOrd="0" destOrd="0" presId="urn:microsoft.com/office/officeart/2005/8/layout/cycle2"/>
    <dgm:cxn modelId="{2931A48D-8B7A-2646-BB33-3A901897FCBB}" type="presParOf" srcId="{E2F05FF5-181D-8747-AAA4-10490244FCDC}" destId="{63D8EA9B-FAC2-374F-B993-52BED621998D}" srcOrd="1" destOrd="0" presId="urn:microsoft.com/office/officeart/2005/8/layout/cycle2"/>
    <dgm:cxn modelId="{935FC3B4-C5D8-6841-AC35-5A8E247BE7A2}" type="presParOf" srcId="{63D8EA9B-FAC2-374F-B993-52BED621998D}" destId="{149E1555-5FD7-9041-9645-CEF6F3F3E361}" srcOrd="0" destOrd="0" presId="urn:microsoft.com/office/officeart/2005/8/layout/cycle2"/>
    <dgm:cxn modelId="{2C6B0831-A9D0-E142-B1AC-AEFF67155930}" type="presParOf" srcId="{E2F05FF5-181D-8747-AAA4-10490244FCDC}" destId="{970CB340-F6E9-D14A-9B38-2ABA227724A8}" srcOrd="2" destOrd="0" presId="urn:microsoft.com/office/officeart/2005/8/layout/cycle2"/>
    <dgm:cxn modelId="{2A50C6BA-5455-EB48-969D-8A1AB87AABDB}" type="presParOf" srcId="{E2F05FF5-181D-8747-AAA4-10490244FCDC}" destId="{4E2D8FF1-77C9-064E-A9A8-2116F9527F9D}" srcOrd="3" destOrd="0" presId="urn:microsoft.com/office/officeart/2005/8/layout/cycle2"/>
    <dgm:cxn modelId="{B1661749-D716-D448-929F-FC9D19DB5399}" type="presParOf" srcId="{4E2D8FF1-77C9-064E-A9A8-2116F9527F9D}" destId="{66132D03-FF00-894F-B070-0571D6BBE0D9}" srcOrd="0" destOrd="0" presId="urn:microsoft.com/office/officeart/2005/8/layout/cycle2"/>
    <dgm:cxn modelId="{5C722A4F-09BD-8B4E-A7A5-2A986090D68A}" type="presParOf" srcId="{E2F05FF5-181D-8747-AAA4-10490244FCDC}" destId="{7DCD262E-2ECA-7D4C-B9EF-9E5E484FFA6B}" srcOrd="4" destOrd="0" presId="urn:microsoft.com/office/officeart/2005/8/layout/cycle2"/>
    <dgm:cxn modelId="{03C7CCE9-9A8A-CE4A-928C-809331EB4938}" type="presParOf" srcId="{E2F05FF5-181D-8747-AAA4-10490244FCDC}" destId="{90823ABB-76F8-4445-B7C6-9C98BF7AD41E}" srcOrd="5" destOrd="0" presId="urn:microsoft.com/office/officeart/2005/8/layout/cycle2"/>
    <dgm:cxn modelId="{B31F0DA3-3BDE-564A-9A4A-48D92C7FF513}" type="presParOf" srcId="{90823ABB-76F8-4445-B7C6-9C98BF7AD41E}" destId="{4B776A3F-F230-664A-A192-1E19F3E729A3}" srcOrd="0" destOrd="0" presId="urn:microsoft.com/office/officeart/2005/8/layout/cycle2"/>
    <dgm:cxn modelId="{8655CE99-329A-EE48-A956-BABC75217828}" type="presParOf" srcId="{E2F05FF5-181D-8747-AAA4-10490244FCDC}" destId="{EDF1CB37-00B1-E940-8D47-2D67A6C000A0}" srcOrd="6" destOrd="0" presId="urn:microsoft.com/office/officeart/2005/8/layout/cycle2"/>
    <dgm:cxn modelId="{32721601-70C4-EC45-BF89-0B1EFEA640E8}" type="presParOf" srcId="{E2F05FF5-181D-8747-AAA4-10490244FCDC}" destId="{46D19DD4-59BB-CA43-8715-025FF602BDC0}" srcOrd="7" destOrd="0" presId="urn:microsoft.com/office/officeart/2005/8/layout/cycle2"/>
    <dgm:cxn modelId="{6CBB976B-67C7-8949-9202-FD2E380A2E06}" type="presParOf" srcId="{46D19DD4-59BB-CA43-8715-025FF602BDC0}" destId="{5A7A7C86-E255-5347-B1CD-A8BACA2D8D1C}" srcOrd="0" destOrd="0" presId="urn:microsoft.com/office/officeart/2005/8/layout/cycle2"/>
    <dgm:cxn modelId="{3A7993B1-0E42-014C-8A6B-9AF05E9CE83E}" type="presParOf" srcId="{E2F05FF5-181D-8747-AAA4-10490244FCDC}" destId="{CAD285F9-2852-5B4C-87BD-1C84E4AD4B44}" srcOrd="8" destOrd="0" presId="urn:microsoft.com/office/officeart/2005/8/layout/cycle2"/>
    <dgm:cxn modelId="{897C54BA-F980-784E-8B55-770745EBE22F}" type="presParOf" srcId="{E2F05FF5-181D-8747-AAA4-10490244FCDC}" destId="{EBF02BE1-8449-B24C-A42B-87162EAE2F67}" srcOrd="9" destOrd="0" presId="urn:microsoft.com/office/officeart/2005/8/layout/cycle2"/>
    <dgm:cxn modelId="{43E11467-2ECC-3C4B-A81B-C734A398A7F1}" type="presParOf" srcId="{EBF02BE1-8449-B24C-A42B-87162EAE2F67}" destId="{B6DE6D7A-9FF7-E347-834B-529481FE3C69}"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F3B857-8A21-3044-A754-F264108C3A81}">
      <dsp:nvSpPr>
        <dsp:cNvPr id="0" name=""/>
        <dsp:cNvSpPr/>
      </dsp:nvSpPr>
      <dsp:spPr>
        <a:xfrm>
          <a:off x="2581592" y="0"/>
          <a:ext cx="2366434" cy="1400066"/>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Extraction</a:t>
          </a:r>
          <a:endParaRPr lang="en-US" sz="2400" kern="1200" dirty="0"/>
        </a:p>
      </dsp:txBody>
      <dsp:txXfrm>
        <a:off x="2928148" y="205035"/>
        <a:ext cx="1673322" cy="989996"/>
      </dsp:txXfrm>
    </dsp:sp>
    <dsp:sp modelId="{63D8EA9B-FAC2-374F-B993-52BED621998D}">
      <dsp:nvSpPr>
        <dsp:cNvPr id="0" name=""/>
        <dsp:cNvSpPr/>
      </dsp:nvSpPr>
      <dsp:spPr>
        <a:xfrm rot="2325213">
          <a:off x="4518485" y="1165774"/>
          <a:ext cx="241780" cy="472522"/>
        </a:xfrm>
        <a:prstGeom prst="rightArrow">
          <a:avLst>
            <a:gd name="adj1" fmla="val 600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a:off x="4526469" y="1237576"/>
        <a:ext cx="169246" cy="283514"/>
      </dsp:txXfrm>
    </dsp:sp>
    <dsp:sp modelId="{970CB340-F6E9-D14A-9B38-2ABA227724A8}">
      <dsp:nvSpPr>
        <dsp:cNvPr id="0" name=""/>
        <dsp:cNvSpPr/>
      </dsp:nvSpPr>
      <dsp:spPr>
        <a:xfrm>
          <a:off x="4379294" y="1404119"/>
          <a:ext cx="2269577" cy="1400066"/>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Wrangling/Cleaning</a:t>
          </a:r>
          <a:endParaRPr lang="en-US" sz="2400" kern="1200" dirty="0"/>
        </a:p>
      </dsp:txBody>
      <dsp:txXfrm>
        <a:off x="4711666" y="1609154"/>
        <a:ext cx="1604833" cy="989996"/>
      </dsp:txXfrm>
    </dsp:sp>
    <dsp:sp modelId="{4E2D8FF1-77C9-064E-A9A8-2116F9527F9D}">
      <dsp:nvSpPr>
        <dsp:cNvPr id="0" name=""/>
        <dsp:cNvSpPr/>
      </dsp:nvSpPr>
      <dsp:spPr>
        <a:xfrm rot="6654360">
          <a:off x="5031067" y="2779637"/>
          <a:ext cx="269490" cy="472522"/>
        </a:xfrm>
        <a:prstGeom prst="rightArrow">
          <a:avLst>
            <a:gd name="adj1" fmla="val 600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5085915" y="2836379"/>
        <a:ext cx="188643" cy="283514"/>
      </dsp:txXfrm>
    </dsp:sp>
    <dsp:sp modelId="{7DCD262E-2ECA-7D4C-B9EF-9E5E484FFA6B}">
      <dsp:nvSpPr>
        <dsp:cNvPr id="0" name=""/>
        <dsp:cNvSpPr/>
      </dsp:nvSpPr>
      <dsp:spPr>
        <a:xfrm>
          <a:off x="3872154" y="3233966"/>
          <a:ext cx="1885917" cy="1400066"/>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Analysis</a:t>
          </a:r>
          <a:endParaRPr lang="en-US" sz="2400" kern="1200" dirty="0"/>
        </a:p>
      </dsp:txBody>
      <dsp:txXfrm>
        <a:off x="4148340" y="3439001"/>
        <a:ext cx="1333545" cy="989996"/>
      </dsp:txXfrm>
    </dsp:sp>
    <dsp:sp modelId="{90823ABB-76F8-4445-B7C6-9C98BF7AD41E}">
      <dsp:nvSpPr>
        <dsp:cNvPr id="0" name=""/>
        <dsp:cNvSpPr/>
      </dsp:nvSpPr>
      <dsp:spPr>
        <a:xfrm rot="10800000">
          <a:off x="3642243" y="3697738"/>
          <a:ext cx="162470" cy="472522"/>
        </a:xfrm>
        <a:prstGeom prst="rightArrow">
          <a:avLst>
            <a:gd name="adj1" fmla="val 600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690984" y="3792242"/>
        <a:ext cx="113729" cy="283514"/>
      </dsp:txXfrm>
    </dsp:sp>
    <dsp:sp modelId="{EDF1CB37-00B1-E940-8D47-2D67A6C000A0}">
      <dsp:nvSpPr>
        <dsp:cNvPr id="0" name=""/>
        <dsp:cNvSpPr/>
      </dsp:nvSpPr>
      <dsp:spPr>
        <a:xfrm>
          <a:off x="1863406" y="3233966"/>
          <a:ext cx="1702200" cy="1400066"/>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Visualization </a:t>
          </a:r>
          <a:endParaRPr lang="en-US" sz="2400" kern="1200" dirty="0"/>
        </a:p>
      </dsp:txBody>
      <dsp:txXfrm>
        <a:off x="2112687" y="3439001"/>
        <a:ext cx="1203638" cy="989996"/>
      </dsp:txXfrm>
    </dsp:sp>
    <dsp:sp modelId="{46D19DD4-59BB-CA43-8715-025FF602BDC0}">
      <dsp:nvSpPr>
        <dsp:cNvPr id="0" name=""/>
        <dsp:cNvSpPr/>
      </dsp:nvSpPr>
      <dsp:spPr>
        <a:xfrm rot="15120000">
          <a:off x="2216727" y="2712314"/>
          <a:ext cx="355191" cy="472522"/>
        </a:xfrm>
        <a:prstGeom prst="rightArrow">
          <a:avLst>
            <a:gd name="adj1" fmla="val 600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286469" y="2857489"/>
        <a:ext cx="248634" cy="283514"/>
      </dsp:txXfrm>
    </dsp:sp>
    <dsp:sp modelId="{CAD285F9-2852-5B4C-87BD-1C84E4AD4B44}">
      <dsp:nvSpPr>
        <dsp:cNvPr id="0" name=""/>
        <dsp:cNvSpPr/>
      </dsp:nvSpPr>
      <dsp:spPr>
        <a:xfrm>
          <a:off x="1016741" y="1236171"/>
          <a:ext cx="2097285" cy="1400066"/>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dirty="0" smtClean="0"/>
            <a:t>Predictive Modeling </a:t>
          </a:r>
          <a:endParaRPr lang="en-US" sz="2300" kern="1200" dirty="0"/>
        </a:p>
      </dsp:txBody>
      <dsp:txXfrm>
        <a:off x="1323881" y="1441206"/>
        <a:ext cx="1483005" cy="989996"/>
      </dsp:txXfrm>
    </dsp:sp>
    <dsp:sp modelId="{EBF02BE1-8449-B24C-A42B-87162EAE2F67}">
      <dsp:nvSpPr>
        <dsp:cNvPr id="0" name=""/>
        <dsp:cNvSpPr/>
      </dsp:nvSpPr>
      <dsp:spPr>
        <a:xfrm rot="19438061">
          <a:off x="2596524" y="978393"/>
          <a:ext cx="159774" cy="472522"/>
        </a:xfrm>
        <a:prstGeom prst="rightArrow">
          <a:avLst>
            <a:gd name="adj1" fmla="val 600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dirty="0" smtClean="0"/>
        </a:p>
        <a:p>
          <a:pPr lvl="0" algn="ctr" defTabSz="222250">
            <a:lnSpc>
              <a:spcPct val="90000"/>
            </a:lnSpc>
            <a:spcBef>
              <a:spcPct val="0"/>
            </a:spcBef>
            <a:spcAft>
              <a:spcPct val="35000"/>
            </a:spcAft>
          </a:pPr>
          <a:r>
            <a:rPr lang="en-US" sz="500" kern="1200" dirty="0" smtClean="0"/>
            <a:t/>
          </a:r>
          <a:br>
            <a:rPr lang="en-US" sz="500" kern="1200" dirty="0" smtClean="0"/>
          </a:br>
          <a:endParaRPr lang="en-US" sz="500" kern="1200" dirty="0"/>
        </a:p>
      </dsp:txBody>
      <dsp:txXfrm>
        <a:off x="2601109" y="1086995"/>
        <a:ext cx="111842" cy="283514"/>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6FD0C0-7924-BD46-8D59-ABED11DFA5D6}"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85456-F9EF-B443-BEDD-E76D997125A6}" type="slidenum">
              <a:rPr lang="en-US" smtClean="0"/>
              <a:t>‹#›</a:t>
            </a:fld>
            <a:endParaRPr lang="en-US"/>
          </a:p>
        </p:txBody>
      </p:sp>
    </p:spTree>
    <p:extLst>
      <p:ext uri="{BB962C8B-B14F-4D97-AF65-F5344CB8AC3E}">
        <p14:creationId xmlns:p14="http://schemas.microsoft.com/office/powerpoint/2010/main" val="343445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6FD0C0-7924-BD46-8D59-ABED11DFA5D6}" type="datetimeFigureOut">
              <a:rPr lang="en-US" smtClean="0"/>
              <a:t>4/30/2014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85456-F9EF-B443-BEDD-E76D997125A6}" type="slidenum">
              <a:rPr lang="en-US" smtClean="0"/>
              <a:t>‹#›</a:t>
            </a:fld>
            <a:endParaRPr lang="en-US"/>
          </a:p>
        </p:txBody>
      </p:sp>
    </p:spTree>
    <p:extLst>
      <p:ext uri="{BB962C8B-B14F-4D97-AF65-F5344CB8AC3E}">
        <p14:creationId xmlns:p14="http://schemas.microsoft.com/office/powerpoint/2010/main" val="1084798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6FD0C0-7924-BD46-8D59-ABED11DFA5D6}"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85456-F9EF-B443-BEDD-E76D997125A6}" type="slidenum">
              <a:rPr lang="en-US" smtClean="0"/>
              <a:t>‹#›</a:t>
            </a:fld>
            <a:endParaRPr lang="en-US"/>
          </a:p>
        </p:txBody>
      </p:sp>
    </p:spTree>
    <p:extLst>
      <p:ext uri="{BB962C8B-B14F-4D97-AF65-F5344CB8AC3E}">
        <p14:creationId xmlns:p14="http://schemas.microsoft.com/office/powerpoint/2010/main" val="211218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6FD0C0-7924-BD46-8D59-ABED11DFA5D6}"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85456-F9EF-B443-BEDD-E76D997125A6}"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700486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6FD0C0-7924-BD46-8D59-ABED11DFA5D6}"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85456-F9EF-B443-BEDD-E76D997125A6}" type="slidenum">
              <a:rPr lang="en-US" smtClean="0"/>
              <a:t>‹#›</a:t>
            </a:fld>
            <a:endParaRPr lang="en-US"/>
          </a:p>
        </p:txBody>
      </p:sp>
    </p:spTree>
    <p:extLst>
      <p:ext uri="{BB962C8B-B14F-4D97-AF65-F5344CB8AC3E}">
        <p14:creationId xmlns:p14="http://schemas.microsoft.com/office/powerpoint/2010/main" val="3047956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6FD0C0-7924-BD46-8D59-ABED11DFA5D6}" type="datetimeFigureOut">
              <a:rPr lang="en-US" smtClean="0"/>
              <a:t>4/30/2014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85456-F9EF-B443-BEDD-E76D997125A6}" type="slidenum">
              <a:rPr lang="en-US" smtClean="0"/>
              <a:t>‹#›</a:t>
            </a:fld>
            <a:endParaRPr lang="en-US"/>
          </a:p>
        </p:txBody>
      </p:sp>
    </p:spTree>
    <p:extLst>
      <p:ext uri="{BB962C8B-B14F-4D97-AF65-F5344CB8AC3E}">
        <p14:creationId xmlns:p14="http://schemas.microsoft.com/office/powerpoint/2010/main" val="2444118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6FD0C0-7924-BD46-8D59-ABED11DFA5D6}" type="datetimeFigureOut">
              <a:rPr lang="en-US" smtClean="0"/>
              <a:t>4/30/2014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85456-F9EF-B443-BEDD-E76D997125A6}" type="slidenum">
              <a:rPr lang="en-US" smtClean="0"/>
              <a:t>‹#›</a:t>
            </a:fld>
            <a:endParaRPr lang="en-US"/>
          </a:p>
        </p:txBody>
      </p:sp>
    </p:spTree>
    <p:extLst>
      <p:ext uri="{BB962C8B-B14F-4D97-AF65-F5344CB8AC3E}">
        <p14:creationId xmlns:p14="http://schemas.microsoft.com/office/powerpoint/2010/main" val="2936393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6FD0C0-7924-BD46-8D59-ABED11DFA5D6}"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85456-F9EF-B443-BEDD-E76D997125A6}" type="slidenum">
              <a:rPr lang="en-US" smtClean="0"/>
              <a:t>‹#›</a:t>
            </a:fld>
            <a:endParaRPr lang="en-US"/>
          </a:p>
        </p:txBody>
      </p:sp>
    </p:spTree>
    <p:extLst>
      <p:ext uri="{BB962C8B-B14F-4D97-AF65-F5344CB8AC3E}">
        <p14:creationId xmlns:p14="http://schemas.microsoft.com/office/powerpoint/2010/main" val="2693226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6FD0C0-7924-BD46-8D59-ABED11DFA5D6}"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85456-F9EF-B443-BEDD-E76D997125A6}" type="slidenum">
              <a:rPr lang="en-US" smtClean="0"/>
              <a:t>‹#›</a:t>
            </a:fld>
            <a:endParaRPr lang="en-US"/>
          </a:p>
        </p:txBody>
      </p:sp>
    </p:spTree>
    <p:extLst>
      <p:ext uri="{BB962C8B-B14F-4D97-AF65-F5344CB8AC3E}">
        <p14:creationId xmlns:p14="http://schemas.microsoft.com/office/powerpoint/2010/main" val="2227261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6FD0C0-7924-BD46-8D59-ABED11DFA5D6}"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85456-F9EF-B443-BEDD-E76D997125A6}" type="slidenum">
              <a:rPr lang="en-US" smtClean="0"/>
              <a:t>‹#›</a:t>
            </a:fld>
            <a:endParaRPr lang="en-US"/>
          </a:p>
        </p:txBody>
      </p:sp>
    </p:spTree>
    <p:extLst>
      <p:ext uri="{BB962C8B-B14F-4D97-AF65-F5344CB8AC3E}">
        <p14:creationId xmlns:p14="http://schemas.microsoft.com/office/powerpoint/2010/main" val="2442713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6FD0C0-7924-BD46-8D59-ABED11DFA5D6}"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85456-F9EF-B443-BEDD-E76D997125A6}" type="slidenum">
              <a:rPr lang="en-US" smtClean="0"/>
              <a:t>‹#›</a:t>
            </a:fld>
            <a:endParaRPr lang="en-US"/>
          </a:p>
        </p:txBody>
      </p:sp>
    </p:spTree>
    <p:extLst>
      <p:ext uri="{BB962C8B-B14F-4D97-AF65-F5344CB8AC3E}">
        <p14:creationId xmlns:p14="http://schemas.microsoft.com/office/powerpoint/2010/main" val="2015431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6FD0C0-7924-BD46-8D59-ABED11DFA5D6}" type="datetimeFigureOut">
              <a:rPr lang="en-US" smtClean="0"/>
              <a:t>4/30/2014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85456-F9EF-B443-BEDD-E76D997125A6}" type="slidenum">
              <a:rPr lang="en-US" smtClean="0"/>
              <a:t>‹#›</a:t>
            </a:fld>
            <a:endParaRPr lang="en-US"/>
          </a:p>
        </p:txBody>
      </p:sp>
    </p:spTree>
    <p:extLst>
      <p:ext uri="{BB962C8B-B14F-4D97-AF65-F5344CB8AC3E}">
        <p14:creationId xmlns:p14="http://schemas.microsoft.com/office/powerpoint/2010/main" val="2937419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6FD0C0-7924-BD46-8D59-ABED11DFA5D6}" type="datetimeFigureOut">
              <a:rPr lang="en-US" smtClean="0"/>
              <a:t>4/30/2014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85456-F9EF-B443-BEDD-E76D997125A6}" type="slidenum">
              <a:rPr lang="en-US" smtClean="0"/>
              <a:t>‹#›</a:t>
            </a:fld>
            <a:endParaRPr lang="en-US"/>
          </a:p>
        </p:txBody>
      </p:sp>
    </p:spTree>
    <p:extLst>
      <p:ext uri="{BB962C8B-B14F-4D97-AF65-F5344CB8AC3E}">
        <p14:creationId xmlns:p14="http://schemas.microsoft.com/office/powerpoint/2010/main" val="3309222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6FD0C0-7924-BD46-8D59-ABED11DFA5D6}" type="datetimeFigureOut">
              <a:rPr lang="en-US" smtClean="0"/>
              <a:t>4/30/2014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6E85456-F9EF-B443-BEDD-E76D997125A6}" type="slidenum">
              <a:rPr lang="en-US" smtClean="0"/>
              <a:t>‹#›</a:t>
            </a:fld>
            <a:endParaRPr lang="en-US"/>
          </a:p>
        </p:txBody>
      </p:sp>
    </p:spTree>
    <p:extLst>
      <p:ext uri="{BB962C8B-B14F-4D97-AF65-F5344CB8AC3E}">
        <p14:creationId xmlns:p14="http://schemas.microsoft.com/office/powerpoint/2010/main" val="3006725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6FD0C0-7924-BD46-8D59-ABED11DFA5D6}" type="datetimeFigureOut">
              <a:rPr lang="en-US" smtClean="0"/>
              <a:t>4/30/2014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6E85456-F9EF-B443-BEDD-E76D997125A6}" type="slidenum">
              <a:rPr lang="en-US" smtClean="0"/>
              <a:t>‹#›</a:t>
            </a:fld>
            <a:endParaRPr lang="en-US"/>
          </a:p>
        </p:txBody>
      </p:sp>
    </p:spTree>
    <p:extLst>
      <p:ext uri="{BB962C8B-B14F-4D97-AF65-F5344CB8AC3E}">
        <p14:creationId xmlns:p14="http://schemas.microsoft.com/office/powerpoint/2010/main" val="36035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66FD0C0-7924-BD46-8D59-ABED11DFA5D6}" type="datetimeFigureOut">
              <a:rPr lang="en-US" smtClean="0"/>
              <a:t>4/30/2014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6E85456-F9EF-B443-BEDD-E76D997125A6}" type="slidenum">
              <a:rPr lang="en-US" smtClean="0"/>
              <a:t>‹#›</a:t>
            </a:fld>
            <a:endParaRPr lang="en-US"/>
          </a:p>
        </p:txBody>
      </p:sp>
    </p:spTree>
    <p:extLst>
      <p:ext uri="{BB962C8B-B14F-4D97-AF65-F5344CB8AC3E}">
        <p14:creationId xmlns:p14="http://schemas.microsoft.com/office/powerpoint/2010/main" val="1551652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6FD0C0-7924-BD46-8D59-ABED11DFA5D6}" type="datetimeFigureOut">
              <a:rPr lang="en-US" smtClean="0"/>
              <a:t>4/30/2014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85456-F9EF-B443-BEDD-E76D997125A6}" type="slidenum">
              <a:rPr lang="en-US" smtClean="0"/>
              <a:t>‹#›</a:t>
            </a:fld>
            <a:endParaRPr lang="en-US"/>
          </a:p>
        </p:txBody>
      </p:sp>
    </p:spTree>
    <p:extLst>
      <p:ext uri="{BB962C8B-B14F-4D97-AF65-F5344CB8AC3E}">
        <p14:creationId xmlns:p14="http://schemas.microsoft.com/office/powerpoint/2010/main" val="654068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6FD0C0-7924-BD46-8D59-ABED11DFA5D6}" type="datetimeFigureOut">
              <a:rPr lang="en-US" smtClean="0"/>
              <a:t>4/30/2014</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96E85456-F9EF-B443-BEDD-E76D997125A6}" type="slidenum">
              <a:rPr lang="en-US" smtClean="0"/>
              <a:t>‹#›</a:t>
            </a:fld>
            <a:endParaRPr lang="en-US"/>
          </a:p>
        </p:txBody>
      </p:sp>
    </p:spTree>
    <p:extLst>
      <p:ext uri="{BB962C8B-B14F-4D97-AF65-F5344CB8AC3E}">
        <p14:creationId xmlns:p14="http://schemas.microsoft.com/office/powerpoint/2010/main" val="146496823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2">
            <a:schemeClr val="accent3"/>
          </a:lnRef>
          <a:fillRef idx="1">
            <a:schemeClr val="lt1"/>
          </a:fillRef>
          <a:effectRef idx="0">
            <a:schemeClr val="accent3"/>
          </a:effectRef>
          <a:fontRef idx="minor">
            <a:schemeClr val="dk1"/>
          </a:fontRef>
        </p:style>
        <p:txBody>
          <a:bodyPr/>
          <a:lstStyle/>
          <a:p>
            <a:r>
              <a:rPr lang="en-US" dirty="0" smtClean="0">
                <a:solidFill>
                  <a:schemeClr val="accent1">
                    <a:lumMod val="75000"/>
                  </a:schemeClr>
                </a:solidFill>
              </a:rPr>
              <a:t>Weekly Status Updates </a:t>
            </a:r>
            <a:br>
              <a:rPr lang="en-US" dirty="0" smtClean="0">
                <a:solidFill>
                  <a:schemeClr val="accent1">
                    <a:lumMod val="75000"/>
                  </a:schemeClr>
                </a:solidFill>
              </a:rPr>
            </a:br>
            <a:r>
              <a:rPr lang="en-US" dirty="0" smtClean="0">
                <a:solidFill>
                  <a:schemeClr val="accent1">
                    <a:lumMod val="75000"/>
                  </a:schemeClr>
                </a:solidFill>
              </a:rPr>
              <a:t>Analytics </a:t>
            </a:r>
            <a:endParaRPr lang="en-US" dirty="0">
              <a:solidFill>
                <a:schemeClr val="accent1">
                  <a:lumMod val="75000"/>
                </a:schemeClr>
              </a:solidFill>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45023400"/>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1478" y="779060"/>
            <a:ext cx="6830895" cy="1063387"/>
          </a:xfrm>
        </p:spPr>
        <p:txBody>
          <a:bodyPr/>
          <a:lstStyle/>
          <a:p>
            <a:r>
              <a:rPr lang="en-US" sz="5400" dirty="0" smtClean="0"/>
              <a:t>What after that?</a:t>
            </a:r>
            <a:endParaRPr lang="en-US" sz="5400" dirty="0"/>
          </a:p>
        </p:txBody>
      </p:sp>
      <p:sp>
        <p:nvSpPr>
          <p:cNvPr id="3" name="Subtitle 2"/>
          <p:cNvSpPr>
            <a:spLocks noGrp="1"/>
          </p:cNvSpPr>
          <p:nvPr>
            <p:ph type="subTitle" idx="1"/>
          </p:nvPr>
        </p:nvSpPr>
        <p:spPr>
          <a:xfrm>
            <a:off x="761478" y="2238896"/>
            <a:ext cx="6620968" cy="861420"/>
          </a:xfrm>
        </p:spPr>
        <p:txBody>
          <a:bodyPr>
            <a:noAutofit/>
          </a:bodyPr>
          <a:lstStyle/>
          <a:p>
            <a:r>
              <a:rPr lang="en-US" sz="3600" dirty="0" smtClean="0">
                <a:solidFill>
                  <a:schemeClr val="tx1"/>
                </a:solidFill>
              </a:rPr>
              <a:t>After extraction and cleaning we are ready to analyze and visualize the data to make a which  need statistical knowledge</a:t>
            </a:r>
            <a:endParaRPr lang="en-US" sz="3600" dirty="0">
              <a:solidFill>
                <a:schemeClr val="tx1"/>
              </a:solidFill>
            </a:endParaRPr>
          </a:p>
        </p:txBody>
      </p:sp>
    </p:spTree>
    <p:extLst>
      <p:ext uri="{BB962C8B-B14F-4D97-AF65-F5344CB8AC3E}">
        <p14:creationId xmlns:p14="http://schemas.microsoft.com/office/powerpoint/2010/main" val="1373521249"/>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9758"/>
            <a:ext cx="7772400" cy="1470025"/>
          </a:xfrm>
        </p:spPr>
        <p:txBody>
          <a:bodyPr/>
          <a:lstStyle/>
          <a:p>
            <a:r>
              <a:rPr lang="en-US" dirty="0" smtClean="0"/>
              <a:t>Statistical knowledge</a:t>
            </a:r>
            <a:endParaRPr lang="en-US" dirty="0"/>
          </a:p>
        </p:txBody>
      </p:sp>
      <p:sp>
        <p:nvSpPr>
          <p:cNvPr id="3" name="Subtitle 2"/>
          <p:cNvSpPr>
            <a:spLocks noGrp="1"/>
          </p:cNvSpPr>
          <p:nvPr>
            <p:ph type="subTitle" idx="1"/>
          </p:nvPr>
        </p:nvSpPr>
        <p:spPr>
          <a:xfrm>
            <a:off x="969432" y="2499783"/>
            <a:ext cx="7222067" cy="3363384"/>
          </a:xfrm>
        </p:spPr>
        <p:txBody>
          <a:bodyPr>
            <a:normAutofit/>
          </a:bodyPr>
          <a:lstStyle/>
          <a:p>
            <a:r>
              <a:rPr lang="en-US" sz="2800" dirty="0" smtClean="0">
                <a:solidFill>
                  <a:schemeClr val="tx1"/>
                </a:solidFill>
              </a:rPr>
              <a:t>Ideas about mean, median, mode, standard deviation, variance, normal distribution , going to learn about regression analysis, following head first statistics and head first data analysis for these</a:t>
            </a:r>
            <a:endParaRPr lang="en-US" sz="2800" dirty="0">
              <a:solidFill>
                <a:schemeClr val="tx1"/>
              </a:solidFill>
            </a:endParaRPr>
          </a:p>
        </p:txBody>
      </p:sp>
    </p:spTree>
    <p:extLst>
      <p:ext uri="{BB962C8B-B14F-4D97-AF65-F5344CB8AC3E}">
        <p14:creationId xmlns:p14="http://schemas.microsoft.com/office/powerpoint/2010/main" val="1373521249"/>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6442" y="358259"/>
            <a:ext cx="5629892" cy="1117978"/>
          </a:xfrm>
        </p:spPr>
        <p:txBody>
          <a:bodyPr/>
          <a:lstStyle/>
          <a:p>
            <a:r>
              <a:rPr lang="en-US" dirty="0" smtClean="0"/>
              <a:t>Ideas </a:t>
            </a:r>
            <a:endParaRPr lang="en-US" dirty="0"/>
          </a:p>
        </p:txBody>
      </p:sp>
      <p:sp>
        <p:nvSpPr>
          <p:cNvPr id="3" name="Subtitle 2"/>
          <p:cNvSpPr>
            <a:spLocks noGrp="1"/>
          </p:cNvSpPr>
          <p:nvPr>
            <p:ph type="subTitle" idx="1"/>
          </p:nvPr>
        </p:nvSpPr>
        <p:spPr>
          <a:xfrm>
            <a:off x="675374" y="1706634"/>
            <a:ext cx="6620968" cy="861420"/>
          </a:xfrm>
        </p:spPr>
        <p:txBody>
          <a:bodyPr>
            <a:noAutofit/>
          </a:bodyPr>
          <a:lstStyle/>
          <a:p>
            <a:r>
              <a:rPr lang="en-US" sz="3600" dirty="0" smtClean="0">
                <a:solidFill>
                  <a:schemeClr val="tx1"/>
                </a:solidFill>
              </a:rPr>
              <a:t>I am also investigating about the integration of our python or r codes with a mobile or web based app, a button click in a web or mobile app should do rest of the work</a:t>
            </a:r>
            <a:endParaRPr lang="en-US" sz="3600" dirty="0">
              <a:solidFill>
                <a:schemeClr val="tx1"/>
              </a:solidFill>
            </a:endParaRPr>
          </a:p>
        </p:txBody>
      </p:sp>
    </p:spTree>
    <p:extLst>
      <p:ext uri="{BB962C8B-B14F-4D97-AF65-F5344CB8AC3E}">
        <p14:creationId xmlns:p14="http://schemas.microsoft.com/office/powerpoint/2010/main" val="1373521249"/>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60400"/>
            <a:ext cx="7772400" cy="1470025"/>
          </a:xfrm>
        </p:spPr>
        <p:txBody>
          <a:bodyPr/>
          <a:lstStyle/>
          <a:p>
            <a:r>
              <a:rPr lang="en-US" dirty="0" smtClean="0"/>
              <a:t>Other Works</a:t>
            </a:r>
            <a:endParaRPr lang="en-US" dirty="0"/>
          </a:p>
        </p:txBody>
      </p:sp>
      <p:sp>
        <p:nvSpPr>
          <p:cNvPr id="3" name="Subtitle 2"/>
          <p:cNvSpPr>
            <a:spLocks noGrp="1"/>
          </p:cNvSpPr>
          <p:nvPr>
            <p:ph type="subTitle" idx="1"/>
          </p:nvPr>
        </p:nvSpPr>
        <p:spPr>
          <a:xfrm>
            <a:off x="1202266" y="2146300"/>
            <a:ext cx="6400800" cy="1752600"/>
          </a:xfrm>
        </p:spPr>
        <p:txBody>
          <a:bodyPr>
            <a:noAutofit/>
          </a:bodyPr>
          <a:lstStyle/>
          <a:p>
            <a:r>
              <a:rPr lang="en-US" sz="2800" dirty="0" smtClean="0">
                <a:solidFill>
                  <a:schemeClr val="tx1"/>
                </a:solidFill>
              </a:rPr>
              <a:t>Understanding the R based twitter and </a:t>
            </a:r>
            <a:r>
              <a:rPr lang="en-US" sz="2800" dirty="0" err="1" smtClean="0">
                <a:solidFill>
                  <a:schemeClr val="tx1"/>
                </a:solidFill>
              </a:rPr>
              <a:t>facebook</a:t>
            </a:r>
            <a:r>
              <a:rPr lang="en-US" sz="2800" dirty="0" smtClean="0">
                <a:solidFill>
                  <a:schemeClr val="tx1"/>
                </a:solidFill>
              </a:rPr>
              <a:t> analysis, Documentation for R based data analysis, learning python programming cause I think without good understanding in python learning only the data science library wont help much </a:t>
            </a:r>
            <a:endParaRPr lang="en-US" sz="2800" dirty="0">
              <a:solidFill>
                <a:schemeClr val="tx1"/>
              </a:solidFill>
            </a:endParaRPr>
          </a:p>
        </p:txBody>
      </p:sp>
    </p:spTree>
    <p:extLst>
      <p:ext uri="{BB962C8B-B14F-4D97-AF65-F5344CB8AC3E}">
        <p14:creationId xmlns:p14="http://schemas.microsoft.com/office/powerpoint/2010/main" val="1651785980"/>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4134" y="674158"/>
            <a:ext cx="7772400" cy="1470025"/>
          </a:xfrm>
        </p:spPr>
        <p:txBody>
          <a:bodyPr/>
          <a:lstStyle/>
          <a:p>
            <a:r>
              <a:rPr lang="en-US" dirty="0" smtClean="0"/>
              <a:t>Future working </a:t>
            </a:r>
            <a:endParaRPr lang="en-US" dirty="0"/>
          </a:p>
        </p:txBody>
      </p:sp>
      <p:sp>
        <p:nvSpPr>
          <p:cNvPr id="3" name="Subtitle 2"/>
          <p:cNvSpPr>
            <a:spLocks noGrp="1"/>
          </p:cNvSpPr>
          <p:nvPr>
            <p:ph type="subTitle" idx="1"/>
          </p:nvPr>
        </p:nvSpPr>
        <p:spPr>
          <a:xfrm>
            <a:off x="863599" y="2144183"/>
            <a:ext cx="7560733" cy="3676650"/>
          </a:xfrm>
        </p:spPr>
        <p:txBody>
          <a:bodyPr>
            <a:normAutofit/>
          </a:bodyPr>
          <a:lstStyle/>
          <a:p>
            <a:pPr marL="457200" indent="-457200">
              <a:buFont typeface="Wingdings" panose="05000000000000000000" pitchFamily="2" charset="2"/>
              <a:buChar char="q"/>
            </a:pPr>
            <a:r>
              <a:rPr lang="en-US" sz="2800" dirty="0" smtClean="0">
                <a:solidFill>
                  <a:schemeClr val="tx1"/>
                </a:solidFill>
              </a:rPr>
              <a:t>Can we work in different segment?</a:t>
            </a:r>
          </a:p>
          <a:p>
            <a:pPr marL="457200" indent="-457200">
              <a:buFont typeface="Wingdings" panose="05000000000000000000" pitchFamily="2" charset="2"/>
              <a:buChar char="q"/>
            </a:pPr>
            <a:r>
              <a:rPr lang="en-US" sz="2800" dirty="0" smtClean="0">
                <a:solidFill>
                  <a:schemeClr val="tx1"/>
                </a:solidFill>
              </a:rPr>
              <a:t>some got extraction, some got analysis as it requires good statistical knowledge</a:t>
            </a:r>
          </a:p>
          <a:p>
            <a:pPr marL="457200" indent="-457200">
              <a:buFont typeface="Wingdings" panose="05000000000000000000" pitchFamily="2" charset="2"/>
              <a:buChar char="q"/>
            </a:pPr>
            <a:r>
              <a:rPr lang="en-US" sz="2800" dirty="0" smtClean="0">
                <a:solidFill>
                  <a:schemeClr val="tx1"/>
                </a:solidFill>
              </a:rPr>
              <a:t>some Can working on integrating</a:t>
            </a:r>
            <a:endParaRPr lang="en-US" sz="2800" dirty="0">
              <a:solidFill>
                <a:schemeClr val="tx1"/>
              </a:solidFill>
            </a:endParaRPr>
          </a:p>
        </p:txBody>
      </p:sp>
    </p:spTree>
    <p:extLst>
      <p:ext uri="{BB962C8B-B14F-4D97-AF65-F5344CB8AC3E}">
        <p14:creationId xmlns:p14="http://schemas.microsoft.com/office/powerpoint/2010/main" val="1651785980"/>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5984734" cy="2005083"/>
          </a:xfrm>
        </p:spPr>
        <p:txBody>
          <a:bodyPr/>
          <a:lstStyle/>
          <a:p>
            <a:r>
              <a:rPr lang="en-US" dirty="0" smtClean="0"/>
              <a:t>Thank you </a:t>
            </a:r>
            <a:endParaRPr lang="en-US" dirty="0"/>
          </a:p>
        </p:txBody>
      </p:sp>
      <p:sp>
        <p:nvSpPr>
          <p:cNvPr id="3" name="Subtitle 2"/>
          <p:cNvSpPr>
            <a:spLocks noGrp="1"/>
          </p:cNvSpPr>
          <p:nvPr>
            <p:ph type="subTitle" idx="1"/>
          </p:nvPr>
        </p:nvSpPr>
        <p:spPr>
          <a:xfrm>
            <a:off x="1030215" y="3740813"/>
            <a:ext cx="6620968" cy="861420"/>
          </a:xfrm>
        </p:spPr>
        <p:txBody>
          <a:bodyPr/>
          <a:lstStyle/>
          <a:p>
            <a:r>
              <a:rPr lang="en-US" dirty="0" smtClean="0">
                <a:solidFill>
                  <a:schemeClr val="tx1"/>
                </a:solidFill>
              </a:rPr>
              <a:t>KMR </a:t>
            </a:r>
            <a:r>
              <a:rPr lang="en-US" dirty="0" err="1" smtClean="0">
                <a:solidFill>
                  <a:schemeClr val="tx1"/>
                </a:solidFill>
              </a:rPr>
              <a:t>Anik</a:t>
            </a:r>
            <a:endParaRPr lang="en-US" dirty="0" smtClean="0">
              <a:solidFill>
                <a:schemeClr val="tx1"/>
              </a:solidFill>
            </a:endParaRPr>
          </a:p>
          <a:p>
            <a:r>
              <a:rPr lang="en-US" dirty="0" err="1" smtClean="0">
                <a:solidFill>
                  <a:schemeClr val="tx1"/>
                </a:solidFill>
              </a:rPr>
              <a:t>Sites.google.com</a:t>
            </a:r>
            <a:r>
              <a:rPr lang="en-US" dirty="0" smtClean="0">
                <a:solidFill>
                  <a:schemeClr val="tx1"/>
                </a:solidFill>
              </a:rPr>
              <a:t>/site/</a:t>
            </a:r>
            <a:r>
              <a:rPr lang="en-US" dirty="0" err="1" smtClean="0">
                <a:solidFill>
                  <a:schemeClr val="tx1"/>
                </a:solidFill>
              </a:rPr>
              <a:t>razinanik</a:t>
            </a:r>
            <a:endParaRPr lang="en-US" dirty="0">
              <a:solidFill>
                <a:schemeClr val="tx1"/>
              </a:solidFill>
            </a:endParaRPr>
          </a:p>
        </p:txBody>
      </p:sp>
    </p:spTree>
    <p:extLst>
      <p:ext uri="{BB962C8B-B14F-4D97-AF65-F5344CB8AC3E}">
        <p14:creationId xmlns:p14="http://schemas.microsoft.com/office/powerpoint/2010/main" val="1651785980"/>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4934" y="307975"/>
            <a:ext cx="7772400" cy="1470025"/>
          </a:xfrm>
        </p:spPr>
        <p:txBody>
          <a:bodyPr/>
          <a:lstStyle/>
          <a:p>
            <a:r>
              <a:rPr lang="en-US" sz="6000" dirty="0" smtClean="0"/>
              <a:t>Data Science Workflow </a:t>
            </a:r>
            <a:endParaRPr lang="en-US" sz="6000" dirty="0"/>
          </a:p>
        </p:txBody>
      </p:sp>
      <p:graphicFrame>
        <p:nvGraphicFramePr>
          <p:cNvPr id="4" name="Diagram 3"/>
          <p:cNvGraphicFramePr/>
          <p:nvPr>
            <p:extLst>
              <p:ext uri="{D42A27DB-BD31-4B8C-83A1-F6EECF244321}">
                <p14:modId xmlns:p14="http://schemas.microsoft.com/office/powerpoint/2010/main" val="755891375"/>
              </p:ext>
            </p:extLst>
          </p:nvPr>
        </p:nvGraphicFramePr>
        <p:xfrm>
          <a:off x="872637" y="1768143"/>
          <a:ext cx="7615766" cy="4635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4393662"/>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05342"/>
            <a:ext cx="7772400" cy="1470025"/>
          </a:xfrm>
        </p:spPr>
        <p:txBody>
          <a:bodyPr/>
          <a:lstStyle/>
          <a:p>
            <a:r>
              <a:rPr lang="en-US" dirty="0" smtClean="0"/>
              <a:t>Extraction </a:t>
            </a:r>
            <a:endParaRPr lang="en-US" dirty="0"/>
          </a:p>
        </p:txBody>
      </p:sp>
      <p:sp>
        <p:nvSpPr>
          <p:cNvPr id="3" name="Subtitle 2"/>
          <p:cNvSpPr>
            <a:spLocks noGrp="1"/>
          </p:cNvSpPr>
          <p:nvPr>
            <p:ph type="subTitle" idx="1"/>
          </p:nvPr>
        </p:nvSpPr>
        <p:spPr>
          <a:xfrm>
            <a:off x="1011767" y="1875367"/>
            <a:ext cx="6400800" cy="1752600"/>
          </a:xfrm>
        </p:spPr>
        <p:txBody>
          <a:bodyPr>
            <a:noAutofit/>
          </a:bodyPr>
          <a:lstStyle/>
          <a:p>
            <a:pPr marL="342900" indent="-342900">
              <a:buFont typeface="Wingdings" panose="05000000000000000000" pitchFamily="2" charset="2"/>
              <a:buChar char="q"/>
            </a:pPr>
            <a:r>
              <a:rPr lang="en-US" sz="2400" dirty="0" smtClean="0">
                <a:solidFill>
                  <a:schemeClr val="tx1"/>
                </a:solidFill>
              </a:rPr>
              <a:t>Extraction and cleaning  takes up to 50 to 70 percent of a Data scientist’s time, </a:t>
            </a:r>
          </a:p>
          <a:p>
            <a:pPr marL="342900" indent="-342900">
              <a:buFont typeface="Wingdings" panose="05000000000000000000" pitchFamily="2" charset="2"/>
              <a:buChar char="q"/>
            </a:pPr>
            <a:r>
              <a:rPr lang="en-US" sz="2400" dirty="0" smtClean="0">
                <a:solidFill>
                  <a:schemeClr val="tx1"/>
                </a:solidFill>
              </a:rPr>
              <a:t>it is required for making the data suitable for analysis, cleaning will make the data ready for </a:t>
            </a:r>
            <a:r>
              <a:rPr lang="en-US" sz="2400" dirty="0" err="1" smtClean="0">
                <a:solidFill>
                  <a:schemeClr val="tx1"/>
                </a:solidFill>
              </a:rPr>
              <a:t>analySIS</a:t>
            </a:r>
            <a:r>
              <a:rPr lang="en-US" sz="2400" dirty="0" smtClean="0">
                <a:solidFill>
                  <a:schemeClr val="tx1"/>
                </a:solidFill>
              </a:rPr>
              <a:t>, </a:t>
            </a:r>
          </a:p>
          <a:p>
            <a:pPr marL="342900" indent="-342900">
              <a:buFont typeface="Wingdings" panose="05000000000000000000" pitchFamily="2" charset="2"/>
              <a:buChar char="q"/>
            </a:pPr>
            <a:r>
              <a:rPr lang="en-US" sz="2400" dirty="0" smtClean="0">
                <a:solidFill>
                  <a:schemeClr val="tx1"/>
                </a:solidFill>
              </a:rPr>
              <a:t>extraction can be from different sources  </a:t>
            </a:r>
            <a:endParaRPr lang="en-US" sz="2400" dirty="0">
              <a:solidFill>
                <a:schemeClr val="tx1"/>
              </a:solidFill>
            </a:endParaRPr>
          </a:p>
        </p:txBody>
      </p:sp>
    </p:spTree>
    <p:extLst>
      <p:ext uri="{BB962C8B-B14F-4D97-AF65-F5344CB8AC3E}">
        <p14:creationId xmlns:p14="http://schemas.microsoft.com/office/powerpoint/2010/main" val="3694393662"/>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87425"/>
            <a:ext cx="7772400" cy="1470025"/>
          </a:xfrm>
        </p:spPr>
        <p:txBody>
          <a:bodyPr/>
          <a:lstStyle/>
          <a:p>
            <a:r>
              <a:rPr lang="en-US" dirty="0" smtClean="0"/>
              <a:t>Data Sources for Extraction</a:t>
            </a:r>
            <a:endParaRPr lang="en-US" dirty="0"/>
          </a:p>
        </p:txBody>
      </p:sp>
      <p:sp>
        <p:nvSpPr>
          <p:cNvPr id="3" name="Subtitle 2"/>
          <p:cNvSpPr>
            <a:spLocks noGrp="1"/>
          </p:cNvSpPr>
          <p:nvPr>
            <p:ph type="subTitle" idx="1"/>
          </p:nvPr>
        </p:nvSpPr>
        <p:spPr>
          <a:xfrm>
            <a:off x="866442" y="2757512"/>
            <a:ext cx="6620968" cy="861420"/>
          </a:xfrm>
        </p:spPr>
        <p:txBody>
          <a:bodyPr>
            <a:noAutofit/>
          </a:bodyPr>
          <a:lstStyle/>
          <a:p>
            <a:r>
              <a:rPr lang="en-US" sz="3600" dirty="0" smtClean="0">
                <a:solidFill>
                  <a:schemeClr val="tx1"/>
                </a:solidFill>
              </a:rPr>
              <a:t>HTML, XML, JSON, CSV, Excel, HDF5, Databases (</a:t>
            </a:r>
            <a:r>
              <a:rPr lang="en-US" sz="3600" dirty="0" err="1" smtClean="0">
                <a:solidFill>
                  <a:schemeClr val="tx1"/>
                </a:solidFill>
              </a:rPr>
              <a:t>Mysql</a:t>
            </a:r>
            <a:r>
              <a:rPr lang="en-US" sz="3600" dirty="0" smtClean="0">
                <a:solidFill>
                  <a:schemeClr val="tx1"/>
                </a:solidFill>
              </a:rPr>
              <a:t>, </a:t>
            </a:r>
            <a:r>
              <a:rPr lang="en-US" sz="3600" dirty="0" err="1" smtClean="0">
                <a:solidFill>
                  <a:schemeClr val="tx1"/>
                </a:solidFill>
              </a:rPr>
              <a:t>sqlite</a:t>
            </a:r>
            <a:r>
              <a:rPr lang="en-US" sz="3600" dirty="0" smtClean="0">
                <a:solidFill>
                  <a:schemeClr val="tx1"/>
                </a:solidFill>
              </a:rPr>
              <a:t>, </a:t>
            </a:r>
            <a:r>
              <a:rPr lang="en-US" sz="3600" dirty="0" err="1" smtClean="0">
                <a:solidFill>
                  <a:schemeClr val="tx1"/>
                </a:solidFill>
              </a:rPr>
              <a:t>PostgreSQL</a:t>
            </a:r>
            <a:r>
              <a:rPr lang="en-US" sz="3600" dirty="0" smtClean="0">
                <a:solidFill>
                  <a:schemeClr val="tx1"/>
                </a:solidFill>
              </a:rPr>
              <a:t>,), </a:t>
            </a:r>
            <a:r>
              <a:rPr lang="en-US" sz="3600" dirty="0" err="1" smtClean="0">
                <a:solidFill>
                  <a:schemeClr val="tx1"/>
                </a:solidFill>
              </a:rPr>
              <a:t>MongoDB</a:t>
            </a:r>
            <a:r>
              <a:rPr lang="en-US" sz="3600" dirty="0" smtClean="0">
                <a:solidFill>
                  <a:schemeClr val="tx1"/>
                </a:solidFill>
              </a:rPr>
              <a:t> (</a:t>
            </a:r>
            <a:r>
              <a:rPr lang="en-US" sz="3600" dirty="0" err="1" smtClean="0">
                <a:solidFill>
                  <a:schemeClr val="tx1"/>
                </a:solidFill>
              </a:rPr>
              <a:t>Nosql</a:t>
            </a:r>
            <a:r>
              <a:rPr lang="en-US" sz="3600" dirty="0" smtClean="0">
                <a:solidFill>
                  <a:schemeClr val="tx1"/>
                </a:solidFill>
              </a:rPr>
              <a:t>) </a:t>
            </a:r>
            <a:endParaRPr lang="en-US" sz="3600" dirty="0">
              <a:solidFill>
                <a:schemeClr val="tx1"/>
              </a:solidFill>
            </a:endParaRPr>
          </a:p>
        </p:txBody>
      </p:sp>
    </p:spTree>
    <p:extLst>
      <p:ext uri="{BB962C8B-B14F-4D97-AF65-F5344CB8AC3E}">
        <p14:creationId xmlns:p14="http://schemas.microsoft.com/office/powerpoint/2010/main" val="3694393662"/>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7633" y="660400"/>
            <a:ext cx="7772400" cy="1470025"/>
          </a:xfrm>
        </p:spPr>
        <p:txBody>
          <a:bodyPr/>
          <a:lstStyle/>
          <a:p>
            <a:r>
              <a:rPr lang="en-US" dirty="0" smtClean="0"/>
              <a:t>Source types and structure </a:t>
            </a:r>
            <a:endParaRPr lang="en-US" dirty="0"/>
          </a:p>
        </p:txBody>
      </p:sp>
      <p:sp>
        <p:nvSpPr>
          <p:cNvPr id="3" name="Subtitle 2"/>
          <p:cNvSpPr>
            <a:spLocks noGrp="1"/>
          </p:cNvSpPr>
          <p:nvPr>
            <p:ph type="subTitle" idx="1"/>
          </p:nvPr>
        </p:nvSpPr>
        <p:spPr>
          <a:xfrm>
            <a:off x="990600" y="1917699"/>
            <a:ext cx="7137400" cy="4093633"/>
          </a:xfrm>
        </p:spPr>
        <p:txBody>
          <a:bodyPr>
            <a:normAutofit/>
          </a:bodyPr>
          <a:lstStyle/>
          <a:p>
            <a:pPr marL="342900" indent="-342900">
              <a:buFont typeface="Courier New" panose="02070309020205020404" pitchFamily="49" charset="0"/>
              <a:buChar char="o"/>
            </a:pPr>
            <a:r>
              <a:rPr lang="en-US" sz="2400" dirty="0" smtClean="0">
                <a:solidFill>
                  <a:schemeClr val="tx1"/>
                </a:solidFill>
              </a:rPr>
              <a:t>JSON= JavaScript Object, </a:t>
            </a:r>
            <a:endParaRPr lang="en-US" sz="2400" dirty="0">
              <a:solidFill>
                <a:schemeClr val="tx1"/>
              </a:solidFill>
            </a:endParaRPr>
          </a:p>
          <a:p>
            <a:pPr marL="342900" indent="-342900">
              <a:buFont typeface="Courier New" panose="02070309020205020404" pitchFamily="49" charset="0"/>
              <a:buChar char="o"/>
            </a:pPr>
            <a:r>
              <a:rPr lang="en-US" sz="2400" dirty="0" smtClean="0">
                <a:solidFill>
                  <a:schemeClr val="tx1"/>
                </a:solidFill>
              </a:rPr>
              <a:t>HTML and XML= Tag based, </a:t>
            </a:r>
          </a:p>
          <a:p>
            <a:pPr marL="342900" indent="-342900">
              <a:buFont typeface="Courier New" panose="02070309020205020404" pitchFamily="49" charset="0"/>
              <a:buChar char="o"/>
            </a:pPr>
            <a:r>
              <a:rPr lang="en-US" sz="2400" dirty="0" smtClean="0">
                <a:solidFill>
                  <a:schemeClr val="tx1"/>
                </a:solidFill>
              </a:rPr>
              <a:t>Web API= Data structure Defined by the API provider, </a:t>
            </a:r>
          </a:p>
          <a:p>
            <a:pPr marL="342900" indent="-342900">
              <a:buFont typeface="Courier New" panose="02070309020205020404" pitchFamily="49" charset="0"/>
              <a:buChar char="o"/>
            </a:pPr>
            <a:r>
              <a:rPr lang="en-US" sz="2400" dirty="0" smtClean="0">
                <a:solidFill>
                  <a:schemeClr val="tx1"/>
                </a:solidFill>
              </a:rPr>
              <a:t>Databases= Column and row based, </a:t>
            </a:r>
          </a:p>
          <a:p>
            <a:pPr marL="342900" indent="-342900">
              <a:buFont typeface="Courier New" panose="02070309020205020404" pitchFamily="49" charset="0"/>
              <a:buChar char="o"/>
            </a:pPr>
            <a:r>
              <a:rPr lang="en-US" sz="2400" dirty="0" smtClean="0">
                <a:solidFill>
                  <a:schemeClr val="tx1"/>
                </a:solidFill>
              </a:rPr>
              <a:t>CSV and excel= Column and Row based, </a:t>
            </a:r>
          </a:p>
          <a:p>
            <a:pPr marL="342900" indent="-342900">
              <a:buFont typeface="Courier New" panose="02070309020205020404" pitchFamily="49" charset="0"/>
              <a:buChar char="o"/>
            </a:pPr>
            <a:r>
              <a:rPr lang="en-US" sz="2400" dirty="0" err="1" smtClean="0">
                <a:solidFill>
                  <a:schemeClr val="tx1"/>
                </a:solidFill>
              </a:rPr>
              <a:t>MongoDB</a:t>
            </a:r>
            <a:r>
              <a:rPr lang="en-US" sz="2400" dirty="0" smtClean="0">
                <a:solidFill>
                  <a:schemeClr val="tx1"/>
                </a:solidFill>
              </a:rPr>
              <a:t>= Python dictionary like objects key-value pairs </a:t>
            </a:r>
            <a:endParaRPr lang="en-US" sz="2400" dirty="0">
              <a:solidFill>
                <a:schemeClr val="tx1"/>
              </a:solidFill>
            </a:endParaRPr>
          </a:p>
        </p:txBody>
      </p:sp>
    </p:spTree>
    <p:extLst>
      <p:ext uri="{BB962C8B-B14F-4D97-AF65-F5344CB8AC3E}">
        <p14:creationId xmlns:p14="http://schemas.microsoft.com/office/powerpoint/2010/main" val="3694393662"/>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6441" y="383276"/>
            <a:ext cx="6830895" cy="1254455"/>
          </a:xfrm>
        </p:spPr>
        <p:txBody>
          <a:bodyPr/>
          <a:lstStyle/>
          <a:p>
            <a:r>
              <a:rPr lang="en-US" sz="4400" dirty="0" smtClean="0"/>
              <a:t>Python tools for data Extraction </a:t>
            </a:r>
            <a:endParaRPr lang="en-US" sz="4400" dirty="0"/>
          </a:p>
        </p:txBody>
      </p:sp>
      <p:sp>
        <p:nvSpPr>
          <p:cNvPr id="3" name="Subtitle 2"/>
          <p:cNvSpPr>
            <a:spLocks noGrp="1"/>
          </p:cNvSpPr>
          <p:nvPr>
            <p:ph type="subTitle" idx="1"/>
          </p:nvPr>
        </p:nvSpPr>
        <p:spPr>
          <a:xfrm>
            <a:off x="971403" y="1964330"/>
            <a:ext cx="7299139" cy="3863264"/>
          </a:xfrm>
        </p:spPr>
        <p:txBody>
          <a:bodyPr>
            <a:normAutofit lnSpcReduction="10000"/>
          </a:bodyPr>
          <a:lstStyle/>
          <a:p>
            <a:pPr marL="457200" indent="-457200">
              <a:buFont typeface="Wingdings" panose="05000000000000000000" pitchFamily="2" charset="2"/>
              <a:buChar char="q"/>
            </a:pPr>
            <a:r>
              <a:rPr lang="en-US" sz="3200" dirty="0" smtClean="0">
                <a:solidFill>
                  <a:schemeClr val="tx1"/>
                </a:solidFill>
              </a:rPr>
              <a:t>JSON, XML, HTML= </a:t>
            </a:r>
            <a:r>
              <a:rPr lang="en-US" sz="3200" dirty="0" err="1" smtClean="0">
                <a:solidFill>
                  <a:schemeClr val="tx1"/>
                </a:solidFill>
              </a:rPr>
              <a:t>lxml</a:t>
            </a:r>
            <a:r>
              <a:rPr lang="en-US" sz="3200" dirty="0" smtClean="0">
                <a:solidFill>
                  <a:schemeClr val="tx1"/>
                </a:solidFill>
              </a:rPr>
              <a:t> , </a:t>
            </a:r>
          </a:p>
          <a:p>
            <a:pPr marL="457200" indent="-457200">
              <a:buFont typeface="Wingdings" panose="05000000000000000000" pitchFamily="2" charset="2"/>
              <a:buChar char="q"/>
            </a:pPr>
            <a:r>
              <a:rPr lang="en-US" sz="3200" dirty="0" smtClean="0">
                <a:solidFill>
                  <a:schemeClr val="tx1"/>
                </a:solidFill>
              </a:rPr>
              <a:t>Web </a:t>
            </a:r>
            <a:r>
              <a:rPr lang="en-US" sz="3200" dirty="0" err="1" smtClean="0">
                <a:solidFill>
                  <a:schemeClr val="tx1"/>
                </a:solidFill>
              </a:rPr>
              <a:t>api</a:t>
            </a:r>
            <a:r>
              <a:rPr lang="en-US" sz="3200" dirty="0" smtClean="0">
                <a:solidFill>
                  <a:schemeClr val="tx1"/>
                </a:solidFill>
              </a:rPr>
              <a:t>= given by the providers,</a:t>
            </a:r>
          </a:p>
          <a:p>
            <a:pPr marL="457200" indent="-457200">
              <a:buFont typeface="Wingdings" panose="05000000000000000000" pitchFamily="2" charset="2"/>
              <a:buChar char="q"/>
            </a:pPr>
            <a:r>
              <a:rPr lang="en-US" sz="3200" dirty="0" smtClean="0">
                <a:solidFill>
                  <a:schemeClr val="tx1"/>
                </a:solidFill>
              </a:rPr>
              <a:t> CSV and excel= pandas and </a:t>
            </a:r>
            <a:r>
              <a:rPr lang="en-US" sz="3200" dirty="0" err="1" smtClean="0">
                <a:solidFill>
                  <a:schemeClr val="tx1"/>
                </a:solidFill>
              </a:rPr>
              <a:t>numpy</a:t>
            </a:r>
            <a:r>
              <a:rPr lang="en-US" sz="3200" dirty="0" smtClean="0">
                <a:solidFill>
                  <a:schemeClr val="tx1"/>
                </a:solidFill>
              </a:rPr>
              <a:t>, </a:t>
            </a:r>
          </a:p>
          <a:p>
            <a:pPr marL="457200" indent="-457200">
              <a:buFont typeface="Wingdings" panose="05000000000000000000" pitchFamily="2" charset="2"/>
              <a:buChar char="q"/>
            </a:pPr>
            <a:r>
              <a:rPr lang="en-US" sz="3200" dirty="0" smtClean="0">
                <a:solidFill>
                  <a:schemeClr val="tx1"/>
                </a:solidFill>
              </a:rPr>
              <a:t>Database= pandas </a:t>
            </a:r>
            <a:r>
              <a:rPr lang="en-US" sz="3200" dirty="0" err="1" smtClean="0">
                <a:solidFill>
                  <a:schemeClr val="tx1"/>
                </a:solidFill>
              </a:rPr>
              <a:t>sql</a:t>
            </a:r>
            <a:r>
              <a:rPr lang="en-US" sz="3200" dirty="0" smtClean="0">
                <a:solidFill>
                  <a:schemeClr val="tx1"/>
                </a:solidFill>
              </a:rPr>
              <a:t> driver</a:t>
            </a:r>
          </a:p>
          <a:p>
            <a:pPr marL="457200" indent="-457200">
              <a:buFont typeface="Wingdings" panose="05000000000000000000" pitchFamily="2" charset="2"/>
              <a:buChar char="q"/>
            </a:pPr>
            <a:r>
              <a:rPr lang="en-US" sz="3200" dirty="0" err="1" smtClean="0">
                <a:solidFill>
                  <a:schemeClr val="tx1"/>
                </a:solidFill>
              </a:rPr>
              <a:t>MongoDB</a:t>
            </a:r>
            <a:r>
              <a:rPr lang="en-US" sz="3200" dirty="0" smtClean="0">
                <a:solidFill>
                  <a:schemeClr val="tx1"/>
                </a:solidFill>
              </a:rPr>
              <a:t>= </a:t>
            </a:r>
            <a:r>
              <a:rPr lang="en-US" sz="3200" dirty="0" err="1" smtClean="0">
                <a:solidFill>
                  <a:schemeClr val="tx1"/>
                </a:solidFill>
              </a:rPr>
              <a:t>pymongo</a:t>
            </a:r>
            <a:r>
              <a:rPr lang="en-US" sz="3200" dirty="0" smtClean="0">
                <a:solidFill>
                  <a:schemeClr val="tx1"/>
                </a:solidFill>
              </a:rPr>
              <a:t> library </a:t>
            </a:r>
            <a:endParaRPr lang="en-US" sz="3200" dirty="0">
              <a:solidFill>
                <a:schemeClr val="tx1"/>
              </a:solidFill>
            </a:endParaRPr>
          </a:p>
        </p:txBody>
      </p:sp>
    </p:spTree>
    <p:extLst>
      <p:ext uri="{BB962C8B-B14F-4D97-AF65-F5344CB8AC3E}">
        <p14:creationId xmlns:p14="http://schemas.microsoft.com/office/powerpoint/2010/main" val="3694393662"/>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8633" y="350719"/>
            <a:ext cx="7772400" cy="1470025"/>
          </a:xfrm>
        </p:spPr>
        <p:txBody>
          <a:bodyPr/>
          <a:lstStyle/>
          <a:p>
            <a:r>
              <a:rPr lang="en-US" dirty="0" smtClean="0"/>
              <a:t>Current Working</a:t>
            </a:r>
            <a:endParaRPr lang="en-US" dirty="0"/>
          </a:p>
        </p:txBody>
      </p:sp>
      <p:sp>
        <p:nvSpPr>
          <p:cNvPr id="3" name="Subtitle 2"/>
          <p:cNvSpPr>
            <a:spLocks noGrp="1"/>
          </p:cNvSpPr>
          <p:nvPr>
            <p:ph type="subTitle" idx="1"/>
          </p:nvPr>
        </p:nvSpPr>
        <p:spPr>
          <a:xfrm>
            <a:off x="918633" y="1994533"/>
            <a:ext cx="7306734" cy="3310466"/>
          </a:xfrm>
        </p:spPr>
        <p:txBody>
          <a:bodyPr>
            <a:normAutofit fontScale="92500"/>
          </a:bodyPr>
          <a:lstStyle/>
          <a:p>
            <a:pPr marL="457200" indent="-457200">
              <a:buFont typeface="Wingdings" panose="05000000000000000000" pitchFamily="2" charset="2"/>
              <a:buChar char="q"/>
            </a:pPr>
            <a:r>
              <a:rPr lang="en-US" sz="2800" dirty="0" smtClean="0">
                <a:solidFill>
                  <a:schemeClr val="tx1"/>
                </a:solidFill>
              </a:rPr>
              <a:t>Extracting data from different sources, </a:t>
            </a:r>
          </a:p>
          <a:p>
            <a:pPr marL="457200" indent="-457200">
              <a:buFont typeface="Wingdings" panose="05000000000000000000" pitchFamily="2" charset="2"/>
              <a:buChar char="q"/>
            </a:pPr>
            <a:r>
              <a:rPr lang="en-US" sz="2800" dirty="0" smtClean="0">
                <a:solidFill>
                  <a:schemeClr val="tx1"/>
                </a:solidFill>
              </a:rPr>
              <a:t>facing different kinds of technical and coding related problems, </a:t>
            </a:r>
          </a:p>
          <a:p>
            <a:pPr marL="457200" indent="-457200">
              <a:buFont typeface="Wingdings" panose="05000000000000000000" pitchFamily="2" charset="2"/>
              <a:buChar char="q"/>
            </a:pPr>
            <a:r>
              <a:rPr lang="en-US" sz="2800" dirty="0" smtClean="0">
                <a:solidFill>
                  <a:schemeClr val="tx1"/>
                </a:solidFill>
              </a:rPr>
              <a:t>trying for sorting it out, need good basic understanding of python language</a:t>
            </a:r>
            <a:endParaRPr lang="en-US" sz="2800" dirty="0">
              <a:solidFill>
                <a:schemeClr val="tx1"/>
              </a:solidFill>
            </a:endParaRPr>
          </a:p>
        </p:txBody>
      </p:sp>
    </p:spTree>
    <p:extLst>
      <p:ext uri="{BB962C8B-B14F-4D97-AF65-F5344CB8AC3E}">
        <p14:creationId xmlns:p14="http://schemas.microsoft.com/office/powerpoint/2010/main" val="3694393662"/>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16492"/>
            <a:ext cx="7772400" cy="1470025"/>
          </a:xfrm>
        </p:spPr>
        <p:txBody>
          <a:bodyPr/>
          <a:lstStyle/>
          <a:p>
            <a:r>
              <a:rPr lang="en-US" dirty="0" smtClean="0"/>
              <a:t>Objectives</a:t>
            </a:r>
            <a:endParaRPr lang="en-US" dirty="0"/>
          </a:p>
        </p:txBody>
      </p:sp>
      <p:sp>
        <p:nvSpPr>
          <p:cNvPr id="3" name="Subtitle 2"/>
          <p:cNvSpPr>
            <a:spLocks noGrp="1"/>
          </p:cNvSpPr>
          <p:nvPr>
            <p:ph type="subTitle" idx="1"/>
          </p:nvPr>
        </p:nvSpPr>
        <p:spPr>
          <a:xfrm>
            <a:off x="1032932" y="2125132"/>
            <a:ext cx="7425267" cy="4224867"/>
          </a:xfrm>
        </p:spPr>
        <p:txBody>
          <a:bodyPr>
            <a:normAutofit/>
          </a:bodyPr>
          <a:lstStyle/>
          <a:p>
            <a:r>
              <a:rPr lang="en-US" sz="2800" dirty="0" smtClean="0">
                <a:solidFill>
                  <a:schemeClr val="tx1"/>
                </a:solidFill>
              </a:rPr>
              <a:t>To make a library for all kinds of data extraction, so that the analytics team or anyone working in analytics can get help when needed. When this is done The team will be completely ready for extracting any kind of data for any project analytics project</a:t>
            </a:r>
            <a:endParaRPr lang="en-US" sz="2800" dirty="0">
              <a:solidFill>
                <a:schemeClr val="tx1"/>
              </a:solidFill>
            </a:endParaRPr>
          </a:p>
        </p:txBody>
      </p:sp>
    </p:spTree>
    <p:extLst>
      <p:ext uri="{BB962C8B-B14F-4D97-AF65-F5344CB8AC3E}">
        <p14:creationId xmlns:p14="http://schemas.microsoft.com/office/powerpoint/2010/main" val="3694393662"/>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6441" y="628935"/>
            <a:ext cx="6844543" cy="1063387"/>
          </a:xfrm>
        </p:spPr>
        <p:txBody>
          <a:bodyPr/>
          <a:lstStyle/>
          <a:p>
            <a:r>
              <a:rPr lang="en-US" sz="4400" dirty="0" smtClean="0"/>
              <a:t>Data Cleaning or preparing for analysis  </a:t>
            </a:r>
            <a:endParaRPr lang="en-US" sz="4400" dirty="0"/>
          </a:p>
        </p:txBody>
      </p:sp>
      <p:sp>
        <p:nvSpPr>
          <p:cNvPr id="3" name="Subtitle 2"/>
          <p:cNvSpPr>
            <a:spLocks noGrp="1"/>
          </p:cNvSpPr>
          <p:nvPr>
            <p:ph type="subTitle" idx="1"/>
          </p:nvPr>
        </p:nvSpPr>
        <p:spPr>
          <a:xfrm>
            <a:off x="716316" y="2006884"/>
            <a:ext cx="6620968" cy="861420"/>
          </a:xfrm>
        </p:spPr>
        <p:txBody>
          <a:bodyPr>
            <a:noAutofit/>
          </a:bodyPr>
          <a:lstStyle/>
          <a:p>
            <a:pPr algn="just"/>
            <a:r>
              <a:rPr lang="en-US" sz="2800" dirty="0" smtClean="0">
                <a:solidFill>
                  <a:schemeClr val="tx1"/>
                </a:solidFill>
              </a:rPr>
              <a:t>It comes just after the data is extracted from a source, it is done for getting rid of outliers and idiosyncrasies of data which may effect badly on predictive modeling, sometime we need to merge different data set, pandas has library functions to reshape, merge, remove</a:t>
            </a:r>
            <a:endParaRPr lang="en-US" sz="2800" dirty="0">
              <a:solidFill>
                <a:schemeClr val="tx1"/>
              </a:solidFill>
            </a:endParaRPr>
          </a:p>
        </p:txBody>
      </p:sp>
    </p:spTree>
    <p:extLst>
      <p:ext uri="{BB962C8B-B14F-4D97-AF65-F5344CB8AC3E}">
        <p14:creationId xmlns:p14="http://schemas.microsoft.com/office/powerpoint/2010/main" val="1373521249"/>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1">
      <a:dk1>
        <a:srgbClr val="D7EAB2"/>
      </a:dk1>
      <a:lt1>
        <a:srgbClr val="EAF4D7"/>
      </a:lt1>
      <a:dk2>
        <a:srgbClr val="455F51"/>
      </a:dk2>
      <a:lt2>
        <a:srgbClr val="E2DFCC"/>
      </a:lt2>
      <a:accent1>
        <a:srgbClr val="99CB38"/>
      </a:accent1>
      <a:accent2>
        <a:srgbClr val="E2DFCC"/>
      </a:accent2>
      <a:accent3>
        <a:srgbClr val="37A76F"/>
      </a:accent3>
      <a:accent4>
        <a:srgbClr val="44C1A3"/>
      </a:accent4>
      <a:accent5>
        <a:srgbClr val="4EB3CF"/>
      </a:accent5>
      <a:accent6>
        <a:srgbClr val="51C3F9"/>
      </a:accent6>
      <a:hlink>
        <a:srgbClr val="EE7B08"/>
      </a:hlink>
      <a:folHlink>
        <a:srgbClr val="977B2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122</TotalTime>
  <Words>477</Words>
  <Application>Microsoft Office PowerPoint</Application>
  <PresentationFormat>On-screen Show (4:3)</PresentationFormat>
  <Paragraphs>51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Courier New</vt:lpstr>
      <vt:lpstr>Wingdings</vt:lpstr>
      <vt:lpstr>Wingdings 3</vt:lpstr>
      <vt:lpstr>Ion</vt:lpstr>
      <vt:lpstr>Weekly Status Updates  Analytics </vt:lpstr>
      <vt:lpstr>Data Science Workflow </vt:lpstr>
      <vt:lpstr>Extraction </vt:lpstr>
      <vt:lpstr>Data Sources for Extraction</vt:lpstr>
      <vt:lpstr>Source types and structure </vt:lpstr>
      <vt:lpstr>Python tools for data Extraction </vt:lpstr>
      <vt:lpstr>Current Working</vt:lpstr>
      <vt:lpstr>Objectives</vt:lpstr>
      <vt:lpstr>Data Cleaning or preparing for analysis  </vt:lpstr>
      <vt:lpstr>What after that?</vt:lpstr>
      <vt:lpstr>Statistical knowledge</vt:lpstr>
      <vt:lpstr>Ideas </vt:lpstr>
      <vt:lpstr>Other Works</vt:lpstr>
      <vt:lpstr>Future working </vt:lpstr>
      <vt:lpstr>Thank you </vt:lpstr>
    </vt:vector>
  </TitlesOfParts>
  <Company>Grameen Solutions Limited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Status Updates  Analytics </dc:title>
  <dc:creator>Grameen Solutions</dc:creator>
  <cp:lastModifiedBy>Razin</cp:lastModifiedBy>
  <cp:revision>15</cp:revision>
  <dcterms:created xsi:type="dcterms:W3CDTF">2014-04-29T17:35:25Z</dcterms:created>
  <dcterms:modified xsi:type="dcterms:W3CDTF">2014-04-30T02:00:32Z</dcterms:modified>
</cp:coreProperties>
</file>