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61" r:id="rId4"/>
    <p:sldId id="257" r:id="rId5"/>
    <p:sldId id="258" r:id="rId6"/>
    <p:sldId id="260" r:id="rId7"/>
    <p:sldId id="263" r:id="rId8"/>
    <p:sldId id="269" r:id="rId9"/>
    <p:sldId id="271" r:id="rId10"/>
    <p:sldId id="264" r:id="rId11"/>
    <p:sldId id="265" r:id="rId12"/>
    <p:sldId id="266" r:id="rId13"/>
    <p:sldId id="272" r:id="rId14"/>
    <p:sldId id="274" r:id="rId15"/>
    <p:sldId id="277" r:id="rId16"/>
    <p:sldId id="275" r:id="rId17"/>
    <p:sldId id="267" r:id="rId18"/>
    <p:sldId id="276" r:id="rId19"/>
    <p:sldId id="278" r:id="rId20"/>
    <p:sldId id="279" r:id="rId21"/>
    <p:sldId id="268" r:id="rId22"/>
    <p:sldId id="259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ction" id="{CF6980BE-7B64-4C86-BA4E-DD37377B6349}">
          <p14:sldIdLst>
            <p14:sldId id="256"/>
            <p14:sldId id="270"/>
            <p14:sldId id="261"/>
            <p14:sldId id="257"/>
            <p14:sldId id="258"/>
            <p14:sldId id="260"/>
            <p14:sldId id="263"/>
            <p14:sldId id="269"/>
            <p14:sldId id="271"/>
            <p14:sldId id="264"/>
            <p14:sldId id="265"/>
            <p14:sldId id="266"/>
            <p14:sldId id="272"/>
            <p14:sldId id="274"/>
            <p14:sldId id="277"/>
            <p14:sldId id="275"/>
            <p14:sldId id="267"/>
            <p14:sldId id="276"/>
            <p14:sldId id="278"/>
            <p14:sldId id="279"/>
            <p14:sldId id="268"/>
          </p14:sldIdLst>
        </p14:section>
        <p14:section name="Appendix" id="{550DC3E4-5ADC-49D4-B8BC-0B17E559B282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92A"/>
    <a:srgbClr val="F6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5A4B9-D631-40F8-8887-CBC5BADB476E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5C4D-F63C-4730-9E2B-A37C1062B6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2360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6D39-1B1A-4975-A5C3-7B96AC55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42FAF-6D16-4E9D-B2F3-1C4147DCF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8D98-3C79-496C-896D-D599DD46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CED-ECFD-4A14-A07F-396C7EA0B891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D833C-D982-43DE-9FFA-B90C8930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FC48-8FC0-4531-AF1D-9CAEA93F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966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305B-08DF-44C3-A30A-F44A6E92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2B184-1E6C-4DD1-9007-4428FAD27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5F3C-0551-4725-93E1-331F8D15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CED-ECFD-4A14-A07F-396C7EA0B891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23977-8E0E-422F-A1CE-E8C9EE5C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4A02D-53FD-4736-87FE-92565BE4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805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B8860-3AEE-48A3-A9FD-19FD7B2F5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3A7CE-EA39-4ACF-9386-75D702F7E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09BC-84F8-4D5D-B884-4EFE462B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CED-ECFD-4A14-A07F-396C7EA0B891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C7CBB-443E-4B62-8240-5358AD45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94B42-0664-4D99-8AAD-169A5CAB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338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4411-3ED9-49E4-981B-94272CF1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4240-E6BE-4A6E-9584-C8E8BE6B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07371-967B-40A5-86BD-0A0DBB7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CED-ECFD-4A14-A07F-396C7EA0B891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2DAF-EE94-4A85-8B9A-12EBE4B2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59CED-5AE5-4410-8C2C-76A655EA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116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ADAE-918A-44CB-BD34-37682DAF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8E291-306C-47D0-83CA-71E01C49E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56E7E-56DB-49C0-AEEB-CF3C99B9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CED-ECFD-4A14-A07F-396C7EA0B891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6412C-0201-488E-AA89-D1033A5F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17493-94E0-4EC6-B37C-E82A3B53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002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8944-FD3E-4C41-BF09-4A955DBB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229B-78BB-41FD-A3BD-BF257AA1B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86EE0-9448-4C9E-9AB7-E37A0ED4C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C3B5D-F820-4ECD-B4DD-9EE9F977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CED-ECFD-4A14-A07F-396C7EA0B891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FBDA3-97CC-4D67-800F-64F72712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7B6D9-A357-428B-A6F8-942434A0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736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419A-4A3C-4B18-A03E-52F10047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D7147-C8AD-4263-9648-8B42B1B75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4F81-5466-4AC5-9D65-EDF3D6CC9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F9553-CDFD-4758-AFE4-A1021E821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4FFA6-F602-4B38-BBCA-FA16208B5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36994-70D1-4CD6-84A2-0E74AF95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CED-ECFD-4A14-A07F-396C7EA0B891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3EBD0-3BF8-4CF2-97EC-FD10B85A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34D84-CDE9-4799-AE13-CEE624F3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774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A644-F7D4-4BED-9958-30146C8B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6C736-0307-4444-98F6-969D7360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CED-ECFD-4A14-A07F-396C7EA0B891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AFE60-5586-47BD-945D-3D653340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09D1C-B203-4BD5-9579-ED939DA5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429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16FAB-CBC3-4364-8285-090B0FD62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CED-ECFD-4A14-A07F-396C7EA0B891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F207F-D1D0-4FD0-B394-24968DF1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F87E2-3BB6-4672-AEF8-23AD16CE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990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A837-4AEA-41C5-869E-C769188F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5114-D4F9-4FE5-9FD4-212A6A7C4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8831D-32CE-403C-9E4C-2B6545BC4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8DC56-8311-47FD-AF39-EEA34CD7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CED-ECFD-4A14-A07F-396C7EA0B891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34C32-3001-4C56-965D-7CF1BE2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12A7-A3B6-4190-BAD5-8182C3D5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86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95F5-5E71-4977-9CB3-B322B5FD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78938-F100-4F40-A6D6-F3FA2394A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3F836-E3EE-430C-B5F5-33F36CC81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4A863-DF22-458C-89F2-DD4C5490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CED-ECFD-4A14-A07F-396C7EA0B891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46BCB-BDE5-4160-B5EF-6B33F247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D8A90-3BD9-43E8-B348-06DE79C8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68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D198009-D63B-4CF4-AE0F-2CE566A5B4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048886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16" imgW="530" imgH="531" progId="TCLayout.ActiveDocument.1">
                  <p:embed/>
                </p:oleObj>
              </mc:Choice>
              <mc:Fallback>
                <p:oleObj name="think-cell Slide" r:id="rId16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B49D3C2-D432-4A19-B291-9989A9857C7F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DC822-CDFA-4C88-872D-73591538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BF2E-9FBD-414A-ADBB-7F0BBBD35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5730-D40D-40FE-8CFE-97A12EFBA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8BCED-ECFD-4A14-A07F-396C7EA0B891}" type="datetimeFigureOut">
              <a:rPr lang="en-ID" smtClean="0"/>
              <a:t>02/04/2020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CEA70-03CB-48E4-8798-C2CFD0AE2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FB3D3-C68B-4DFC-B35A-543E85F5C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000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jpe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2" Type="http://schemas.openxmlformats.org/officeDocument/2006/relationships/tags" Target="../tags/tag1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026BCA8A-CCE2-495F-B4EC-CCDACBB16FF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875143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0E9A4906-9D88-4201-9857-1F4E2C5EA49D}"/>
              </a:ext>
            </a:extLst>
          </p:cNvPr>
          <p:cNvSpPr/>
          <p:nvPr/>
        </p:nvSpPr>
        <p:spPr>
          <a:xfrm>
            <a:off x="1741915" y="1382814"/>
            <a:ext cx="3492290" cy="34922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261793-28E0-4841-B284-F7CF9CC1229C}"/>
              </a:ext>
            </a:extLst>
          </p:cNvPr>
          <p:cNvSpPr/>
          <p:nvPr/>
        </p:nvSpPr>
        <p:spPr>
          <a:xfrm>
            <a:off x="-2972131" y="341750"/>
            <a:ext cx="5633417" cy="5574419"/>
          </a:xfrm>
          <a:prstGeom prst="ellipse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2" descr="https://miro.medium.com/max/653/1*SRtha1Cb7gY6F6FtgE7_xw.png">
            <a:extLst>
              <a:ext uri="{FF2B5EF4-FFF2-40B4-BE49-F238E27FC236}">
                <a16:creationId xmlns:a16="http://schemas.microsoft.com/office/drawing/2014/main" id="{9488EB5E-30E3-4431-8B01-DDC0D977F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1838324"/>
            <a:ext cx="4318671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4A4FE4-830B-4B69-9592-19043D36D3AB}"/>
              </a:ext>
            </a:extLst>
          </p:cNvPr>
          <p:cNvSpPr txBox="1"/>
          <p:nvPr/>
        </p:nvSpPr>
        <p:spPr>
          <a:xfrm>
            <a:off x="5699761" y="1838324"/>
            <a:ext cx="41757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Google Sans" panose="020B0503030502040204" pitchFamily="34" charset="0"/>
              </a:rPr>
              <a:t>DATA SCIENCE ACADEMY</a:t>
            </a:r>
          </a:p>
          <a:p>
            <a:r>
              <a:rPr lang="en-ID" b="1" dirty="0">
                <a:latin typeface="Google Sans" panose="020B0503030502040204" pitchFamily="34" charset="0"/>
              </a:rPr>
              <a:t>CAPSTONE PROJECT</a:t>
            </a:r>
          </a:p>
          <a:p>
            <a:r>
              <a:rPr lang="en-ID" sz="2800" b="1" dirty="0">
                <a:solidFill>
                  <a:srgbClr val="1BAC4B"/>
                </a:solidFill>
                <a:latin typeface="Google Sans" panose="020B0503030502040204" pitchFamily="34" charset="0"/>
              </a:rPr>
              <a:t>RIDE HAILING </a:t>
            </a:r>
          </a:p>
          <a:p>
            <a:r>
              <a:rPr lang="en-ID" sz="2800" b="1" dirty="0">
                <a:solidFill>
                  <a:srgbClr val="1BAC4B"/>
                </a:solidFill>
                <a:latin typeface="Google Sans" panose="020B0503030502040204" pitchFamily="34" charset="0"/>
              </a:rPr>
              <a:t>INTERNET PACKAGE</a:t>
            </a:r>
            <a:endParaRPr lang="id-ID" sz="28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pic>
        <p:nvPicPr>
          <p:cNvPr id="11" name="Picture 2" descr="Image result for transformation go digital telkomsel">
            <a:extLst>
              <a:ext uri="{FF2B5EF4-FFF2-40B4-BE49-F238E27FC236}">
                <a16:creationId xmlns:a16="http://schemas.microsoft.com/office/drawing/2014/main" id="{1DD2E2DE-ADFA-40FC-9F28-008A876C1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76" b="33333"/>
          <a:stretch/>
        </p:blipFill>
        <p:spPr bwMode="auto">
          <a:xfrm>
            <a:off x="10393866" y="56535"/>
            <a:ext cx="172305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telkomsel transformation logo">
            <a:extLst>
              <a:ext uri="{FF2B5EF4-FFF2-40B4-BE49-F238E27FC236}">
                <a16:creationId xmlns:a16="http://schemas.microsoft.com/office/drawing/2014/main" id="{BEE4F009-3621-4809-807B-010C8374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557" y="6209577"/>
            <a:ext cx="1162956" cy="53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08A474E-CA9C-44C5-A511-2E57E93BBF37}"/>
              </a:ext>
            </a:extLst>
          </p:cNvPr>
          <p:cNvSpPr/>
          <p:nvPr/>
        </p:nvSpPr>
        <p:spPr>
          <a:xfrm>
            <a:off x="5699760" y="3657200"/>
            <a:ext cx="6096000" cy="16825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r>
              <a:rPr lang="en-ID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GROUP 12</a:t>
            </a:r>
            <a:endParaRPr lang="en-ID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en-ID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Yustinus</a:t>
            </a:r>
            <a:r>
              <a:rPr lang="en-ID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 </a:t>
            </a:r>
            <a:r>
              <a:rPr lang="en-ID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Kunta</a:t>
            </a:r>
            <a:r>
              <a:rPr lang="en-ID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 </a:t>
            </a:r>
            <a:r>
              <a:rPr lang="en-ID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Wibisana</a:t>
            </a:r>
            <a:endParaRPr lang="en-ID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en-ID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Shelby </a:t>
            </a:r>
            <a:r>
              <a:rPr lang="en-ID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Marsa</a:t>
            </a:r>
            <a:r>
              <a:rPr lang="en-ID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 </a:t>
            </a:r>
            <a:r>
              <a:rPr lang="en-ID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Istiqomah</a:t>
            </a:r>
            <a:endParaRPr lang="en-ID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en-ID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Wahyu </a:t>
            </a:r>
            <a:r>
              <a:rPr lang="en-ID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Sejati</a:t>
            </a:r>
            <a:r>
              <a:rPr lang="en-ID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 </a:t>
            </a:r>
            <a:r>
              <a:rPr lang="en-ID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Roso</a:t>
            </a:r>
            <a:endParaRPr lang="en-ID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en-ID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Rizaldy Al Kautsar Utomo</a:t>
            </a:r>
            <a:endParaRPr lang="en-ID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1BB9CA-08EA-4EEF-A6C5-48BE099749AF}"/>
              </a:ext>
            </a:extLst>
          </p:cNvPr>
          <p:cNvSpPr/>
          <p:nvPr/>
        </p:nvSpPr>
        <p:spPr>
          <a:xfrm>
            <a:off x="5831840" y="3438762"/>
            <a:ext cx="349229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3190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5D4CF0-0527-4612-A716-995E073AC61A}"/>
              </a:ext>
            </a:extLst>
          </p:cNvPr>
          <p:cNvSpPr/>
          <p:nvPr/>
        </p:nvSpPr>
        <p:spPr>
          <a:xfrm>
            <a:off x="1705950" y="2508076"/>
            <a:ext cx="473559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DATA </a:t>
            </a:r>
          </a:p>
          <a:p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UNDERSTANDING </a:t>
            </a:r>
            <a:endParaRPr lang="en-ID"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940FE-66A9-4590-AEC2-B5C6C0DB17F2}"/>
              </a:ext>
            </a:extLst>
          </p:cNvPr>
          <p:cNvSpPr/>
          <p:nvPr/>
        </p:nvSpPr>
        <p:spPr>
          <a:xfrm>
            <a:off x="877445" y="2349968"/>
            <a:ext cx="819828" cy="819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178856-91C0-4923-8AEA-A56D10645C4C}"/>
              </a:ext>
            </a:extLst>
          </p:cNvPr>
          <p:cNvSpPr/>
          <p:nvPr/>
        </p:nvSpPr>
        <p:spPr>
          <a:xfrm>
            <a:off x="873107" y="3173120"/>
            <a:ext cx="828505" cy="819828"/>
          </a:xfrm>
          <a:prstGeom prst="ellipse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6A737-8FB4-46F2-BE62-C0496989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20" y="1206312"/>
            <a:ext cx="5235953" cy="39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8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5D4CF0-0527-4612-A716-995E073AC61A}"/>
              </a:ext>
            </a:extLst>
          </p:cNvPr>
          <p:cNvSpPr/>
          <p:nvPr/>
        </p:nvSpPr>
        <p:spPr>
          <a:xfrm>
            <a:off x="1705950" y="2508076"/>
            <a:ext cx="377058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DATA </a:t>
            </a:r>
          </a:p>
          <a:p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PREPARATION</a:t>
            </a:r>
            <a:endParaRPr lang="en-ID"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940FE-66A9-4590-AEC2-B5C6C0DB17F2}"/>
              </a:ext>
            </a:extLst>
          </p:cNvPr>
          <p:cNvSpPr/>
          <p:nvPr/>
        </p:nvSpPr>
        <p:spPr>
          <a:xfrm>
            <a:off x="877445" y="2349968"/>
            <a:ext cx="819828" cy="819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178856-91C0-4923-8AEA-A56D10645C4C}"/>
              </a:ext>
            </a:extLst>
          </p:cNvPr>
          <p:cNvSpPr/>
          <p:nvPr/>
        </p:nvSpPr>
        <p:spPr>
          <a:xfrm>
            <a:off x="873107" y="3173120"/>
            <a:ext cx="828505" cy="819828"/>
          </a:xfrm>
          <a:prstGeom prst="ellipse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6A737-8FB4-46F2-BE62-C0496989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20" y="1206312"/>
            <a:ext cx="5235953" cy="39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5D4CF0-0527-4612-A716-995E073AC61A}"/>
              </a:ext>
            </a:extLst>
          </p:cNvPr>
          <p:cNvSpPr/>
          <p:nvPr/>
        </p:nvSpPr>
        <p:spPr>
          <a:xfrm>
            <a:off x="1772625" y="2844688"/>
            <a:ext cx="32800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MODELLING</a:t>
            </a:r>
            <a:endParaRPr lang="en-ID"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940FE-66A9-4590-AEC2-B5C6C0DB17F2}"/>
              </a:ext>
            </a:extLst>
          </p:cNvPr>
          <p:cNvSpPr/>
          <p:nvPr/>
        </p:nvSpPr>
        <p:spPr>
          <a:xfrm>
            <a:off x="877445" y="2349968"/>
            <a:ext cx="819828" cy="819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178856-91C0-4923-8AEA-A56D10645C4C}"/>
              </a:ext>
            </a:extLst>
          </p:cNvPr>
          <p:cNvSpPr/>
          <p:nvPr/>
        </p:nvSpPr>
        <p:spPr>
          <a:xfrm>
            <a:off x="873107" y="3173120"/>
            <a:ext cx="828505" cy="819828"/>
          </a:xfrm>
          <a:prstGeom prst="ellipse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6A737-8FB4-46F2-BE62-C0496989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20" y="1206312"/>
            <a:ext cx="5235953" cy="39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68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923157" y="14547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latin typeface="Google Sans" panose="020B0503030502040204" pitchFamily="34" charset="0"/>
              </a:rPr>
              <a:t>30 top feature </a:t>
            </a:r>
            <a:r>
              <a:rPr lang="en-ID" sz="2400" dirty="0">
                <a:latin typeface="Google Sans" panose="020B0503030502040204" pitchFamily="34" charset="0"/>
              </a:rPr>
              <a:t>ingested into the model</a:t>
            </a:r>
            <a:r>
              <a:rPr lang="en-ID" sz="2400" b="1" dirty="0">
                <a:latin typeface="Google Sans" panose="020B0503030502040204" pitchFamily="34" charset="0"/>
              </a:rPr>
              <a:t>, feature selection</a:t>
            </a:r>
            <a:r>
              <a:rPr lang="en-ID" sz="2400" dirty="0">
                <a:latin typeface="Google Sans" panose="020B0503030502040204" pitchFamily="34" charset="0"/>
              </a:rPr>
              <a:t> conducted using </a:t>
            </a:r>
            <a:r>
              <a:rPr lang="en-ID" sz="2400" b="1" dirty="0" err="1">
                <a:latin typeface="Google Sans" panose="020B0503030502040204" pitchFamily="34" charset="0"/>
              </a:rPr>
              <a:t>XGBoost</a:t>
            </a:r>
            <a:r>
              <a:rPr lang="en-ID" sz="2400" b="1" dirty="0">
                <a:latin typeface="Google Sans" panose="020B0503030502040204" pitchFamily="34" charset="0"/>
              </a:rPr>
              <a:t> algorithm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E02ADAA-D796-4541-8B64-E75AF5E8CE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240" y="1678794"/>
            <a:ext cx="6343613" cy="46712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131F10B-DECE-46A1-A96A-E29789C1B3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292" y="1678794"/>
            <a:ext cx="3563647" cy="156224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ACE06F-82B7-455B-9ABF-66EABECD99A9}"/>
              </a:ext>
            </a:extLst>
          </p:cNvPr>
          <p:cNvSpPr txBox="1"/>
          <p:nvPr/>
        </p:nvSpPr>
        <p:spPr>
          <a:xfrm>
            <a:off x="566291" y="3525521"/>
            <a:ext cx="3563647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Google Sans" panose="020B0503030502040204" pitchFamily="34" charset="0"/>
              </a:rPr>
              <a:t>Revenue of </a:t>
            </a:r>
            <a:r>
              <a:rPr lang="en-US" b="1" dirty="0">
                <a:latin typeface="Google Sans" panose="020B0503030502040204" pitchFamily="34" charset="0"/>
              </a:rPr>
              <a:t>data usage (</a:t>
            </a:r>
            <a:r>
              <a:rPr lang="en-US" b="1" dirty="0" err="1">
                <a:latin typeface="Google Sans" panose="020B0503030502040204" pitchFamily="34" charset="0"/>
              </a:rPr>
              <a:t>rev_broadband</a:t>
            </a:r>
            <a:r>
              <a:rPr lang="en-US" b="1" dirty="0">
                <a:latin typeface="Google Sans" panose="020B0503030502040204" pitchFamily="34" charset="0"/>
              </a:rPr>
              <a:t> &amp; </a:t>
            </a:r>
            <a:r>
              <a:rPr lang="en-US" b="1" dirty="0" err="1">
                <a:latin typeface="Google Sans" panose="020B0503030502040204" pitchFamily="34" charset="0"/>
              </a:rPr>
              <a:t>rev_data_pack</a:t>
            </a:r>
            <a:r>
              <a:rPr lang="en-US" b="1" dirty="0">
                <a:latin typeface="Google Sans" panose="020B0503030502040204" pitchFamily="34" charset="0"/>
              </a:rPr>
              <a:t>) </a:t>
            </a:r>
            <a:r>
              <a:rPr lang="en-US" dirty="0">
                <a:latin typeface="Google Sans" panose="020B0503030502040204" pitchFamily="34" charset="0"/>
              </a:rPr>
              <a:t>managed to get into </a:t>
            </a:r>
            <a:r>
              <a:rPr lang="en-US" b="1" dirty="0">
                <a:latin typeface="Google Sans" panose="020B0503030502040204" pitchFamily="34" charset="0"/>
              </a:rPr>
              <a:t>top 3</a:t>
            </a:r>
            <a:endParaRPr lang="id-ID" b="1" dirty="0">
              <a:latin typeface="Google Sans" panose="020B0503030502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9F13B7-880B-4799-AC42-DF14B9B1A67B}"/>
              </a:ext>
            </a:extLst>
          </p:cNvPr>
          <p:cNvSpPr/>
          <p:nvPr/>
        </p:nvSpPr>
        <p:spPr>
          <a:xfrm>
            <a:off x="5323840" y="1755983"/>
            <a:ext cx="6242013" cy="45889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539E28-5483-4730-9E28-4CFED0B16008}"/>
              </a:ext>
            </a:extLst>
          </p:cNvPr>
          <p:cNvSpPr txBox="1"/>
          <p:nvPr/>
        </p:nvSpPr>
        <p:spPr>
          <a:xfrm>
            <a:off x="566290" y="4886961"/>
            <a:ext cx="3563647" cy="923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Google Sans" panose="020B0503030502040204" pitchFamily="34" charset="0"/>
              </a:rPr>
              <a:t>Feature that created from </a:t>
            </a:r>
            <a:r>
              <a:rPr lang="en-US" b="1" dirty="0">
                <a:latin typeface="Google Sans" panose="020B0503030502040204" pitchFamily="34" charset="0"/>
              </a:rPr>
              <a:t>feature engineering</a:t>
            </a:r>
            <a:r>
              <a:rPr lang="en-US" dirty="0">
                <a:latin typeface="Google Sans" panose="020B0503030502040204" pitchFamily="34" charset="0"/>
              </a:rPr>
              <a:t> managed to have high score</a:t>
            </a:r>
            <a:endParaRPr lang="id-ID" b="1" dirty="0">
              <a:latin typeface="Google Sans" panose="020B050303050204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B2D6EC1-FD20-4619-BFDB-1B2350717578}"/>
              </a:ext>
            </a:extLst>
          </p:cNvPr>
          <p:cNvSpPr/>
          <p:nvPr/>
        </p:nvSpPr>
        <p:spPr>
          <a:xfrm>
            <a:off x="4185920" y="3525520"/>
            <a:ext cx="1036318" cy="1830675"/>
          </a:xfrm>
          <a:custGeom>
            <a:avLst/>
            <a:gdLst>
              <a:gd name="connsiteX0" fmla="*/ 0 w 1137920"/>
              <a:gd name="connsiteY0" fmla="*/ 1859280 h 1881476"/>
              <a:gd name="connsiteX1" fmla="*/ 50800 w 1137920"/>
              <a:gd name="connsiteY1" fmla="*/ 1879600 h 1881476"/>
              <a:gd name="connsiteX2" fmla="*/ 304800 w 1137920"/>
              <a:gd name="connsiteY2" fmla="*/ 1859280 h 1881476"/>
              <a:gd name="connsiteX3" fmla="*/ 335280 w 1137920"/>
              <a:gd name="connsiteY3" fmla="*/ 1838960 h 1881476"/>
              <a:gd name="connsiteX4" fmla="*/ 406400 w 1137920"/>
              <a:gd name="connsiteY4" fmla="*/ 1808480 h 1881476"/>
              <a:gd name="connsiteX5" fmla="*/ 447040 w 1137920"/>
              <a:gd name="connsiteY5" fmla="*/ 1778000 h 1881476"/>
              <a:gd name="connsiteX6" fmla="*/ 477520 w 1137920"/>
              <a:gd name="connsiteY6" fmla="*/ 1757680 h 1881476"/>
              <a:gd name="connsiteX7" fmla="*/ 538480 w 1137920"/>
              <a:gd name="connsiteY7" fmla="*/ 1686560 h 1881476"/>
              <a:gd name="connsiteX8" fmla="*/ 558800 w 1137920"/>
              <a:gd name="connsiteY8" fmla="*/ 1645920 h 1881476"/>
              <a:gd name="connsiteX9" fmla="*/ 579120 w 1137920"/>
              <a:gd name="connsiteY9" fmla="*/ 1615440 h 1881476"/>
              <a:gd name="connsiteX10" fmla="*/ 589280 w 1137920"/>
              <a:gd name="connsiteY10" fmla="*/ 1544320 h 1881476"/>
              <a:gd name="connsiteX11" fmla="*/ 619760 w 1137920"/>
              <a:gd name="connsiteY11" fmla="*/ 1422400 h 1881476"/>
              <a:gd name="connsiteX12" fmla="*/ 629920 w 1137920"/>
              <a:gd name="connsiteY12" fmla="*/ 1300480 h 1881476"/>
              <a:gd name="connsiteX13" fmla="*/ 640080 w 1137920"/>
              <a:gd name="connsiteY13" fmla="*/ 1229360 h 1881476"/>
              <a:gd name="connsiteX14" fmla="*/ 650240 w 1137920"/>
              <a:gd name="connsiteY14" fmla="*/ 1127760 h 1881476"/>
              <a:gd name="connsiteX15" fmla="*/ 660400 w 1137920"/>
              <a:gd name="connsiteY15" fmla="*/ 1097280 h 1881476"/>
              <a:gd name="connsiteX16" fmla="*/ 670560 w 1137920"/>
              <a:gd name="connsiteY16" fmla="*/ 1046480 h 1881476"/>
              <a:gd name="connsiteX17" fmla="*/ 690880 w 1137920"/>
              <a:gd name="connsiteY17" fmla="*/ 873760 h 1881476"/>
              <a:gd name="connsiteX18" fmla="*/ 701040 w 1137920"/>
              <a:gd name="connsiteY18" fmla="*/ 802640 h 1881476"/>
              <a:gd name="connsiteX19" fmla="*/ 711200 w 1137920"/>
              <a:gd name="connsiteY19" fmla="*/ 650240 h 1881476"/>
              <a:gd name="connsiteX20" fmla="*/ 731520 w 1137920"/>
              <a:gd name="connsiteY20" fmla="*/ 518160 h 1881476"/>
              <a:gd name="connsiteX21" fmla="*/ 751840 w 1137920"/>
              <a:gd name="connsiteY21" fmla="*/ 447040 h 1881476"/>
              <a:gd name="connsiteX22" fmla="*/ 762000 w 1137920"/>
              <a:gd name="connsiteY22" fmla="*/ 406400 h 1881476"/>
              <a:gd name="connsiteX23" fmla="*/ 802640 w 1137920"/>
              <a:gd name="connsiteY23" fmla="*/ 304800 h 1881476"/>
              <a:gd name="connsiteX24" fmla="*/ 812800 w 1137920"/>
              <a:gd name="connsiteY24" fmla="*/ 264160 h 1881476"/>
              <a:gd name="connsiteX25" fmla="*/ 833120 w 1137920"/>
              <a:gd name="connsiteY25" fmla="*/ 233680 h 1881476"/>
              <a:gd name="connsiteX26" fmla="*/ 873760 w 1137920"/>
              <a:gd name="connsiteY26" fmla="*/ 132080 h 1881476"/>
              <a:gd name="connsiteX27" fmla="*/ 894080 w 1137920"/>
              <a:gd name="connsiteY27" fmla="*/ 101600 h 1881476"/>
              <a:gd name="connsiteX28" fmla="*/ 924560 w 1137920"/>
              <a:gd name="connsiteY28" fmla="*/ 71120 h 1881476"/>
              <a:gd name="connsiteX29" fmla="*/ 995680 w 1137920"/>
              <a:gd name="connsiteY29" fmla="*/ 30480 h 1881476"/>
              <a:gd name="connsiteX30" fmla="*/ 1056640 w 1137920"/>
              <a:gd name="connsiteY30" fmla="*/ 10160 h 1881476"/>
              <a:gd name="connsiteX31" fmla="*/ 1137920 w 1137920"/>
              <a:gd name="connsiteY31" fmla="*/ 0 h 188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37920" h="1881476">
                <a:moveTo>
                  <a:pt x="0" y="1859280"/>
                </a:moveTo>
                <a:cubicBezTo>
                  <a:pt x="16933" y="1866053"/>
                  <a:pt x="32577" y="1878871"/>
                  <a:pt x="50800" y="1879600"/>
                </a:cubicBezTo>
                <a:cubicBezTo>
                  <a:pt x="188579" y="1885111"/>
                  <a:pt x="208549" y="1878530"/>
                  <a:pt x="304800" y="1859280"/>
                </a:cubicBezTo>
                <a:cubicBezTo>
                  <a:pt x="314960" y="1852507"/>
                  <a:pt x="324358" y="1844421"/>
                  <a:pt x="335280" y="1838960"/>
                </a:cubicBezTo>
                <a:cubicBezTo>
                  <a:pt x="404416" y="1804392"/>
                  <a:pt x="321833" y="1861334"/>
                  <a:pt x="406400" y="1808480"/>
                </a:cubicBezTo>
                <a:cubicBezTo>
                  <a:pt x="420759" y="1799505"/>
                  <a:pt x="433261" y="1787842"/>
                  <a:pt x="447040" y="1778000"/>
                </a:cubicBezTo>
                <a:cubicBezTo>
                  <a:pt x="456976" y="1770903"/>
                  <a:pt x="468139" y="1765497"/>
                  <a:pt x="477520" y="1757680"/>
                </a:cubicBezTo>
                <a:cubicBezTo>
                  <a:pt x="499204" y="1739610"/>
                  <a:pt x="523856" y="1709959"/>
                  <a:pt x="538480" y="1686560"/>
                </a:cubicBezTo>
                <a:cubicBezTo>
                  <a:pt x="546507" y="1673717"/>
                  <a:pt x="551286" y="1659070"/>
                  <a:pt x="558800" y="1645920"/>
                </a:cubicBezTo>
                <a:cubicBezTo>
                  <a:pt x="564858" y="1635318"/>
                  <a:pt x="572347" y="1625600"/>
                  <a:pt x="579120" y="1615440"/>
                </a:cubicBezTo>
                <a:cubicBezTo>
                  <a:pt x="582507" y="1591733"/>
                  <a:pt x="583895" y="1567654"/>
                  <a:pt x="589280" y="1544320"/>
                </a:cubicBezTo>
                <a:cubicBezTo>
                  <a:pt x="614637" y="1434441"/>
                  <a:pt x="607500" y="1532740"/>
                  <a:pt x="619760" y="1422400"/>
                </a:cubicBezTo>
                <a:cubicBezTo>
                  <a:pt x="624263" y="1381869"/>
                  <a:pt x="625651" y="1341037"/>
                  <a:pt x="629920" y="1300480"/>
                </a:cubicBezTo>
                <a:cubicBezTo>
                  <a:pt x="632427" y="1276664"/>
                  <a:pt x="637282" y="1253143"/>
                  <a:pt x="640080" y="1229360"/>
                </a:cubicBezTo>
                <a:cubicBezTo>
                  <a:pt x="644057" y="1195558"/>
                  <a:pt x="645065" y="1161400"/>
                  <a:pt x="650240" y="1127760"/>
                </a:cubicBezTo>
                <a:cubicBezTo>
                  <a:pt x="651868" y="1117175"/>
                  <a:pt x="657803" y="1107670"/>
                  <a:pt x="660400" y="1097280"/>
                </a:cubicBezTo>
                <a:cubicBezTo>
                  <a:pt x="664588" y="1080527"/>
                  <a:pt x="667934" y="1063548"/>
                  <a:pt x="670560" y="1046480"/>
                </a:cubicBezTo>
                <a:cubicBezTo>
                  <a:pt x="678380" y="995649"/>
                  <a:pt x="684605" y="923958"/>
                  <a:pt x="690880" y="873760"/>
                </a:cubicBezTo>
                <a:cubicBezTo>
                  <a:pt x="693850" y="849998"/>
                  <a:pt x="697653" y="826347"/>
                  <a:pt x="701040" y="802640"/>
                </a:cubicBezTo>
                <a:cubicBezTo>
                  <a:pt x="704427" y="751840"/>
                  <a:pt x="706591" y="700944"/>
                  <a:pt x="711200" y="650240"/>
                </a:cubicBezTo>
                <a:cubicBezTo>
                  <a:pt x="712827" y="632348"/>
                  <a:pt x="727270" y="539410"/>
                  <a:pt x="731520" y="518160"/>
                </a:cubicBezTo>
                <a:cubicBezTo>
                  <a:pt x="742107" y="465224"/>
                  <a:pt x="738929" y="492229"/>
                  <a:pt x="751840" y="447040"/>
                </a:cubicBezTo>
                <a:cubicBezTo>
                  <a:pt x="755676" y="433614"/>
                  <a:pt x="757304" y="419550"/>
                  <a:pt x="762000" y="406400"/>
                </a:cubicBezTo>
                <a:cubicBezTo>
                  <a:pt x="774268" y="372049"/>
                  <a:pt x="793793" y="340186"/>
                  <a:pt x="802640" y="304800"/>
                </a:cubicBezTo>
                <a:cubicBezTo>
                  <a:pt x="806027" y="291253"/>
                  <a:pt x="807299" y="276995"/>
                  <a:pt x="812800" y="264160"/>
                </a:cubicBezTo>
                <a:cubicBezTo>
                  <a:pt x="817610" y="252937"/>
                  <a:pt x="828161" y="244838"/>
                  <a:pt x="833120" y="233680"/>
                </a:cubicBezTo>
                <a:cubicBezTo>
                  <a:pt x="874752" y="140008"/>
                  <a:pt x="832178" y="204849"/>
                  <a:pt x="873760" y="132080"/>
                </a:cubicBezTo>
                <a:cubicBezTo>
                  <a:pt x="879818" y="121478"/>
                  <a:pt x="886263" y="110981"/>
                  <a:pt x="894080" y="101600"/>
                </a:cubicBezTo>
                <a:cubicBezTo>
                  <a:pt x="903278" y="90562"/>
                  <a:pt x="913522" y="80318"/>
                  <a:pt x="924560" y="71120"/>
                </a:cubicBezTo>
                <a:cubicBezTo>
                  <a:pt x="941479" y="57021"/>
                  <a:pt x="976570" y="38124"/>
                  <a:pt x="995680" y="30480"/>
                </a:cubicBezTo>
                <a:cubicBezTo>
                  <a:pt x="1015567" y="22525"/>
                  <a:pt x="1035386" y="12817"/>
                  <a:pt x="1056640" y="10160"/>
                </a:cubicBezTo>
                <a:lnTo>
                  <a:pt x="1137920" y="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4931940-3AB1-4E72-9B8E-76277A3BAD40}"/>
              </a:ext>
            </a:extLst>
          </p:cNvPr>
          <p:cNvSpPr/>
          <p:nvPr/>
        </p:nvSpPr>
        <p:spPr>
          <a:xfrm>
            <a:off x="4231536" y="1869440"/>
            <a:ext cx="990703" cy="2144957"/>
          </a:xfrm>
          <a:custGeom>
            <a:avLst/>
            <a:gdLst>
              <a:gd name="connsiteX0" fmla="*/ 0 w 1137920"/>
              <a:gd name="connsiteY0" fmla="*/ 1859280 h 1881476"/>
              <a:gd name="connsiteX1" fmla="*/ 50800 w 1137920"/>
              <a:gd name="connsiteY1" fmla="*/ 1879600 h 1881476"/>
              <a:gd name="connsiteX2" fmla="*/ 304800 w 1137920"/>
              <a:gd name="connsiteY2" fmla="*/ 1859280 h 1881476"/>
              <a:gd name="connsiteX3" fmla="*/ 335280 w 1137920"/>
              <a:gd name="connsiteY3" fmla="*/ 1838960 h 1881476"/>
              <a:gd name="connsiteX4" fmla="*/ 406400 w 1137920"/>
              <a:gd name="connsiteY4" fmla="*/ 1808480 h 1881476"/>
              <a:gd name="connsiteX5" fmla="*/ 447040 w 1137920"/>
              <a:gd name="connsiteY5" fmla="*/ 1778000 h 1881476"/>
              <a:gd name="connsiteX6" fmla="*/ 477520 w 1137920"/>
              <a:gd name="connsiteY6" fmla="*/ 1757680 h 1881476"/>
              <a:gd name="connsiteX7" fmla="*/ 538480 w 1137920"/>
              <a:gd name="connsiteY7" fmla="*/ 1686560 h 1881476"/>
              <a:gd name="connsiteX8" fmla="*/ 558800 w 1137920"/>
              <a:gd name="connsiteY8" fmla="*/ 1645920 h 1881476"/>
              <a:gd name="connsiteX9" fmla="*/ 579120 w 1137920"/>
              <a:gd name="connsiteY9" fmla="*/ 1615440 h 1881476"/>
              <a:gd name="connsiteX10" fmla="*/ 589280 w 1137920"/>
              <a:gd name="connsiteY10" fmla="*/ 1544320 h 1881476"/>
              <a:gd name="connsiteX11" fmla="*/ 619760 w 1137920"/>
              <a:gd name="connsiteY11" fmla="*/ 1422400 h 1881476"/>
              <a:gd name="connsiteX12" fmla="*/ 629920 w 1137920"/>
              <a:gd name="connsiteY12" fmla="*/ 1300480 h 1881476"/>
              <a:gd name="connsiteX13" fmla="*/ 640080 w 1137920"/>
              <a:gd name="connsiteY13" fmla="*/ 1229360 h 1881476"/>
              <a:gd name="connsiteX14" fmla="*/ 650240 w 1137920"/>
              <a:gd name="connsiteY14" fmla="*/ 1127760 h 1881476"/>
              <a:gd name="connsiteX15" fmla="*/ 660400 w 1137920"/>
              <a:gd name="connsiteY15" fmla="*/ 1097280 h 1881476"/>
              <a:gd name="connsiteX16" fmla="*/ 670560 w 1137920"/>
              <a:gd name="connsiteY16" fmla="*/ 1046480 h 1881476"/>
              <a:gd name="connsiteX17" fmla="*/ 690880 w 1137920"/>
              <a:gd name="connsiteY17" fmla="*/ 873760 h 1881476"/>
              <a:gd name="connsiteX18" fmla="*/ 701040 w 1137920"/>
              <a:gd name="connsiteY18" fmla="*/ 802640 h 1881476"/>
              <a:gd name="connsiteX19" fmla="*/ 711200 w 1137920"/>
              <a:gd name="connsiteY19" fmla="*/ 650240 h 1881476"/>
              <a:gd name="connsiteX20" fmla="*/ 731520 w 1137920"/>
              <a:gd name="connsiteY20" fmla="*/ 518160 h 1881476"/>
              <a:gd name="connsiteX21" fmla="*/ 751840 w 1137920"/>
              <a:gd name="connsiteY21" fmla="*/ 447040 h 1881476"/>
              <a:gd name="connsiteX22" fmla="*/ 762000 w 1137920"/>
              <a:gd name="connsiteY22" fmla="*/ 406400 h 1881476"/>
              <a:gd name="connsiteX23" fmla="*/ 802640 w 1137920"/>
              <a:gd name="connsiteY23" fmla="*/ 304800 h 1881476"/>
              <a:gd name="connsiteX24" fmla="*/ 812800 w 1137920"/>
              <a:gd name="connsiteY24" fmla="*/ 264160 h 1881476"/>
              <a:gd name="connsiteX25" fmla="*/ 833120 w 1137920"/>
              <a:gd name="connsiteY25" fmla="*/ 233680 h 1881476"/>
              <a:gd name="connsiteX26" fmla="*/ 873760 w 1137920"/>
              <a:gd name="connsiteY26" fmla="*/ 132080 h 1881476"/>
              <a:gd name="connsiteX27" fmla="*/ 894080 w 1137920"/>
              <a:gd name="connsiteY27" fmla="*/ 101600 h 1881476"/>
              <a:gd name="connsiteX28" fmla="*/ 924560 w 1137920"/>
              <a:gd name="connsiteY28" fmla="*/ 71120 h 1881476"/>
              <a:gd name="connsiteX29" fmla="*/ 995680 w 1137920"/>
              <a:gd name="connsiteY29" fmla="*/ 30480 h 1881476"/>
              <a:gd name="connsiteX30" fmla="*/ 1056640 w 1137920"/>
              <a:gd name="connsiteY30" fmla="*/ 10160 h 1881476"/>
              <a:gd name="connsiteX31" fmla="*/ 1137920 w 1137920"/>
              <a:gd name="connsiteY31" fmla="*/ 0 h 188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37920" h="1881476">
                <a:moveTo>
                  <a:pt x="0" y="1859280"/>
                </a:moveTo>
                <a:cubicBezTo>
                  <a:pt x="16933" y="1866053"/>
                  <a:pt x="32577" y="1878871"/>
                  <a:pt x="50800" y="1879600"/>
                </a:cubicBezTo>
                <a:cubicBezTo>
                  <a:pt x="188579" y="1885111"/>
                  <a:pt x="208549" y="1878530"/>
                  <a:pt x="304800" y="1859280"/>
                </a:cubicBezTo>
                <a:cubicBezTo>
                  <a:pt x="314960" y="1852507"/>
                  <a:pt x="324358" y="1844421"/>
                  <a:pt x="335280" y="1838960"/>
                </a:cubicBezTo>
                <a:cubicBezTo>
                  <a:pt x="404416" y="1804392"/>
                  <a:pt x="321833" y="1861334"/>
                  <a:pt x="406400" y="1808480"/>
                </a:cubicBezTo>
                <a:cubicBezTo>
                  <a:pt x="420759" y="1799505"/>
                  <a:pt x="433261" y="1787842"/>
                  <a:pt x="447040" y="1778000"/>
                </a:cubicBezTo>
                <a:cubicBezTo>
                  <a:pt x="456976" y="1770903"/>
                  <a:pt x="468139" y="1765497"/>
                  <a:pt x="477520" y="1757680"/>
                </a:cubicBezTo>
                <a:cubicBezTo>
                  <a:pt x="499204" y="1739610"/>
                  <a:pt x="523856" y="1709959"/>
                  <a:pt x="538480" y="1686560"/>
                </a:cubicBezTo>
                <a:cubicBezTo>
                  <a:pt x="546507" y="1673717"/>
                  <a:pt x="551286" y="1659070"/>
                  <a:pt x="558800" y="1645920"/>
                </a:cubicBezTo>
                <a:cubicBezTo>
                  <a:pt x="564858" y="1635318"/>
                  <a:pt x="572347" y="1625600"/>
                  <a:pt x="579120" y="1615440"/>
                </a:cubicBezTo>
                <a:cubicBezTo>
                  <a:pt x="582507" y="1591733"/>
                  <a:pt x="583895" y="1567654"/>
                  <a:pt x="589280" y="1544320"/>
                </a:cubicBezTo>
                <a:cubicBezTo>
                  <a:pt x="614637" y="1434441"/>
                  <a:pt x="607500" y="1532740"/>
                  <a:pt x="619760" y="1422400"/>
                </a:cubicBezTo>
                <a:cubicBezTo>
                  <a:pt x="624263" y="1381869"/>
                  <a:pt x="625651" y="1341037"/>
                  <a:pt x="629920" y="1300480"/>
                </a:cubicBezTo>
                <a:cubicBezTo>
                  <a:pt x="632427" y="1276664"/>
                  <a:pt x="637282" y="1253143"/>
                  <a:pt x="640080" y="1229360"/>
                </a:cubicBezTo>
                <a:cubicBezTo>
                  <a:pt x="644057" y="1195558"/>
                  <a:pt x="645065" y="1161400"/>
                  <a:pt x="650240" y="1127760"/>
                </a:cubicBezTo>
                <a:cubicBezTo>
                  <a:pt x="651868" y="1117175"/>
                  <a:pt x="657803" y="1107670"/>
                  <a:pt x="660400" y="1097280"/>
                </a:cubicBezTo>
                <a:cubicBezTo>
                  <a:pt x="664588" y="1080527"/>
                  <a:pt x="667934" y="1063548"/>
                  <a:pt x="670560" y="1046480"/>
                </a:cubicBezTo>
                <a:cubicBezTo>
                  <a:pt x="678380" y="995649"/>
                  <a:pt x="684605" y="923958"/>
                  <a:pt x="690880" y="873760"/>
                </a:cubicBezTo>
                <a:cubicBezTo>
                  <a:pt x="693850" y="849998"/>
                  <a:pt x="697653" y="826347"/>
                  <a:pt x="701040" y="802640"/>
                </a:cubicBezTo>
                <a:cubicBezTo>
                  <a:pt x="704427" y="751840"/>
                  <a:pt x="706591" y="700944"/>
                  <a:pt x="711200" y="650240"/>
                </a:cubicBezTo>
                <a:cubicBezTo>
                  <a:pt x="712827" y="632348"/>
                  <a:pt x="727270" y="539410"/>
                  <a:pt x="731520" y="518160"/>
                </a:cubicBezTo>
                <a:cubicBezTo>
                  <a:pt x="742107" y="465224"/>
                  <a:pt x="738929" y="492229"/>
                  <a:pt x="751840" y="447040"/>
                </a:cubicBezTo>
                <a:cubicBezTo>
                  <a:pt x="755676" y="433614"/>
                  <a:pt x="757304" y="419550"/>
                  <a:pt x="762000" y="406400"/>
                </a:cubicBezTo>
                <a:cubicBezTo>
                  <a:pt x="774268" y="372049"/>
                  <a:pt x="793793" y="340186"/>
                  <a:pt x="802640" y="304800"/>
                </a:cubicBezTo>
                <a:cubicBezTo>
                  <a:pt x="806027" y="291253"/>
                  <a:pt x="807299" y="276995"/>
                  <a:pt x="812800" y="264160"/>
                </a:cubicBezTo>
                <a:cubicBezTo>
                  <a:pt x="817610" y="252937"/>
                  <a:pt x="828161" y="244838"/>
                  <a:pt x="833120" y="233680"/>
                </a:cubicBezTo>
                <a:cubicBezTo>
                  <a:pt x="874752" y="140008"/>
                  <a:pt x="832178" y="204849"/>
                  <a:pt x="873760" y="132080"/>
                </a:cubicBezTo>
                <a:cubicBezTo>
                  <a:pt x="879818" y="121478"/>
                  <a:pt x="886263" y="110981"/>
                  <a:pt x="894080" y="101600"/>
                </a:cubicBezTo>
                <a:cubicBezTo>
                  <a:pt x="903278" y="90562"/>
                  <a:pt x="913522" y="80318"/>
                  <a:pt x="924560" y="71120"/>
                </a:cubicBezTo>
                <a:cubicBezTo>
                  <a:pt x="941479" y="57021"/>
                  <a:pt x="976570" y="38124"/>
                  <a:pt x="995680" y="30480"/>
                </a:cubicBezTo>
                <a:cubicBezTo>
                  <a:pt x="1015567" y="22525"/>
                  <a:pt x="1035386" y="12817"/>
                  <a:pt x="1056640" y="10160"/>
                </a:cubicBezTo>
                <a:lnTo>
                  <a:pt x="1137920" y="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7DA056-B7A6-483F-8B5F-EB7A0F1E623C}"/>
              </a:ext>
            </a:extLst>
          </p:cNvPr>
          <p:cNvSpPr/>
          <p:nvPr/>
        </p:nvSpPr>
        <p:spPr>
          <a:xfrm>
            <a:off x="5323840" y="2483021"/>
            <a:ext cx="6242013" cy="1722022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643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923157" y="14547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latin typeface="Google Sans" panose="020B0503030502040204" pitchFamily="34" charset="0"/>
              </a:rPr>
              <a:t>For 1</a:t>
            </a:r>
            <a:r>
              <a:rPr lang="en-ID" sz="2400" b="1" baseline="30000" dirty="0">
                <a:latin typeface="Google Sans" panose="020B0503030502040204" pitchFamily="34" charset="0"/>
              </a:rPr>
              <a:t>st</a:t>
            </a:r>
            <a:r>
              <a:rPr lang="en-ID" sz="2400" b="1" dirty="0">
                <a:latin typeface="Google Sans" panose="020B0503030502040204" pitchFamily="34" charset="0"/>
              </a:rPr>
              <a:t> Objective (Classification), Random Forest achieved highest score,</a:t>
            </a:r>
            <a:r>
              <a:rPr lang="en-ID" sz="2400" dirty="0">
                <a:latin typeface="Google Sans" panose="020B0503030502040204" pitchFamily="34" charset="0"/>
              </a:rPr>
              <a:t> compared to Logistic Regression and Decision Tree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98FD33-8B9A-49A4-B4D7-4ECA8CC2A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539" y="976476"/>
            <a:ext cx="9400921" cy="36028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B8233A-9C3C-4410-BBE9-2362D9F90B30}"/>
              </a:ext>
            </a:extLst>
          </p:cNvPr>
          <p:cNvSpPr/>
          <p:nvPr/>
        </p:nvSpPr>
        <p:spPr>
          <a:xfrm>
            <a:off x="1395539" y="4744720"/>
            <a:ext cx="2448560" cy="3860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ogle Sans" panose="020B0503030502040204" pitchFamily="34" charset="0"/>
              </a:rPr>
              <a:t>F1 Score= 79%</a:t>
            </a:r>
            <a:endParaRPr lang="en-ID" b="1" dirty="0">
              <a:latin typeface="Google Sans" panose="020B0503030502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6B50D-AF88-4B35-BE7C-F8647146AD1F}"/>
              </a:ext>
            </a:extLst>
          </p:cNvPr>
          <p:cNvSpPr/>
          <p:nvPr/>
        </p:nvSpPr>
        <p:spPr>
          <a:xfrm>
            <a:off x="5012499" y="4744720"/>
            <a:ext cx="2448560" cy="3860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ogle Sans" panose="020B0503030502040204" pitchFamily="34" charset="0"/>
              </a:rPr>
              <a:t>F1 Score= 89%</a:t>
            </a:r>
            <a:endParaRPr lang="en-ID" b="1" dirty="0">
              <a:latin typeface="Google Sans" panose="020B050303050204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1E24BC-33C8-47C9-98DC-486F86A48770}"/>
              </a:ext>
            </a:extLst>
          </p:cNvPr>
          <p:cNvSpPr/>
          <p:nvPr/>
        </p:nvSpPr>
        <p:spPr>
          <a:xfrm>
            <a:off x="8347900" y="4744720"/>
            <a:ext cx="2448560" cy="3860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ogle Sans" panose="020B0503030502040204" pitchFamily="34" charset="0"/>
              </a:rPr>
              <a:t>F1 Score= 91%</a:t>
            </a:r>
            <a:endParaRPr lang="en-ID" b="1" dirty="0">
              <a:latin typeface="Google Sans" panose="020B0503030502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6CE101-8AA0-4337-9ACD-D164105B0CC2}"/>
              </a:ext>
            </a:extLst>
          </p:cNvPr>
          <p:cNvSpPr txBox="1"/>
          <p:nvPr/>
        </p:nvSpPr>
        <p:spPr>
          <a:xfrm>
            <a:off x="1354283" y="5296171"/>
            <a:ext cx="944217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Google Sans" panose="020B0503030502040204" pitchFamily="34" charset="0"/>
              </a:rPr>
              <a:t>All algorithm managed to achieve </a:t>
            </a:r>
            <a:r>
              <a:rPr lang="en-US" b="1" dirty="0">
                <a:latin typeface="Google Sans" panose="020B0503030502040204" pitchFamily="34" charset="0"/>
              </a:rPr>
              <a:t>key result of F1-Score above 70%,</a:t>
            </a:r>
            <a:r>
              <a:rPr lang="en-US" dirty="0">
                <a:latin typeface="Google Sans" panose="020B0503030502040204" pitchFamily="34" charset="0"/>
              </a:rPr>
              <a:t> we decided to went with </a:t>
            </a:r>
            <a:r>
              <a:rPr lang="en-US" b="1" dirty="0">
                <a:latin typeface="Google Sans" panose="020B0503030502040204" pitchFamily="34" charset="0"/>
              </a:rPr>
              <a:t>Random Forest </a:t>
            </a:r>
            <a:r>
              <a:rPr lang="en-US" dirty="0">
                <a:latin typeface="Google Sans" panose="020B0503030502040204" pitchFamily="34" charset="0"/>
              </a:rPr>
              <a:t> that managed to have high precision and recall resulting with </a:t>
            </a:r>
            <a:r>
              <a:rPr lang="en-US" b="1" dirty="0">
                <a:latin typeface="Google Sans" panose="020B0503030502040204" pitchFamily="34" charset="0"/>
              </a:rPr>
              <a:t>high F1-Score (91%)</a:t>
            </a:r>
            <a:endParaRPr lang="id-ID" dirty="0"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75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923157" y="14547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latin typeface="Google Sans" panose="020B0503030502040204" pitchFamily="34" charset="0"/>
              </a:rPr>
              <a:t>SHAP Value </a:t>
            </a:r>
            <a:r>
              <a:rPr lang="en-ID" sz="2400" dirty="0">
                <a:latin typeface="Google Sans" panose="020B0503030502040204" pitchFamily="34" charset="0"/>
              </a:rPr>
              <a:t>also determined</a:t>
            </a:r>
            <a:r>
              <a:rPr lang="en-ID" sz="2400" b="1" dirty="0">
                <a:latin typeface="Google Sans" panose="020B0503030502040204" pitchFamily="34" charset="0"/>
              </a:rPr>
              <a:t> </a:t>
            </a:r>
            <a:r>
              <a:rPr lang="en-ID" sz="2400" dirty="0">
                <a:latin typeface="Google Sans" panose="020B0503030502040204" pitchFamily="34" charset="0"/>
              </a:rPr>
              <a:t>that </a:t>
            </a:r>
            <a:r>
              <a:rPr lang="en-ID" sz="2400" b="1" dirty="0" err="1">
                <a:latin typeface="Google Sans" panose="020B0503030502040204" pitchFamily="34" charset="0"/>
              </a:rPr>
              <a:t>data_package</a:t>
            </a:r>
            <a:r>
              <a:rPr lang="en-ID" sz="2400" b="1" dirty="0">
                <a:latin typeface="Google Sans" panose="020B0503030502040204" pitchFamily="34" charset="0"/>
              </a:rPr>
              <a:t> </a:t>
            </a:r>
            <a:r>
              <a:rPr lang="en-ID" sz="2400" dirty="0">
                <a:latin typeface="Google Sans" panose="020B0503030502040204" pitchFamily="34" charset="0"/>
              </a:rPr>
              <a:t>is the most important feature, followed by</a:t>
            </a:r>
            <a:r>
              <a:rPr lang="en-ID" sz="2400" b="1" dirty="0">
                <a:latin typeface="Google Sans" panose="020B0503030502040204" pitchFamily="34" charset="0"/>
              </a:rPr>
              <a:t> voice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A4FB69-C187-4F79-935E-DA0EDE720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328" y="1390578"/>
            <a:ext cx="5900695" cy="2038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ADF03B-80A4-4DD9-BE2E-1A3814EA7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5505" y="1432337"/>
            <a:ext cx="5125387" cy="45993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E549B6-861A-4E84-9F71-DEAC79BC36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364" y="3597759"/>
            <a:ext cx="5631141" cy="20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7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923157" y="14547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latin typeface="Google Sans" panose="020B0503030502040204" pitchFamily="34" charset="0"/>
              </a:rPr>
              <a:t>For 2</a:t>
            </a:r>
            <a:r>
              <a:rPr lang="en-ID" sz="2400" b="1" baseline="30000" dirty="0">
                <a:latin typeface="Google Sans" panose="020B0503030502040204" pitchFamily="34" charset="0"/>
              </a:rPr>
              <a:t>nd</a:t>
            </a:r>
            <a:r>
              <a:rPr lang="en-ID" sz="2400" b="1" dirty="0">
                <a:latin typeface="Google Sans" panose="020B0503030502040204" pitchFamily="34" charset="0"/>
              </a:rPr>
              <a:t> Objective (Clustering), silhouette score </a:t>
            </a:r>
            <a:r>
              <a:rPr lang="en-ID" sz="2400" dirty="0">
                <a:latin typeface="Google Sans" panose="020B0503030502040204" pitchFamily="34" charset="0"/>
              </a:rPr>
              <a:t>is used to determine number of cluster. </a:t>
            </a:r>
            <a:r>
              <a:rPr lang="en-ID" sz="2400" b="1" dirty="0">
                <a:latin typeface="Google Sans" panose="020B0503030502040204" pitchFamily="34" charset="0"/>
              </a:rPr>
              <a:t>The optimal number of cluster is 3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6CE101-8AA0-4337-9ACD-D164105B0CC2}"/>
              </a:ext>
            </a:extLst>
          </p:cNvPr>
          <p:cNvSpPr txBox="1"/>
          <p:nvPr/>
        </p:nvSpPr>
        <p:spPr>
          <a:xfrm>
            <a:off x="8910320" y="3750056"/>
            <a:ext cx="279038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Google Sans" panose="020B0503030502040204" pitchFamily="34" charset="0"/>
              </a:rPr>
              <a:t>Cluster seems have consistent grouping (not underfit/overfit) based on 3D visualization.</a:t>
            </a:r>
          </a:p>
          <a:p>
            <a:endParaRPr lang="en-US" dirty="0">
              <a:latin typeface="Google Sans" panose="020B0503030502040204" pitchFamily="34" charset="0"/>
            </a:endParaRPr>
          </a:p>
          <a:p>
            <a:r>
              <a:rPr lang="en-US" dirty="0">
                <a:latin typeface="Google Sans" panose="020B0503030502040204" pitchFamily="34" charset="0"/>
              </a:rPr>
              <a:t>Cluster 1 have the largest number of MSISDN (39k), followed by cluster 2 (14k) and cluster 3 (3k)</a:t>
            </a:r>
            <a:endParaRPr lang="id-ID" dirty="0">
              <a:latin typeface="Google Sans" panose="020B0503030502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EDD29C-08C7-4494-8582-6F39E92CB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9275" y="1244807"/>
            <a:ext cx="3094380" cy="21299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2C6819-9B62-4A53-9BA0-E8155B0743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0490" y="1165919"/>
            <a:ext cx="1973746" cy="20724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20B14D-B87D-41DA-950A-D8201BFEA7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4134" y="1696670"/>
            <a:ext cx="4281642" cy="1594465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779CC06-52F9-42C8-839A-1D5BF770B37E}"/>
              </a:ext>
            </a:extLst>
          </p:cNvPr>
          <p:cNvSpPr txBox="1">
            <a:spLocks/>
          </p:cNvSpPr>
          <p:nvPr/>
        </p:nvSpPr>
        <p:spPr>
          <a:xfrm>
            <a:off x="7328136" y="1237749"/>
            <a:ext cx="2587197" cy="51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None/>
              <a:tabLst/>
              <a:defRPr/>
            </a:pPr>
            <a:r>
              <a:rPr kumimoji="0" lang="en-ID" sz="12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oogle Sans" panose="020B0503030502040204" pitchFamily="34" charset="0"/>
                <a:sym typeface="Lato"/>
              </a:rPr>
              <a:t>Total MSISDN in each cluster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Google Sans" panose="020B0503030502040204" pitchFamily="34" charset="0"/>
              <a:sym typeface="Lato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59245-2A57-4C52-AC89-029F08132085}"/>
              </a:ext>
            </a:extLst>
          </p:cNvPr>
          <p:cNvSpPr/>
          <p:nvPr/>
        </p:nvSpPr>
        <p:spPr>
          <a:xfrm>
            <a:off x="4930490" y="1602928"/>
            <a:ext cx="1973746" cy="144977"/>
          </a:xfrm>
          <a:prstGeom prst="rect">
            <a:avLst/>
          </a:prstGeom>
          <a:noFill/>
          <a:ln w="25400" cap="flat" cmpd="sng" algn="ctr">
            <a:solidFill>
              <a:srgbClr val="EB56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009DE-D2C7-40E4-9BE9-CD453CA608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1137" y="3900624"/>
            <a:ext cx="6483423" cy="23323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37B349-61F7-4AAC-A9DA-343B48306E92}"/>
              </a:ext>
            </a:extLst>
          </p:cNvPr>
          <p:cNvSpPr txBox="1"/>
          <p:nvPr/>
        </p:nvSpPr>
        <p:spPr>
          <a:xfrm>
            <a:off x="317896" y="4598357"/>
            <a:ext cx="127722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oogle Sans" panose="020B0503030502040204" pitchFamily="34" charset="0"/>
              </a:rPr>
              <a:t>3D Cluster Visualization using PCA Analysis</a:t>
            </a:r>
            <a:endParaRPr lang="id-ID" sz="1400" b="1" dirty="0">
              <a:latin typeface="Google Sans" panose="020B0503030502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0E776B-E086-4A35-AFBA-6B797C51A8F8}"/>
              </a:ext>
            </a:extLst>
          </p:cNvPr>
          <p:cNvSpPr txBox="1"/>
          <p:nvPr/>
        </p:nvSpPr>
        <p:spPr>
          <a:xfrm>
            <a:off x="365216" y="1697411"/>
            <a:ext cx="127722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oogle Sans" panose="020B0503030502040204" pitchFamily="34" charset="0"/>
              </a:rPr>
              <a:t>Determining number of </a:t>
            </a:r>
            <a:r>
              <a:rPr lang="en-US" sz="1400" b="1" dirty="0" err="1">
                <a:latin typeface="Google Sans" panose="020B0503030502040204" pitchFamily="34" charset="0"/>
              </a:rPr>
              <a:t>cluser</a:t>
            </a:r>
            <a:endParaRPr lang="id-ID" sz="1400" b="1" dirty="0"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89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5D4CF0-0527-4612-A716-995E073AC61A}"/>
              </a:ext>
            </a:extLst>
          </p:cNvPr>
          <p:cNvSpPr/>
          <p:nvPr/>
        </p:nvSpPr>
        <p:spPr>
          <a:xfrm>
            <a:off x="1772625" y="2844688"/>
            <a:ext cx="34836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EVALUATION</a:t>
            </a:r>
            <a:endParaRPr lang="en-ID"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940FE-66A9-4590-AEC2-B5C6C0DB17F2}"/>
              </a:ext>
            </a:extLst>
          </p:cNvPr>
          <p:cNvSpPr/>
          <p:nvPr/>
        </p:nvSpPr>
        <p:spPr>
          <a:xfrm>
            <a:off x="877445" y="2349968"/>
            <a:ext cx="819828" cy="819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178856-91C0-4923-8AEA-A56D10645C4C}"/>
              </a:ext>
            </a:extLst>
          </p:cNvPr>
          <p:cNvSpPr/>
          <p:nvPr/>
        </p:nvSpPr>
        <p:spPr>
          <a:xfrm>
            <a:off x="873107" y="3173120"/>
            <a:ext cx="828505" cy="819828"/>
          </a:xfrm>
          <a:prstGeom prst="ellipse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6A737-8FB4-46F2-BE62-C0496989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20" y="1206312"/>
            <a:ext cx="5235953" cy="39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9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923157" y="14547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latin typeface="Google Sans" panose="020B0503030502040204" pitchFamily="34" charset="0"/>
              </a:rPr>
              <a:t>Random Forest </a:t>
            </a:r>
            <a:r>
              <a:rPr lang="en-ID" sz="2400" dirty="0">
                <a:latin typeface="Google Sans" panose="020B0503030502040204" pitchFamily="34" charset="0"/>
              </a:rPr>
              <a:t>successfully meet the </a:t>
            </a:r>
            <a:r>
              <a:rPr lang="en-ID" sz="2400" b="1" dirty="0">
                <a:latin typeface="Google Sans" panose="020B0503030502040204" pitchFamily="34" charset="0"/>
              </a:rPr>
              <a:t>1</a:t>
            </a:r>
            <a:r>
              <a:rPr lang="en-ID" sz="2400" b="1" baseline="30000" dirty="0">
                <a:latin typeface="Google Sans" panose="020B0503030502040204" pitchFamily="34" charset="0"/>
              </a:rPr>
              <a:t>st</a:t>
            </a:r>
            <a:r>
              <a:rPr lang="en-ID" sz="2400" dirty="0">
                <a:latin typeface="Google Sans" panose="020B0503030502040204" pitchFamily="34" charset="0"/>
              </a:rPr>
              <a:t> </a:t>
            </a:r>
            <a:r>
              <a:rPr lang="en-ID" sz="2400" b="1" dirty="0">
                <a:latin typeface="Google Sans" panose="020B0503030502040204" pitchFamily="34" charset="0"/>
              </a:rPr>
              <a:t>objective for classification with 93.8% of AUC and 91% of F1-Score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40A73-2A62-4EB9-9FFC-93D2D344D8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363" y="1751795"/>
            <a:ext cx="2980539" cy="10208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D0B8C6-0F84-4D0E-9CE4-3AC2FD6BA6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3871" y="2168355"/>
            <a:ext cx="3101765" cy="3092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A3CDF1-DABE-49E4-A53F-F0ACF484ED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784" y="2984073"/>
            <a:ext cx="3642846" cy="26091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5C2A346-4D09-41ED-95DD-1C22714166CD}"/>
              </a:ext>
            </a:extLst>
          </p:cNvPr>
          <p:cNvSpPr/>
          <p:nvPr/>
        </p:nvSpPr>
        <p:spPr>
          <a:xfrm>
            <a:off x="6448206" y="2306122"/>
            <a:ext cx="1287430" cy="1204734"/>
          </a:xfrm>
          <a:prstGeom prst="rect">
            <a:avLst/>
          </a:prstGeom>
          <a:noFill/>
          <a:ln w="25400" cap="flat" cmpd="sng" algn="ctr">
            <a:solidFill>
              <a:srgbClr val="EB5600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CAE8F1-5A57-4B10-B59F-7E9D5E19977B}"/>
              </a:ext>
            </a:extLst>
          </p:cNvPr>
          <p:cNvSpPr txBox="1"/>
          <p:nvPr/>
        </p:nvSpPr>
        <p:spPr>
          <a:xfrm>
            <a:off x="8233100" y="2304316"/>
            <a:ext cx="3563647" cy="230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Google Sans" panose="020B0503030502040204" pitchFamily="34" charset="0"/>
              </a:rPr>
              <a:t>There are potential </a:t>
            </a:r>
            <a:r>
              <a:rPr lang="en-US" b="1" dirty="0">
                <a:latin typeface="Google Sans" panose="020B0503030502040204" pitchFamily="34" charset="0"/>
              </a:rPr>
              <a:t>55k new numbers of takers</a:t>
            </a:r>
            <a:r>
              <a:rPr lang="en-US" dirty="0">
                <a:latin typeface="Google Sans" panose="020B0503030502040204" pitchFamily="34" charset="0"/>
              </a:rPr>
              <a:t> based on this algorithm. In total there are </a:t>
            </a:r>
            <a:r>
              <a:rPr lang="en-US" b="1" dirty="0">
                <a:latin typeface="Google Sans" panose="020B0503030502040204" pitchFamily="34" charset="0"/>
              </a:rPr>
              <a:t>406k potential package takers.</a:t>
            </a:r>
          </a:p>
          <a:p>
            <a:endParaRPr lang="en-US" b="1" dirty="0">
              <a:latin typeface="Google Sans" panose="020B0503030502040204" pitchFamily="34" charset="0"/>
            </a:endParaRPr>
          </a:p>
          <a:p>
            <a:r>
              <a:rPr lang="en-US" b="1" dirty="0">
                <a:latin typeface="Google Sans" panose="020B0503030502040204" pitchFamily="34" charset="0"/>
              </a:rPr>
              <a:t>44.2% taker rate, uplift +14% from previous data</a:t>
            </a:r>
            <a:endParaRPr lang="id-ID" b="1" dirty="0"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7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923157" y="14547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oogle Sans" panose="020B0503030502040204" pitchFamily="34" charset="0"/>
              </a:rPr>
              <a:t>F</a:t>
            </a:r>
            <a:r>
              <a:rPr lang="en-ID" sz="2400" b="1" dirty="0">
                <a:latin typeface="Google Sans" panose="020B0503030502040204" pitchFamily="34" charset="0"/>
              </a:rPr>
              <a:t>or the 2</a:t>
            </a:r>
            <a:r>
              <a:rPr lang="en-ID" sz="2400" b="1" baseline="30000" dirty="0">
                <a:latin typeface="Google Sans" panose="020B0503030502040204" pitchFamily="34" charset="0"/>
              </a:rPr>
              <a:t>nd</a:t>
            </a:r>
            <a:r>
              <a:rPr lang="en-ID" sz="2400" b="1" dirty="0">
                <a:latin typeface="Google Sans" panose="020B0503030502040204" pitchFamily="34" charset="0"/>
              </a:rPr>
              <a:t> Objective, there are 3 main cluster </a:t>
            </a:r>
            <a:r>
              <a:rPr lang="en-ID" sz="2400" dirty="0">
                <a:latin typeface="Google Sans" panose="020B0503030502040204" pitchFamily="34" charset="0"/>
              </a:rPr>
              <a:t>with different behaviour and usage, resulting in different package price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173C73-61AC-4F0F-88CE-B904E1C6C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804" y="3611880"/>
            <a:ext cx="10202391" cy="283225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440292F-9D8D-4DF7-ACE2-2C5C7314BF44}"/>
              </a:ext>
            </a:extLst>
          </p:cNvPr>
          <p:cNvSpPr/>
          <p:nvPr/>
        </p:nvSpPr>
        <p:spPr>
          <a:xfrm>
            <a:off x="2072640" y="1161338"/>
            <a:ext cx="2265680" cy="22656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ogle Sans" panose="020B0503030502040204" pitchFamily="34" charset="0"/>
              </a:rPr>
              <a:t>Low Transaction</a:t>
            </a:r>
          </a:p>
          <a:p>
            <a:pPr algn="ctr"/>
            <a:endParaRPr lang="en-US" b="1" dirty="0">
              <a:latin typeface="Google Sans" panose="020B0503030502040204" pitchFamily="34" charset="0"/>
            </a:endParaRPr>
          </a:p>
          <a:p>
            <a:pPr algn="ctr"/>
            <a:r>
              <a:rPr lang="en-US" sz="1600" b="1" dirty="0">
                <a:latin typeface="Google Sans" panose="020B0503030502040204" pitchFamily="34" charset="0"/>
              </a:rPr>
              <a:t>39.4k subs</a:t>
            </a:r>
          </a:p>
          <a:p>
            <a:pPr algn="ctr"/>
            <a:r>
              <a:rPr lang="en-US" sz="1400" dirty="0">
                <a:latin typeface="Google Sans" panose="020B0503030502040204" pitchFamily="34" charset="0"/>
              </a:rPr>
              <a:t>IDR 86k</a:t>
            </a:r>
          </a:p>
          <a:p>
            <a:pPr algn="ctr"/>
            <a:r>
              <a:rPr lang="en-US" sz="1400" dirty="0">
                <a:latin typeface="Google Sans" panose="020B0503030502040204" pitchFamily="34" charset="0"/>
              </a:rPr>
              <a:t>14 GB</a:t>
            </a:r>
            <a:endParaRPr lang="en-ID" sz="1400" dirty="0">
              <a:latin typeface="Google Sans" panose="020B050303050204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D0A780-E904-4C59-8800-5FD318B44E34}"/>
              </a:ext>
            </a:extLst>
          </p:cNvPr>
          <p:cNvSpPr/>
          <p:nvPr/>
        </p:nvSpPr>
        <p:spPr>
          <a:xfrm>
            <a:off x="4866640" y="1161338"/>
            <a:ext cx="2265680" cy="22656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ogle Sans" panose="020B0503030502040204" pitchFamily="34" charset="0"/>
              </a:rPr>
              <a:t>Potential Customer</a:t>
            </a:r>
          </a:p>
          <a:p>
            <a:pPr algn="ctr"/>
            <a:endParaRPr lang="en-US" b="1" dirty="0">
              <a:latin typeface="Google Sans" panose="020B0503030502040204" pitchFamily="34" charset="0"/>
            </a:endParaRPr>
          </a:p>
          <a:p>
            <a:pPr algn="ctr"/>
            <a:r>
              <a:rPr lang="en-US" sz="1600" b="1" dirty="0">
                <a:latin typeface="Google Sans" panose="020B0503030502040204" pitchFamily="34" charset="0"/>
              </a:rPr>
              <a:t>14.6k subs</a:t>
            </a:r>
          </a:p>
          <a:p>
            <a:pPr algn="ctr"/>
            <a:r>
              <a:rPr lang="en-US" sz="1400" dirty="0">
                <a:latin typeface="Google Sans" panose="020B0503030502040204" pitchFamily="34" charset="0"/>
              </a:rPr>
              <a:t>IDR 164k</a:t>
            </a:r>
          </a:p>
          <a:p>
            <a:pPr algn="ctr"/>
            <a:r>
              <a:rPr lang="en-US" sz="1400" dirty="0">
                <a:latin typeface="Google Sans" panose="020B0503030502040204" pitchFamily="34" charset="0"/>
              </a:rPr>
              <a:t>24 GB</a:t>
            </a:r>
            <a:endParaRPr lang="en-ID" sz="1400" dirty="0">
              <a:latin typeface="Google Sans" panose="020B050303050204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8F87C7-A8A1-4301-8202-469855B3C118}"/>
              </a:ext>
            </a:extLst>
          </p:cNvPr>
          <p:cNvSpPr/>
          <p:nvPr/>
        </p:nvSpPr>
        <p:spPr>
          <a:xfrm>
            <a:off x="7660640" y="1161338"/>
            <a:ext cx="2265680" cy="22656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ogle Sans" panose="020B0503030502040204" pitchFamily="34" charset="0"/>
              </a:rPr>
              <a:t>Data Addict</a:t>
            </a:r>
          </a:p>
          <a:p>
            <a:pPr algn="ctr"/>
            <a:endParaRPr lang="en-US" b="1" dirty="0">
              <a:latin typeface="Google Sans" panose="020B0503030502040204" pitchFamily="34" charset="0"/>
            </a:endParaRPr>
          </a:p>
          <a:p>
            <a:pPr algn="ctr"/>
            <a:r>
              <a:rPr lang="en-US" sz="1600" b="1" dirty="0">
                <a:latin typeface="Google Sans" panose="020B0503030502040204" pitchFamily="34" charset="0"/>
              </a:rPr>
              <a:t>3.39k subs</a:t>
            </a:r>
          </a:p>
          <a:p>
            <a:pPr algn="ctr"/>
            <a:r>
              <a:rPr lang="en-US" sz="1400" dirty="0">
                <a:latin typeface="Google Sans" panose="020B0503030502040204" pitchFamily="34" charset="0"/>
              </a:rPr>
              <a:t>IDR 287k</a:t>
            </a:r>
          </a:p>
          <a:p>
            <a:pPr algn="ctr"/>
            <a:r>
              <a:rPr lang="en-US" sz="1400" dirty="0">
                <a:latin typeface="Google Sans" panose="020B0503030502040204" pitchFamily="34" charset="0"/>
              </a:rPr>
              <a:t>43 GB</a:t>
            </a:r>
            <a:endParaRPr lang="en-ID" sz="1400" dirty="0"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08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5D4CF0-0527-4612-A716-995E073AC61A}"/>
              </a:ext>
            </a:extLst>
          </p:cNvPr>
          <p:cNvSpPr/>
          <p:nvPr/>
        </p:nvSpPr>
        <p:spPr>
          <a:xfrm>
            <a:off x="3027215" y="125127"/>
            <a:ext cx="61375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CRISP-DM</a:t>
            </a:r>
          </a:p>
          <a:p>
            <a:pPr algn="ctr"/>
            <a:r>
              <a:rPr lang="en-ID" sz="2400" b="1" dirty="0">
                <a:solidFill>
                  <a:srgbClr val="00B050"/>
                </a:solidFill>
                <a:latin typeface="Google Sans" panose="020B0503030502040204" pitchFamily="34" charset="0"/>
              </a:rPr>
              <a:t>RIDE-HAILING INTERNET PACKAGE</a:t>
            </a:r>
            <a:endParaRPr lang="en-ID" sz="2400" dirty="0">
              <a:solidFill>
                <a:srgbClr val="00B05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940FE-66A9-4590-AEC2-B5C6C0DB17F2}"/>
              </a:ext>
            </a:extLst>
          </p:cNvPr>
          <p:cNvSpPr/>
          <p:nvPr/>
        </p:nvSpPr>
        <p:spPr>
          <a:xfrm>
            <a:off x="538651" y="2001652"/>
            <a:ext cx="518028" cy="5180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6A737-8FB4-46F2-BE62-C0496989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289" y="2680944"/>
            <a:ext cx="3198741" cy="23990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9561168-DF7C-48BA-B79D-2CD0133390D1}"/>
              </a:ext>
            </a:extLst>
          </p:cNvPr>
          <p:cNvSpPr/>
          <p:nvPr/>
        </p:nvSpPr>
        <p:spPr>
          <a:xfrm>
            <a:off x="690958" y="2032132"/>
            <a:ext cx="365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1</a:t>
            </a:r>
            <a:endParaRPr lang="en-ID" sz="2400" dirty="0">
              <a:solidFill>
                <a:srgbClr val="00B05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28750C-7306-4C27-BDAF-DF12DE3D55D6}"/>
              </a:ext>
            </a:extLst>
          </p:cNvPr>
          <p:cNvSpPr/>
          <p:nvPr/>
        </p:nvSpPr>
        <p:spPr>
          <a:xfrm>
            <a:off x="538651" y="3556132"/>
            <a:ext cx="518028" cy="518028"/>
          </a:xfrm>
          <a:prstGeom prst="ellipse">
            <a:avLst/>
          </a:prstGeom>
          <a:solidFill>
            <a:srgbClr val="40B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64FC73-8E40-4579-9594-57C4878A54FA}"/>
              </a:ext>
            </a:extLst>
          </p:cNvPr>
          <p:cNvSpPr/>
          <p:nvPr/>
        </p:nvSpPr>
        <p:spPr>
          <a:xfrm>
            <a:off x="690958" y="3586612"/>
            <a:ext cx="365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2</a:t>
            </a:r>
            <a:endParaRPr lang="en-ID" sz="2400" dirty="0">
              <a:solidFill>
                <a:srgbClr val="00B05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BE03D6-3560-4FB6-8F50-C8D0352FA11B}"/>
              </a:ext>
            </a:extLst>
          </p:cNvPr>
          <p:cNvSpPr/>
          <p:nvPr/>
        </p:nvSpPr>
        <p:spPr>
          <a:xfrm>
            <a:off x="538651" y="5127750"/>
            <a:ext cx="518028" cy="5180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79F27-0C16-4E86-94BA-17EE1EB21300}"/>
              </a:ext>
            </a:extLst>
          </p:cNvPr>
          <p:cNvSpPr/>
          <p:nvPr/>
        </p:nvSpPr>
        <p:spPr>
          <a:xfrm>
            <a:off x="690958" y="5158230"/>
            <a:ext cx="365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3</a:t>
            </a:r>
            <a:endParaRPr lang="en-ID" sz="2400" dirty="0">
              <a:solidFill>
                <a:srgbClr val="00B05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BDEFD1-DA60-431A-BCE6-F21770004F40}"/>
              </a:ext>
            </a:extLst>
          </p:cNvPr>
          <p:cNvSpPr/>
          <p:nvPr/>
        </p:nvSpPr>
        <p:spPr>
          <a:xfrm>
            <a:off x="7939990" y="2042424"/>
            <a:ext cx="518028" cy="518028"/>
          </a:xfrm>
          <a:prstGeom prst="ellipse">
            <a:avLst/>
          </a:prstGeom>
          <a:solidFill>
            <a:srgbClr val="40B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E06B7A-2ADD-4F74-935C-9A6A1737F235}"/>
              </a:ext>
            </a:extLst>
          </p:cNvPr>
          <p:cNvSpPr/>
          <p:nvPr/>
        </p:nvSpPr>
        <p:spPr>
          <a:xfrm>
            <a:off x="8092297" y="2072904"/>
            <a:ext cx="365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4</a:t>
            </a:r>
            <a:endParaRPr lang="en-ID" sz="2400" dirty="0">
              <a:solidFill>
                <a:srgbClr val="00B05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D6AD1A-932B-42E6-95FC-5BC0EA6BCC6E}"/>
              </a:ext>
            </a:extLst>
          </p:cNvPr>
          <p:cNvSpPr/>
          <p:nvPr/>
        </p:nvSpPr>
        <p:spPr>
          <a:xfrm>
            <a:off x="7939990" y="3566424"/>
            <a:ext cx="518028" cy="5180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11F887-C73D-4F5E-9968-75FA80296297}"/>
              </a:ext>
            </a:extLst>
          </p:cNvPr>
          <p:cNvSpPr/>
          <p:nvPr/>
        </p:nvSpPr>
        <p:spPr>
          <a:xfrm>
            <a:off x="8092297" y="3596904"/>
            <a:ext cx="365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5</a:t>
            </a:r>
            <a:endParaRPr lang="en-ID" sz="2400" dirty="0">
              <a:solidFill>
                <a:srgbClr val="00B05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E46F62-7D6B-442B-9971-2A19887F1530}"/>
              </a:ext>
            </a:extLst>
          </p:cNvPr>
          <p:cNvSpPr/>
          <p:nvPr/>
        </p:nvSpPr>
        <p:spPr>
          <a:xfrm>
            <a:off x="7939990" y="5168522"/>
            <a:ext cx="518028" cy="518028"/>
          </a:xfrm>
          <a:prstGeom prst="ellipse">
            <a:avLst/>
          </a:prstGeom>
          <a:solidFill>
            <a:srgbClr val="40B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D10485-06E3-4882-8FD6-3DE70539D09E}"/>
              </a:ext>
            </a:extLst>
          </p:cNvPr>
          <p:cNvSpPr/>
          <p:nvPr/>
        </p:nvSpPr>
        <p:spPr>
          <a:xfrm>
            <a:off x="8092297" y="5199002"/>
            <a:ext cx="365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6</a:t>
            </a:r>
            <a:endParaRPr lang="en-ID" sz="24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E76025-3BD7-4C06-8ACF-EB8255BB91BD}"/>
              </a:ext>
            </a:extLst>
          </p:cNvPr>
          <p:cNvSpPr txBox="1"/>
          <p:nvPr/>
        </p:nvSpPr>
        <p:spPr>
          <a:xfrm>
            <a:off x="1141562" y="2057515"/>
            <a:ext cx="311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Business Understanding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086A86-1C55-4C52-8DAB-C1A604E942D8}"/>
              </a:ext>
            </a:extLst>
          </p:cNvPr>
          <p:cNvSpPr txBox="1"/>
          <p:nvPr/>
        </p:nvSpPr>
        <p:spPr>
          <a:xfrm>
            <a:off x="1141561" y="3695806"/>
            <a:ext cx="311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Data Understanding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DE3235-11E5-4DB7-AB89-65A8CDA548B2}"/>
              </a:ext>
            </a:extLst>
          </p:cNvPr>
          <p:cNvSpPr txBox="1"/>
          <p:nvPr/>
        </p:nvSpPr>
        <p:spPr>
          <a:xfrm>
            <a:off x="1141561" y="5242870"/>
            <a:ext cx="311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Data Preparation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530328-A4E8-43F4-86CF-7C718E67C37F}"/>
              </a:ext>
            </a:extLst>
          </p:cNvPr>
          <p:cNvSpPr txBox="1"/>
          <p:nvPr/>
        </p:nvSpPr>
        <p:spPr>
          <a:xfrm>
            <a:off x="8610325" y="2116772"/>
            <a:ext cx="311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Modelling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C9136C-2FFF-45AC-82B2-23634DC89C96}"/>
              </a:ext>
            </a:extLst>
          </p:cNvPr>
          <p:cNvSpPr txBox="1"/>
          <p:nvPr/>
        </p:nvSpPr>
        <p:spPr>
          <a:xfrm>
            <a:off x="8610325" y="3695806"/>
            <a:ext cx="311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Evaluation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FC178A-46C6-4DB7-AB83-350245573EAA}"/>
              </a:ext>
            </a:extLst>
          </p:cNvPr>
          <p:cNvSpPr txBox="1"/>
          <p:nvPr/>
        </p:nvSpPr>
        <p:spPr>
          <a:xfrm>
            <a:off x="8610325" y="5242870"/>
            <a:ext cx="311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Deployment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3DAB81-0196-494E-BE6B-A095968AF450}"/>
              </a:ext>
            </a:extLst>
          </p:cNvPr>
          <p:cNvSpPr txBox="1"/>
          <p:nvPr/>
        </p:nvSpPr>
        <p:spPr>
          <a:xfrm>
            <a:off x="1148343" y="2368829"/>
            <a:ext cx="311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ogle Sans" panose="020B0503030502040204" pitchFamily="34" charset="0"/>
              </a:rPr>
              <a:t>Understand objective and requirement from business perspective</a:t>
            </a:r>
            <a:endParaRPr lang="id-ID" sz="1400" dirty="0">
              <a:latin typeface="Google Sans" panose="020B0503030502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8EF098-2CAF-429C-B2F4-903D981F4A1F}"/>
              </a:ext>
            </a:extLst>
          </p:cNvPr>
          <p:cNvSpPr txBox="1"/>
          <p:nvPr/>
        </p:nvSpPr>
        <p:spPr>
          <a:xfrm>
            <a:off x="1148343" y="4016780"/>
            <a:ext cx="311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ogle Sans" panose="020B0503030502040204" pitchFamily="34" charset="0"/>
              </a:rPr>
              <a:t>Getting familiar with the data to form hypotheses</a:t>
            </a:r>
            <a:endParaRPr lang="id-ID" sz="1400" dirty="0">
              <a:latin typeface="Google Sans" panose="020B0503030502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50421D-AFCA-44DB-9EE8-92854B550719}"/>
              </a:ext>
            </a:extLst>
          </p:cNvPr>
          <p:cNvSpPr txBox="1"/>
          <p:nvPr/>
        </p:nvSpPr>
        <p:spPr>
          <a:xfrm>
            <a:off x="1141560" y="5561499"/>
            <a:ext cx="3110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ogle Sans" panose="020B0503030502040204" pitchFamily="34" charset="0"/>
              </a:rPr>
              <a:t>Construct dataset from raw data</a:t>
            </a:r>
            <a:endParaRPr lang="id-ID" sz="1400" dirty="0">
              <a:latin typeface="Google Sans" panose="020B0503030502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0D33E9-6831-440C-A47A-892117FBDE3C}"/>
              </a:ext>
            </a:extLst>
          </p:cNvPr>
          <p:cNvSpPr txBox="1"/>
          <p:nvPr/>
        </p:nvSpPr>
        <p:spPr>
          <a:xfrm>
            <a:off x="8610325" y="2441199"/>
            <a:ext cx="3110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ogle Sans" panose="020B0503030502040204" pitchFamily="34" charset="0"/>
              </a:rPr>
              <a:t>Building the model for desired output</a:t>
            </a:r>
            <a:endParaRPr lang="id-ID" sz="1400" dirty="0">
              <a:latin typeface="Google Sans" panose="020B0503030502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0CA443-A618-4ADA-A91D-317975184BCD}"/>
              </a:ext>
            </a:extLst>
          </p:cNvPr>
          <p:cNvSpPr txBox="1"/>
          <p:nvPr/>
        </p:nvSpPr>
        <p:spPr>
          <a:xfrm>
            <a:off x="8610325" y="3970613"/>
            <a:ext cx="311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ogle Sans" panose="020B0503030502040204" pitchFamily="34" charset="0"/>
              </a:rPr>
              <a:t>Assess the quality of the model based on requirement</a:t>
            </a:r>
            <a:endParaRPr lang="id-ID" sz="1400" dirty="0">
              <a:latin typeface="Google Sans" panose="020B0503030502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4E284C-9BAF-4BB8-8C0A-31FD455916F0}"/>
              </a:ext>
            </a:extLst>
          </p:cNvPr>
          <p:cNvSpPr txBox="1"/>
          <p:nvPr/>
        </p:nvSpPr>
        <p:spPr>
          <a:xfrm>
            <a:off x="8610325" y="5552945"/>
            <a:ext cx="311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ogle Sans" panose="020B0503030502040204" pitchFamily="34" charset="0"/>
              </a:rPr>
              <a:t>Put the result to work and achieve the goals</a:t>
            </a:r>
            <a:endParaRPr lang="id-ID" sz="1400" dirty="0"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5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3ECC29D-AE0E-4EF7-B6C7-3F6C7E9E6DB5}"/>
              </a:ext>
            </a:extLst>
          </p:cNvPr>
          <p:cNvSpPr/>
          <p:nvPr/>
        </p:nvSpPr>
        <p:spPr>
          <a:xfrm>
            <a:off x="2560322" y="1327909"/>
            <a:ext cx="9301251" cy="3270329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13000"/>
                </a:schemeClr>
              </a:gs>
              <a:gs pos="100000">
                <a:srgbClr val="00B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923157" y="14547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oogle Sans" panose="020B0503030502040204" pitchFamily="34" charset="0"/>
              </a:rPr>
              <a:t>F</a:t>
            </a:r>
            <a:r>
              <a:rPr lang="en-ID" sz="2400" dirty="0">
                <a:latin typeface="Google Sans" panose="020B0503030502040204" pitchFamily="34" charset="0"/>
              </a:rPr>
              <a:t>or the </a:t>
            </a:r>
            <a:r>
              <a:rPr lang="en-ID" sz="2400" b="1" dirty="0">
                <a:latin typeface="Google Sans" panose="020B0503030502040204" pitchFamily="34" charset="0"/>
              </a:rPr>
              <a:t>3</a:t>
            </a:r>
            <a:r>
              <a:rPr lang="en-ID" sz="2400" b="1" baseline="30000" dirty="0">
                <a:latin typeface="Google Sans" panose="020B0503030502040204" pitchFamily="34" charset="0"/>
              </a:rPr>
              <a:t>rd</a:t>
            </a:r>
            <a:r>
              <a:rPr lang="en-ID" sz="2400" b="1" dirty="0">
                <a:latin typeface="Google Sans" panose="020B0503030502040204" pitchFamily="34" charset="0"/>
              </a:rPr>
              <a:t> Objective</a:t>
            </a:r>
            <a:r>
              <a:rPr lang="en-ID" sz="2400" dirty="0">
                <a:latin typeface="Google Sans" panose="020B0503030502040204" pitchFamily="34" charset="0"/>
              </a:rPr>
              <a:t>, </a:t>
            </a:r>
            <a:r>
              <a:rPr lang="en-ID" sz="2400" b="1" dirty="0">
                <a:latin typeface="Google Sans" panose="020B0503030502040204" pitchFamily="34" charset="0"/>
              </a:rPr>
              <a:t>main cluster derived into each 3 sub-cluster </a:t>
            </a:r>
            <a:r>
              <a:rPr lang="en-ID" sz="2400" dirty="0">
                <a:latin typeface="Google Sans" panose="020B0503030502040204" pitchFamily="34" charset="0"/>
              </a:rPr>
              <a:t>each, resulting in </a:t>
            </a:r>
            <a:r>
              <a:rPr lang="en-ID" sz="2400" b="1" dirty="0">
                <a:latin typeface="Google Sans" panose="020B0503030502040204" pitchFamily="34" charset="0"/>
              </a:rPr>
              <a:t>7 different sub-cluster 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440292F-9D8D-4DF7-ACE2-2C5C7314BF44}"/>
              </a:ext>
            </a:extLst>
          </p:cNvPr>
          <p:cNvSpPr/>
          <p:nvPr/>
        </p:nvSpPr>
        <p:spPr>
          <a:xfrm>
            <a:off x="340297" y="1140356"/>
            <a:ext cx="1630742" cy="11065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oogle Sans" panose="020B0503030502040204" pitchFamily="34" charset="0"/>
              </a:rPr>
              <a:t>Low Transaction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D0A780-E904-4C59-8800-5FD318B44E34}"/>
              </a:ext>
            </a:extLst>
          </p:cNvPr>
          <p:cNvSpPr/>
          <p:nvPr/>
        </p:nvSpPr>
        <p:spPr>
          <a:xfrm>
            <a:off x="340297" y="2345969"/>
            <a:ext cx="1596021" cy="10830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oogle Sans" panose="020B0503030502040204" pitchFamily="34" charset="0"/>
              </a:rPr>
              <a:t>Potential Customer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8F87C7-A8A1-4301-8202-469855B3C118}"/>
              </a:ext>
            </a:extLst>
          </p:cNvPr>
          <p:cNvSpPr/>
          <p:nvPr/>
        </p:nvSpPr>
        <p:spPr>
          <a:xfrm>
            <a:off x="381227" y="3528021"/>
            <a:ext cx="1548882" cy="10510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oogle Sans" panose="020B0503030502040204" pitchFamily="34" charset="0"/>
              </a:rPr>
              <a:t>Data Addict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042CF5-F4BD-4725-845D-ED7B1CFAF1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9879" y="4821271"/>
            <a:ext cx="9032241" cy="18578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0CC9787-C81B-4D13-92B8-0182B68C4CA1}"/>
              </a:ext>
            </a:extLst>
          </p:cNvPr>
          <p:cNvSpPr/>
          <p:nvPr/>
        </p:nvSpPr>
        <p:spPr>
          <a:xfrm>
            <a:off x="2560320" y="998729"/>
            <a:ext cx="2844800" cy="3069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Lower ARPU (&lt; IDR 150k)</a:t>
            </a:r>
            <a:endParaRPr lang="en-ID" sz="1100" b="1" dirty="0">
              <a:solidFill>
                <a:schemeClr val="bg2">
                  <a:lumMod val="10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D93AD4-28B2-4DA0-93EF-520EFCAB1AC8}"/>
              </a:ext>
            </a:extLst>
          </p:cNvPr>
          <p:cNvSpPr/>
          <p:nvPr/>
        </p:nvSpPr>
        <p:spPr>
          <a:xfrm>
            <a:off x="5783611" y="998729"/>
            <a:ext cx="2844800" cy="3069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Middle ARPU (IDR 150k – IDR 250k)</a:t>
            </a:r>
            <a:endParaRPr lang="en-ID" sz="1100" b="1" dirty="0">
              <a:solidFill>
                <a:schemeClr val="bg2">
                  <a:lumMod val="10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3921FD-12E0-4788-844F-CB960505B970}"/>
              </a:ext>
            </a:extLst>
          </p:cNvPr>
          <p:cNvSpPr/>
          <p:nvPr/>
        </p:nvSpPr>
        <p:spPr>
          <a:xfrm>
            <a:off x="9006903" y="998729"/>
            <a:ext cx="2844800" cy="3069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Top ARPU (&gt;IDR 250k)</a:t>
            </a:r>
            <a:endParaRPr lang="en-ID" sz="1100" b="1" dirty="0">
              <a:solidFill>
                <a:schemeClr val="bg2">
                  <a:lumMod val="10000"/>
                </a:schemeClr>
              </a:solidFill>
              <a:latin typeface="Google Sans" panose="020B050303050204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469D02-B44C-4032-9820-835C78D8BE14}"/>
              </a:ext>
            </a:extLst>
          </p:cNvPr>
          <p:cNvCxnSpPr>
            <a:cxnSpLocks/>
          </p:cNvCxnSpPr>
          <p:nvPr/>
        </p:nvCxnSpPr>
        <p:spPr>
          <a:xfrm>
            <a:off x="330427" y="3472141"/>
            <a:ext cx="1152127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AE539E-7753-4290-999A-53A98FA3EB96}"/>
              </a:ext>
            </a:extLst>
          </p:cNvPr>
          <p:cNvCxnSpPr>
            <a:cxnSpLocks/>
          </p:cNvCxnSpPr>
          <p:nvPr/>
        </p:nvCxnSpPr>
        <p:spPr>
          <a:xfrm>
            <a:off x="330427" y="2292590"/>
            <a:ext cx="1152127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174084-3922-4C60-B70E-AE2CC51F34EB}"/>
              </a:ext>
            </a:extLst>
          </p:cNvPr>
          <p:cNvCxnSpPr>
            <a:cxnSpLocks/>
          </p:cNvCxnSpPr>
          <p:nvPr/>
        </p:nvCxnSpPr>
        <p:spPr>
          <a:xfrm>
            <a:off x="5542343" y="998729"/>
            <a:ext cx="0" cy="358033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E2EBBF-BE26-4A0A-B0B1-F577E6CD86F4}"/>
              </a:ext>
            </a:extLst>
          </p:cNvPr>
          <p:cNvCxnSpPr>
            <a:cxnSpLocks/>
          </p:cNvCxnSpPr>
          <p:nvPr/>
        </p:nvCxnSpPr>
        <p:spPr>
          <a:xfrm>
            <a:off x="8813863" y="998729"/>
            <a:ext cx="0" cy="358033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CED2B62-7B4D-4C39-8E51-23A191C024B8}"/>
              </a:ext>
            </a:extLst>
          </p:cNvPr>
          <p:cNvSpPr/>
          <p:nvPr/>
        </p:nvSpPr>
        <p:spPr>
          <a:xfrm>
            <a:off x="3184712" y="1305656"/>
            <a:ext cx="1596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oogle Sans" panose="020B0503030502040204" pitchFamily="34" charset="0"/>
              </a:rPr>
              <a:t>39.3k subs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IDR 86k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14 GB</a:t>
            </a:r>
            <a:endParaRPr lang="en-ID" dirty="0">
              <a:latin typeface="Google Sans" panose="020B050303050204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36930-3905-4D77-8E88-68F3CA82AE0F}"/>
              </a:ext>
            </a:extLst>
          </p:cNvPr>
          <p:cNvSpPr/>
          <p:nvPr/>
        </p:nvSpPr>
        <p:spPr>
          <a:xfrm>
            <a:off x="6456231" y="1287780"/>
            <a:ext cx="1596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oogle Sans" panose="020B0503030502040204" pitchFamily="34" charset="0"/>
              </a:rPr>
              <a:t>180 subs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IDR 166k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16 GB</a:t>
            </a:r>
            <a:endParaRPr lang="en-ID" dirty="0">
              <a:latin typeface="Google Sans" panose="020B0503030502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24BAFD-1BAD-4364-9482-56D3B6396735}"/>
              </a:ext>
            </a:extLst>
          </p:cNvPr>
          <p:cNvSpPr/>
          <p:nvPr/>
        </p:nvSpPr>
        <p:spPr>
          <a:xfrm>
            <a:off x="3114885" y="2393581"/>
            <a:ext cx="1596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oogle Sans" panose="020B0503030502040204" pitchFamily="34" charset="0"/>
              </a:rPr>
              <a:t>2139 subs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IDR 133k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20 GB</a:t>
            </a:r>
            <a:endParaRPr lang="en-ID" dirty="0">
              <a:latin typeface="Google Sans" panose="020B050303050204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FAC94F-82AA-4583-951B-9CEF198C8A74}"/>
              </a:ext>
            </a:extLst>
          </p:cNvPr>
          <p:cNvSpPr/>
          <p:nvPr/>
        </p:nvSpPr>
        <p:spPr>
          <a:xfrm>
            <a:off x="6458355" y="2378219"/>
            <a:ext cx="1596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oogle Sans" panose="020B0503030502040204" pitchFamily="34" charset="0"/>
              </a:rPr>
              <a:t>12.4k subs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IDR 168k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25 GB</a:t>
            </a:r>
            <a:endParaRPr lang="en-ID" dirty="0">
              <a:latin typeface="Google Sans" panose="020B0503030502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A0B2E1-2B85-4790-829D-004E2FC3E8E1}"/>
              </a:ext>
            </a:extLst>
          </p:cNvPr>
          <p:cNvSpPr/>
          <p:nvPr/>
        </p:nvSpPr>
        <p:spPr>
          <a:xfrm>
            <a:off x="9631295" y="2369157"/>
            <a:ext cx="1596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oogle Sans" panose="020B0503030502040204" pitchFamily="34" charset="0"/>
              </a:rPr>
              <a:t>108 subs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IDR 296k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25 GB</a:t>
            </a:r>
            <a:endParaRPr lang="en-ID" dirty="0">
              <a:latin typeface="Google Sans" panose="020B050303050204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1D9A14-64DA-4A41-852D-D70F232BD88F}"/>
              </a:ext>
            </a:extLst>
          </p:cNvPr>
          <p:cNvSpPr/>
          <p:nvPr/>
        </p:nvSpPr>
        <p:spPr>
          <a:xfrm>
            <a:off x="9631295" y="3553299"/>
            <a:ext cx="1596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oogle Sans" panose="020B0503030502040204" pitchFamily="34" charset="0"/>
              </a:rPr>
              <a:t>2078 subs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IDR 323k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46 GB</a:t>
            </a:r>
            <a:endParaRPr lang="en-ID" dirty="0">
              <a:latin typeface="Google Sans" panose="020B050303050204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D9EE3B-0121-4A98-A60E-FE17AFAAD47F}"/>
              </a:ext>
            </a:extLst>
          </p:cNvPr>
          <p:cNvSpPr/>
          <p:nvPr/>
        </p:nvSpPr>
        <p:spPr>
          <a:xfrm>
            <a:off x="6456231" y="3586452"/>
            <a:ext cx="1596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oogle Sans" panose="020B0503030502040204" pitchFamily="34" charset="0"/>
              </a:rPr>
              <a:t>1314 subs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IDR 232k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38 GB</a:t>
            </a:r>
            <a:endParaRPr lang="en-ID" dirty="0"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35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5D4CF0-0527-4612-A716-995E073AC61A}"/>
              </a:ext>
            </a:extLst>
          </p:cNvPr>
          <p:cNvSpPr/>
          <p:nvPr/>
        </p:nvSpPr>
        <p:spPr>
          <a:xfrm>
            <a:off x="1772625" y="2844688"/>
            <a:ext cx="36695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DEPLOYMENT</a:t>
            </a:r>
            <a:endParaRPr lang="en-ID"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940FE-66A9-4590-AEC2-B5C6C0DB17F2}"/>
              </a:ext>
            </a:extLst>
          </p:cNvPr>
          <p:cNvSpPr/>
          <p:nvPr/>
        </p:nvSpPr>
        <p:spPr>
          <a:xfrm>
            <a:off x="877445" y="2349968"/>
            <a:ext cx="819828" cy="819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178856-91C0-4923-8AEA-A56D10645C4C}"/>
              </a:ext>
            </a:extLst>
          </p:cNvPr>
          <p:cNvSpPr/>
          <p:nvPr/>
        </p:nvSpPr>
        <p:spPr>
          <a:xfrm>
            <a:off x="873107" y="3173120"/>
            <a:ext cx="828505" cy="819828"/>
          </a:xfrm>
          <a:prstGeom prst="ellipse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6A737-8FB4-46F2-BE62-C0496989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20" y="1206312"/>
            <a:ext cx="5235953" cy="39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57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EBD713B-045F-40B5-A7AB-F35E3CEF000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6408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E4F3343-6161-4320-BB96-866571A90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" y="228600"/>
            <a:ext cx="11353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8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5D4CF0-0527-4612-A716-995E073AC61A}"/>
              </a:ext>
            </a:extLst>
          </p:cNvPr>
          <p:cNvSpPr/>
          <p:nvPr/>
        </p:nvSpPr>
        <p:spPr>
          <a:xfrm>
            <a:off x="1705950" y="2508076"/>
            <a:ext cx="473559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BUSINESS </a:t>
            </a:r>
          </a:p>
          <a:p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UNDERSTANDING </a:t>
            </a:r>
            <a:endParaRPr lang="en-ID"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940FE-66A9-4590-AEC2-B5C6C0DB17F2}"/>
              </a:ext>
            </a:extLst>
          </p:cNvPr>
          <p:cNvSpPr/>
          <p:nvPr/>
        </p:nvSpPr>
        <p:spPr>
          <a:xfrm>
            <a:off x="877445" y="2349968"/>
            <a:ext cx="819828" cy="819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178856-91C0-4923-8AEA-A56D10645C4C}"/>
              </a:ext>
            </a:extLst>
          </p:cNvPr>
          <p:cNvSpPr/>
          <p:nvPr/>
        </p:nvSpPr>
        <p:spPr>
          <a:xfrm>
            <a:off x="873107" y="3173120"/>
            <a:ext cx="828505" cy="819828"/>
          </a:xfrm>
          <a:prstGeom prst="ellipse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6A737-8FB4-46F2-BE62-C0496989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20" y="1206312"/>
            <a:ext cx="5235953" cy="39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6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37030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think-cell Slide" r:id="rId6" imgW="530" imgH="531" progId="TCLayout.ActiveDocument.1">
                  <p:embed/>
                </p:oleObj>
              </mc:Choice>
              <mc:Fallback>
                <p:oleObj name="think-cell Slide" r:id="rId6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862055" y="159044"/>
            <a:ext cx="11014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Google Sans" panose="020B0503030502040204" pitchFamily="34" charset="0"/>
              </a:rPr>
              <a:t>Ride-Hailing is </a:t>
            </a:r>
            <a:r>
              <a:rPr lang="en-ID" sz="2400" b="1" dirty="0">
                <a:latin typeface="Google Sans" panose="020B0503030502040204" pitchFamily="34" charset="0"/>
              </a:rPr>
              <a:t>multi billion business </a:t>
            </a:r>
            <a:r>
              <a:rPr lang="en-ID" sz="2400" dirty="0">
                <a:latin typeface="Google Sans" panose="020B0503030502040204" pitchFamily="34" charset="0"/>
              </a:rPr>
              <a:t>in Indonesia, and the driver stand as partner which plays crucial role, represent </a:t>
            </a:r>
            <a:r>
              <a:rPr lang="en-ID" sz="2400" b="1" dirty="0">
                <a:latin typeface="Google Sans" panose="020B0503030502040204" pitchFamily="34" charset="0"/>
              </a:rPr>
              <a:t>0.9% of </a:t>
            </a:r>
            <a:r>
              <a:rPr lang="en-ID" sz="2400" b="1" dirty="0" err="1">
                <a:latin typeface="Google Sans" panose="020B0503030502040204" pitchFamily="34" charset="0"/>
              </a:rPr>
              <a:t>Telkomsel</a:t>
            </a:r>
            <a:r>
              <a:rPr lang="en-ID" sz="2400" b="1" dirty="0">
                <a:latin typeface="Google Sans" panose="020B0503030502040204" pitchFamily="34" charset="0"/>
              </a:rPr>
              <a:t> Population 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68F6D-82D1-4A04-AACF-2358472B0C4D}"/>
              </a:ext>
            </a:extLst>
          </p:cNvPr>
          <p:cNvSpPr txBox="1"/>
          <p:nvPr/>
        </p:nvSpPr>
        <p:spPr>
          <a:xfrm>
            <a:off x="320123" y="3486444"/>
            <a:ext cx="343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oogle Sans" panose="020B0503030502040204" pitchFamily="34" charset="0"/>
              </a:rPr>
              <a:t>1</a:t>
            </a:r>
            <a:r>
              <a:rPr lang="en-ID" sz="3600" b="1" dirty="0">
                <a:latin typeface="Google Sans" panose="020B0503030502040204" pitchFamily="34" charset="0"/>
              </a:rPr>
              <a:t>.48 Million</a:t>
            </a:r>
            <a:endParaRPr lang="id-ID" sz="4000" b="1" dirty="0">
              <a:latin typeface="Google Sans" panose="020B0503030502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7D279-9218-433C-B2A5-D5898D4986EC}"/>
              </a:ext>
            </a:extLst>
          </p:cNvPr>
          <p:cNvSpPr txBox="1"/>
          <p:nvPr/>
        </p:nvSpPr>
        <p:spPr>
          <a:xfrm>
            <a:off x="-18434" y="3166719"/>
            <a:ext cx="33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latin typeface="Google Sans" panose="020B0503030502040204" pitchFamily="34" charset="0"/>
              </a:rPr>
              <a:t>Active Ride-Hailing Drivers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3CEFC-3958-4DB6-B301-4244FD256AB4}"/>
              </a:ext>
            </a:extLst>
          </p:cNvPr>
          <p:cNvSpPr txBox="1"/>
          <p:nvPr/>
        </p:nvSpPr>
        <p:spPr>
          <a:xfrm>
            <a:off x="0" y="6355559"/>
            <a:ext cx="305809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Google Sans" panose="020B0503030502040204" pitchFamily="34" charset="0"/>
              </a:rPr>
              <a:t>*</a:t>
            </a:r>
            <a:r>
              <a:rPr lang="en-US" sz="1100" dirty="0" err="1">
                <a:latin typeface="Google Sans" panose="020B0503030502040204" pitchFamily="34" charset="0"/>
              </a:rPr>
              <a:t>Telkomsel</a:t>
            </a:r>
            <a:r>
              <a:rPr lang="en-US" sz="1100" dirty="0">
                <a:latin typeface="Google Sans" panose="020B0503030502040204" pitchFamily="34" charset="0"/>
              </a:rPr>
              <a:t> MSIGHT January 2020 Data</a:t>
            </a:r>
          </a:p>
          <a:p>
            <a:r>
              <a:rPr lang="en-US" sz="1200" dirty="0">
                <a:latin typeface="Google Sans" panose="020B0503030502040204" pitchFamily="34" charset="0"/>
              </a:rPr>
              <a:t>** Lembaga </a:t>
            </a:r>
            <a:r>
              <a:rPr lang="en-US" sz="1200" dirty="0" err="1">
                <a:latin typeface="Google Sans" panose="020B0503030502040204" pitchFamily="34" charset="0"/>
              </a:rPr>
              <a:t>Demografi</a:t>
            </a:r>
            <a:r>
              <a:rPr lang="en-US" sz="1200" dirty="0">
                <a:latin typeface="Google Sans" panose="020B0503030502040204" pitchFamily="34" charset="0"/>
              </a:rPr>
              <a:t> FEB UI (2018)</a:t>
            </a:r>
            <a:endParaRPr lang="id-ID" sz="1200" dirty="0">
              <a:latin typeface="Google Sans" panose="020B0503030502040204" pitchFamily="34" charset="0"/>
            </a:endParaRPr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C323D57C-4D9D-46E3-B788-7E78DC352B80}"/>
              </a:ext>
            </a:extLst>
          </p:cNvPr>
          <p:cNvSpPr/>
          <p:nvPr/>
        </p:nvSpPr>
        <p:spPr>
          <a:xfrm rot="6678238">
            <a:off x="99926" y="1811474"/>
            <a:ext cx="4084320" cy="4084320"/>
          </a:xfrm>
          <a:prstGeom prst="blockArc">
            <a:avLst>
              <a:gd name="adj1" fmla="val 10800000"/>
              <a:gd name="adj2" fmla="val 18891155"/>
              <a:gd name="adj3" fmla="val 397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8FA83-ADF6-47A4-A1B4-9095EAA38E22}"/>
              </a:ext>
            </a:extLst>
          </p:cNvPr>
          <p:cNvSpPr txBox="1"/>
          <p:nvPr/>
        </p:nvSpPr>
        <p:spPr>
          <a:xfrm>
            <a:off x="3286432" y="2952618"/>
            <a:ext cx="13180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latin typeface="Google Sans" panose="020B0503030502040204" pitchFamily="34" charset="0"/>
              </a:rPr>
              <a:t>Serving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9485B1-987C-4C31-A6A3-238325D1C243}"/>
              </a:ext>
            </a:extLst>
          </p:cNvPr>
          <p:cNvSpPr txBox="1"/>
          <p:nvPr/>
        </p:nvSpPr>
        <p:spPr>
          <a:xfrm>
            <a:off x="4316044" y="3486444"/>
            <a:ext cx="343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Google Sans" panose="020B0503030502040204" pitchFamily="34" charset="0"/>
              </a:rPr>
              <a:t>1</a:t>
            </a:r>
            <a:r>
              <a:rPr lang="en-ID" sz="3600" b="1" dirty="0">
                <a:latin typeface="Google Sans" panose="020B0503030502040204" pitchFamily="34" charset="0"/>
              </a:rPr>
              <a:t>6.86 Million</a:t>
            </a:r>
            <a:endParaRPr lang="id-ID" sz="4000" b="1" dirty="0">
              <a:latin typeface="Google Sans" panose="020B0503030502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BD9C0-EE6F-4581-A002-E8365338172D}"/>
              </a:ext>
            </a:extLst>
          </p:cNvPr>
          <p:cNvSpPr txBox="1"/>
          <p:nvPr/>
        </p:nvSpPr>
        <p:spPr>
          <a:xfrm>
            <a:off x="4380075" y="3166719"/>
            <a:ext cx="33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latin typeface="Google Sans" panose="020B0503030502040204" pitchFamily="34" charset="0"/>
              </a:rPr>
              <a:t>Active Ride-Hailing Users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93D52-CFA3-4150-B061-F68EC4E504F1}"/>
              </a:ext>
            </a:extLst>
          </p:cNvPr>
          <p:cNvSpPr txBox="1"/>
          <p:nvPr/>
        </p:nvSpPr>
        <p:spPr>
          <a:xfrm>
            <a:off x="3286431" y="3319557"/>
            <a:ext cx="1318082" cy="1138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oogle Sans" panose="020B0503030502040204" pitchFamily="34" charset="0"/>
              </a:rPr>
              <a:t>Driver to Consumer Ratio</a:t>
            </a:r>
          </a:p>
          <a:p>
            <a:pPr algn="ctr"/>
            <a:r>
              <a:rPr lang="en-US" sz="2000" b="1" dirty="0">
                <a:latin typeface="Google Sans" panose="020B0503030502040204" pitchFamily="34" charset="0"/>
              </a:rPr>
              <a:t>1:11</a:t>
            </a:r>
            <a:endParaRPr lang="id-ID" sz="2400" b="1" dirty="0">
              <a:latin typeface="Google Sans" panose="020B0503030502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6CF74D-E97C-4861-BD03-C0BAAAE94C47}"/>
              </a:ext>
            </a:extLst>
          </p:cNvPr>
          <p:cNvSpPr txBox="1"/>
          <p:nvPr/>
        </p:nvSpPr>
        <p:spPr>
          <a:xfrm>
            <a:off x="8329412" y="1394868"/>
            <a:ext cx="3304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latin typeface="Google Sans" panose="020B0503030502040204" pitchFamily="34" charset="0"/>
              </a:rPr>
              <a:t>Gojek</a:t>
            </a:r>
            <a:r>
              <a:rPr lang="en-ID" dirty="0">
                <a:latin typeface="Google Sans" panose="020B0503030502040204" pitchFamily="34" charset="0"/>
              </a:rPr>
              <a:t> drivers as a partner contribute to </a:t>
            </a:r>
            <a:r>
              <a:rPr lang="en-ID" b="1" dirty="0">
                <a:latin typeface="Google Sans" panose="020B0503030502040204" pitchFamily="34" charset="0"/>
              </a:rPr>
              <a:t>IDR 8 Trillion annually (2018)</a:t>
            </a:r>
            <a:endParaRPr lang="id-ID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D77401-E979-4427-B0DE-3CB84D088314}"/>
              </a:ext>
            </a:extLst>
          </p:cNvPr>
          <p:cNvSpPr txBox="1"/>
          <p:nvPr/>
        </p:nvSpPr>
        <p:spPr>
          <a:xfrm>
            <a:off x="8329412" y="2413108"/>
            <a:ext cx="3304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latin typeface="Google Sans" panose="020B0503030502040204" pitchFamily="34" charset="0"/>
              </a:rPr>
              <a:t>34% of them have monthly income of &gt; IDR 3.5 million </a:t>
            </a:r>
            <a:r>
              <a:rPr lang="en-ID" dirty="0">
                <a:latin typeface="Google Sans" panose="020B0503030502040204" pitchFamily="34" charset="0"/>
              </a:rPr>
              <a:t>after joined as ride hailing driver, only 8% of them already have it before join as a partner</a:t>
            </a:r>
            <a:endParaRPr lang="id-ID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E2F8B-872F-4477-B729-EC5BAC60A3BB}"/>
              </a:ext>
            </a:extLst>
          </p:cNvPr>
          <p:cNvSpPr/>
          <p:nvPr/>
        </p:nvSpPr>
        <p:spPr>
          <a:xfrm>
            <a:off x="7894731" y="1394868"/>
            <a:ext cx="95390" cy="480905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9" name="ChevronBlue 24">
            <a:extLst>
              <a:ext uri="{FF2B5EF4-FFF2-40B4-BE49-F238E27FC236}">
                <a16:creationId xmlns:a16="http://schemas.microsoft.com/office/drawing/2014/main" id="{40375D29-CDCE-4CE1-ACBB-784883C0D861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7651528" y="3635310"/>
            <a:ext cx="532123" cy="532123"/>
            <a:chOff x="1019016" y="1018033"/>
            <a:chExt cx="396228" cy="3962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E1190E7-A2BC-44C4-A2F2-F24278C88338}"/>
                </a:ext>
              </a:extLst>
            </p:cNvPr>
            <p:cNvSpPr/>
            <p:nvPr/>
          </p:nvSpPr>
          <p:spPr>
            <a:xfrm>
              <a:off x="1019016" y="1018033"/>
              <a:ext cx="396228" cy="396228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5C3A44-C333-4129-9F75-285DF6BB84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7567" y="1118521"/>
              <a:ext cx="103571" cy="195256"/>
            </a:xfrm>
            <a:custGeom>
              <a:avLst/>
              <a:gdLst/>
              <a:ahLst/>
              <a:cxnLst/>
              <a:rect l="0" t="0" r="0" b="0"/>
              <a:pathLst>
                <a:path w="103601" h="195312">
                  <a:moveTo>
                    <a:pt x="9358" y="193790"/>
                  </a:moveTo>
                  <a:lnTo>
                    <a:pt x="101575" y="101574"/>
                  </a:lnTo>
                  <a:lnTo>
                    <a:pt x="103600" y="99549"/>
                  </a:lnTo>
                  <a:lnTo>
                    <a:pt x="103600" y="96266"/>
                  </a:lnTo>
                  <a:lnTo>
                    <a:pt x="101575" y="94241"/>
                  </a:lnTo>
                  <a:lnTo>
                    <a:pt x="9358" y="2025"/>
                  </a:lnTo>
                  <a:lnTo>
                    <a:pt x="7332" y="0"/>
                  </a:lnTo>
                  <a:lnTo>
                    <a:pt x="4049" y="0"/>
                  </a:lnTo>
                  <a:lnTo>
                    <a:pt x="2026" y="2025"/>
                  </a:lnTo>
                  <a:lnTo>
                    <a:pt x="0" y="4048"/>
                  </a:lnTo>
                  <a:lnTo>
                    <a:pt x="0" y="7331"/>
                  </a:lnTo>
                  <a:lnTo>
                    <a:pt x="2026" y="9357"/>
                  </a:lnTo>
                  <a:lnTo>
                    <a:pt x="90576" y="97907"/>
                  </a:lnTo>
                  <a:lnTo>
                    <a:pt x="2026" y="186459"/>
                  </a:lnTo>
                  <a:lnTo>
                    <a:pt x="0" y="188483"/>
                  </a:lnTo>
                  <a:lnTo>
                    <a:pt x="0" y="191766"/>
                  </a:lnTo>
                  <a:lnTo>
                    <a:pt x="2026" y="193790"/>
                  </a:lnTo>
                  <a:lnTo>
                    <a:pt x="3040" y="194805"/>
                  </a:lnTo>
                  <a:lnTo>
                    <a:pt x="4366" y="195311"/>
                  </a:lnTo>
                  <a:lnTo>
                    <a:pt x="5692" y="195311"/>
                  </a:lnTo>
                  <a:lnTo>
                    <a:pt x="7017" y="195311"/>
                  </a:lnTo>
                  <a:lnTo>
                    <a:pt x="8348" y="194805"/>
                  </a:lnTo>
                  <a:close/>
                </a:path>
              </a:pathLst>
            </a:custGeom>
            <a:solidFill>
              <a:srgbClr val="FFFFFF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88D2905-F844-4AA2-928D-ECEB71742004}"/>
              </a:ext>
            </a:extLst>
          </p:cNvPr>
          <p:cNvSpPr txBox="1"/>
          <p:nvPr/>
        </p:nvSpPr>
        <p:spPr>
          <a:xfrm>
            <a:off x="8329410" y="4726596"/>
            <a:ext cx="3304864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Daily income of IDR 150-200k/day</a:t>
            </a:r>
            <a:r>
              <a:rPr lang="en-US" dirty="0">
                <a:latin typeface="Google Sans" panose="020B0503030502040204" pitchFamily="34" charset="0"/>
              </a:rPr>
              <a:t>, </a:t>
            </a:r>
            <a:r>
              <a:rPr lang="en-US" b="1" dirty="0">
                <a:latin typeface="Google Sans" panose="020B0503030502040204" pitchFamily="34" charset="0"/>
              </a:rPr>
              <a:t>communication expense can be a burden</a:t>
            </a:r>
            <a:r>
              <a:rPr lang="en-US" dirty="0">
                <a:latin typeface="Google Sans" panose="020B0503030502040204" pitchFamily="34" charset="0"/>
              </a:rPr>
              <a:t> if </a:t>
            </a:r>
            <a:r>
              <a:rPr lang="en-US" b="1" dirty="0">
                <a:latin typeface="Google Sans" panose="020B0503030502040204" pitchFamily="34" charset="0"/>
              </a:rPr>
              <a:t>Telco</a:t>
            </a:r>
            <a:r>
              <a:rPr lang="en-US" dirty="0">
                <a:latin typeface="Google Sans" panose="020B0503030502040204" pitchFamily="34" charset="0"/>
              </a:rPr>
              <a:t> company don’t provide the </a:t>
            </a:r>
            <a:r>
              <a:rPr lang="en-US" b="1" dirty="0">
                <a:latin typeface="Google Sans" panose="020B0503030502040204" pitchFamily="34" charset="0"/>
              </a:rPr>
              <a:t>best offering</a:t>
            </a:r>
            <a:endParaRPr lang="id-ID" b="1" dirty="0">
              <a:latin typeface="Google Sans" panose="020B0503030502040204" pitchFamily="34" charset="0"/>
            </a:endParaRPr>
          </a:p>
        </p:txBody>
      </p:sp>
      <p:grpSp>
        <p:nvGrpSpPr>
          <p:cNvPr id="23" name="ChevronBlue 24">
            <a:extLst>
              <a:ext uri="{FF2B5EF4-FFF2-40B4-BE49-F238E27FC236}">
                <a16:creationId xmlns:a16="http://schemas.microsoft.com/office/drawing/2014/main" id="{BE23A4E4-1AD1-49CB-BA19-7103116267A1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 rot="5400000">
            <a:off x="9715782" y="4128388"/>
            <a:ext cx="532123" cy="532123"/>
            <a:chOff x="1019016" y="1018034"/>
            <a:chExt cx="396228" cy="39622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5124BF1-88EC-47CE-AC69-9F963786B16A}"/>
                </a:ext>
              </a:extLst>
            </p:cNvPr>
            <p:cNvSpPr/>
            <p:nvPr/>
          </p:nvSpPr>
          <p:spPr>
            <a:xfrm>
              <a:off x="1019016" y="1018034"/>
              <a:ext cx="396228" cy="396228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0A2D8F-0005-491D-86D2-D5A00301B2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7567" y="1118521"/>
              <a:ext cx="103571" cy="195256"/>
            </a:xfrm>
            <a:custGeom>
              <a:avLst/>
              <a:gdLst/>
              <a:ahLst/>
              <a:cxnLst/>
              <a:rect l="0" t="0" r="0" b="0"/>
              <a:pathLst>
                <a:path w="103601" h="195312">
                  <a:moveTo>
                    <a:pt x="9358" y="193790"/>
                  </a:moveTo>
                  <a:lnTo>
                    <a:pt x="101575" y="101574"/>
                  </a:lnTo>
                  <a:lnTo>
                    <a:pt x="103600" y="99549"/>
                  </a:lnTo>
                  <a:lnTo>
                    <a:pt x="103600" y="96266"/>
                  </a:lnTo>
                  <a:lnTo>
                    <a:pt x="101575" y="94241"/>
                  </a:lnTo>
                  <a:lnTo>
                    <a:pt x="9358" y="2025"/>
                  </a:lnTo>
                  <a:lnTo>
                    <a:pt x="7332" y="0"/>
                  </a:lnTo>
                  <a:lnTo>
                    <a:pt x="4049" y="0"/>
                  </a:lnTo>
                  <a:lnTo>
                    <a:pt x="2026" y="2025"/>
                  </a:lnTo>
                  <a:lnTo>
                    <a:pt x="0" y="4048"/>
                  </a:lnTo>
                  <a:lnTo>
                    <a:pt x="0" y="7331"/>
                  </a:lnTo>
                  <a:lnTo>
                    <a:pt x="2026" y="9357"/>
                  </a:lnTo>
                  <a:lnTo>
                    <a:pt x="90576" y="97907"/>
                  </a:lnTo>
                  <a:lnTo>
                    <a:pt x="2026" y="186459"/>
                  </a:lnTo>
                  <a:lnTo>
                    <a:pt x="0" y="188483"/>
                  </a:lnTo>
                  <a:lnTo>
                    <a:pt x="0" y="191766"/>
                  </a:lnTo>
                  <a:lnTo>
                    <a:pt x="2026" y="193790"/>
                  </a:lnTo>
                  <a:lnTo>
                    <a:pt x="3040" y="194805"/>
                  </a:lnTo>
                  <a:lnTo>
                    <a:pt x="4366" y="195311"/>
                  </a:lnTo>
                  <a:lnTo>
                    <a:pt x="5692" y="195311"/>
                  </a:lnTo>
                  <a:lnTo>
                    <a:pt x="7017" y="195311"/>
                  </a:lnTo>
                  <a:lnTo>
                    <a:pt x="8348" y="194805"/>
                  </a:lnTo>
                  <a:close/>
                </a:path>
              </a:pathLst>
            </a:custGeom>
            <a:solidFill>
              <a:srgbClr val="FFFFFF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5E50F3C-7FD3-42EB-81C2-C4742F9A2331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8FD63C-7457-4479-9470-D1E4B521DB61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520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770929" y="172728"/>
            <a:ext cx="1096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 err="1">
                <a:latin typeface="Google Sans" panose="020B0503030502040204" pitchFamily="34" charset="0"/>
              </a:rPr>
              <a:t>Telkomsel</a:t>
            </a:r>
            <a:r>
              <a:rPr lang="en-ID" sz="2400" b="1" dirty="0">
                <a:latin typeface="Google Sans" panose="020B0503030502040204" pitchFamily="34" charset="0"/>
              </a:rPr>
              <a:t> as connectivity provider</a:t>
            </a:r>
            <a:r>
              <a:rPr lang="en-ID" sz="2400" dirty="0">
                <a:latin typeface="Google Sans" panose="020B0503030502040204" pitchFamily="34" charset="0"/>
              </a:rPr>
              <a:t> stand as </a:t>
            </a:r>
            <a:r>
              <a:rPr lang="en-ID" sz="2400" b="1" dirty="0">
                <a:latin typeface="Google Sans" panose="020B0503030502040204" pitchFamily="34" charset="0"/>
              </a:rPr>
              <a:t>enabler</a:t>
            </a:r>
            <a:r>
              <a:rPr lang="en-ID" sz="2400" dirty="0">
                <a:latin typeface="Google Sans" panose="020B0503030502040204" pitchFamily="34" charset="0"/>
              </a:rPr>
              <a:t> to make the </a:t>
            </a:r>
            <a:r>
              <a:rPr lang="en-ID" sz="2400" b="1" dirty="0">
                <a:latin typeface="Google Sans" panose="020B0503030502040204" pitchFamily="34" charset="0"/>
              </a:rPr>
              <a:t>driver experience with ride-hailing app </a:t>
            </a:r>
            <a:r>
              <a:rPr lang="en-ID" sz="2400" dirty="0">
                <a:latin typeface="Google Sans" panose="020B0503030502040204" pitchFamily="34" charset="0"/>
              </a:rPr>
              <a:t>more </a:t>
            </a:r>
            <a:r>
              <a:rPr lang="en-ID" sz="2400" b="1" dirty="0">
                <a:latin typeface="Google Sans" panose="020B0503030502040204" pitchFamily="34" charset="0"/>
              </a:rPr>
              <a:t>seamless 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4B8BB4-B4C3-460B-A1B9-6BDD63939572}"/>
              </a:ext>
            </a:extLst>
          </p:cNvPr>
          <p:cNvSpPr txBox="1"/>
          <p:nvPr/>
        </p:nvSpPr>
        <p:spPr>
          <a:xfrm>
            <a:off x="4629507" y="1150230"/>
            <a:ext cx="33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>
                <a:latin typeface="Google Sans" panose="020B0503030502040204" pitchFamily="34" charset="0"/>
              </a:rPr>
              <a:t>Telkomsel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9A89C-7D4D-4BE6-8AC4-0A6A702626E6}"/>
              </a:ext>
            </a:extLst>
          </p:cNvPr>
          <p:cNvSpPr txBox="1"/>
          <p:nvPr/>
        </p:nvSpPr>
        <p:spPr>
          <a:xfrm>
            <a:off x="456357" y="1145617"/>
            <a:ext cx="33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latin typeface="Google Sans" panose="020B0503030502040204" pitchFamily="34" charset="0"/>
              </a:rPr>
              <a:t>XL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607D7-4DA6-4E08-91DA-C616DBA654AD}"/>
              </a:ext>
            </a:extLst>
          </p:cNvPr>
          <p:cNvSpPr txBox="1"/>
          <p:nvPr/>
        </p:nvSpPr>
        <p:spPr>
          <a:xfrm>
            <a:off x="8518878" y="1145617"/>
            <a:ext cx="33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>
                <a:latin typeface="Google Sans" panose="020B0503030502040204" pitchFamily="34" charset="0"/>
              </a:rPr>
              <a:t>Indosat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9A17B-D96F-4CA0-9654-40E7F813731C}"/>
              </a:ext>
            </a:extLst>
          </p:cNvPr>
          <p:cNvSpPr txBox="1"/>
          <p:nvPr/>
        </p:nvSpPr>
        <p:spPr>
          <a:xfrm>
            <a:off x="276943" y="5876076"/>
            <a:ext cx="1144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latin typeface="Google Sans" panose="020B0503030502040204" pitchFamily="34" charset="0"/>
              </a:rPr>
              <a:t>Telkomsel</a:t>
            </a:r>
            <a:r>
              <a:rPr lang="en-ID" dirty="0">
                <a:latin typeface="Google Sans" panose="020B0503030502040204" pitchFamily="34" charset="0"/>
              </a:rPr>
              <a:t> has several competitor with </a:t>
            </a:r>
            <a:r>
              <a:rPr lang="en-ID" b="1" dirty="0">
                <a:latin typeface="Google Sans" panose="020B0503030502040204" pitchFamily="34" charset="0"/>
              </a:rPr>
              <a:t>more competitive price for ride-hailing driver package.</a:t>
            </a:r>
            <a:r>
              <a:rPr lang="en-ID" dirty="0">
                <a:latin typeface="Google Sans" panose="020B0503030502040204" pitchFamily="34" charset="0"/>
              </a:rPr>
              <a:t> We need to </a:t>
            </a:r>
            <a:r>
              <a:rPr lang="en-ID" b="1" dirty="0">
                <a:latin typeface="Google Sans" panose="020B0503030502040204" pitchFamily="34" charset="0"/>
              </a:rPr>
              <a:t>enhance value proposition</a:t>
            </a:r>
            <a:r>
              <a:rPr lang="en-ID" dirty="0">
                <a:latin typeface="Google Sans" panose="020B0503030502040204" pitchFamily="34" charset="0"/>
              </a:rPr>
              <a:t> to improve the takers of package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D8C29C-A304-40E2-9C9D-F99D6390BA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358" y="1580298"/>
            <a:ext cx="3276384" cy="26237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173EC0-8834-4207-912E-A1AF7723B7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065" y="1597005"/>
            <a:ext cx="3756134" cy="23016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EC8377-9540-44BE-A9B1-0791BE1AF4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1488" y="1531570"/>
            <a:ext cx="4260902" cy="3232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DE5054-02F6-4085-8050-3F5DFB120A8E}"/>
              </a:ext>
            </a:extLst>
          </p:cNvPr>
          <p:cNvSpPr txBox="1"/>
          <p:nvPr/>
        </p:nvSpPr>
        <p:spPr>
          <a:xfrm>
            <a:off x="694033" y="3929364"/>
            <a:ext cx="146809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b="1" dirty="0">
                <a:latin typeface="Google Sans" panose="020B0503030502040204" pitchFamily="34" charset="0"/>
              </a:rPr>
              <a:t>Price/GB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FF9301-CBB9-46CB-82D1-F0E8374856BC}"/>
              </a:ext>
            </a:extLst>
          </p:cNvPr>
          <p:cNvSpPr txBox="1"/>
          <p:nvPr/>
        </p:nvSpPr>
        <p:spPr>
          <a:xfrm>
            <a:off x="2253340" y="3929364"/>
            <a:ext cx="146809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latin typeface="Google Sans" panose="020B0503030502040204" pitchFamily="34" charset="0"/>
              </a:rPr>
              <a:t>IDR 3750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B5852F-AA6B-4759-B323-464A2EB3BE9B}"/>
              </a:ext>
            </a:extLst>
          </p:cNvPr>
          <p:cNvSpPr txBox="1"/>
          <p:nvPr/>
        </p:nvSpPr>
        <p:spPr>
          <a:xfrm>
            <a:off x="4732387" y="4812816"/>
            <a:ext cx="146809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b="1" dirty="0">
                <a:latin typeface="Google Sans" panose="020B0503030502040204" pitchFamily="34" charset="0"/>
              </a:rPr>
              <a:t>Price/GB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262190-83EC-4D69-87B6-10D576BB901D}"/>
              </a:ext>
            </a:extLst>
          </p:cNvPr>
          <p:cNvSpPr txBox="1"/>
          <p:nvPr/>
        </p:nvSpPr>
        <p:spPr>
          <a:xfrm>
            <a:off x="6291694" y="4812816"/>
            <a:ext cx="146809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latin typeface="Google Sans" panose="020B0503030502040204" pitchFamily="34" charset="0"/>
              </a:rPr>
              <a:t>IDR 5000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781828-6B2C-4628-A387-776A844371D4}"/>
              </a:ext>
            </a:extLst>
          </p:cNvPr>
          <p:cNvSpPr txBox="1"/>
          <p:nvPr/>
        </p:nvSpPr>
        <p:spPr>
          <a:xfrm>
            <a:off x="8689848" y="4204069"/>
            <a:ext cx="146809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b="1" dirty="0">
                <a:latin typeface="Google Sans" panose="020B0503030502040204" pitchFamily="34" charset="0"/>
              </a:rPr>
              <a:t>Price/GB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7794C6-CDBE-408B-BFA9-FB622008CFD1}"/>
              </a:ext>
            </a:extLst>
          </p:cNvPr>
          <p:cNvSpPr txBox="1"/>
          <p:nvPr/>
        </p:nvSpPr>
        <p:spPr>
          <a:xfrm>
            <a:off x="10249155" y="4204069"/>
            <a:ext cx="146809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latin typeface="Google Sans" panose="020B0503030502040204" pitchFamily="34" charset="0"/>
              </a:rPr>
              <a:t>IDR 5000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42CE4C-C121-4FC0-80DB-458EFDA4AEFD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D870BC-E9AB-4CB5-8D59-7D7A2DD4D6C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102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1D221F-68E5-4CCB-920E-1445BDBC983F}"/>
              </a:ext>
            </a:extLst>
          </p:cNvPr>
          <p:cNvSpPr/>
          <p:nvPr/>
        </p:nvSpPr>
        <p:spPr>
          <a:xfrm>
            <a:off x="203200" y="1796060"/>
            <a:ext cx="7203440" cy="4601338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4B8BB4-B4C3-460B-A1B9-6BDD63939572}"/>
              </a:ext>
            </a:extLst>
          </p:cNvPr>
          <p:cNvSpPr txBox="1"/>
          <p:nvPr/>
        </p:nvSpPr>
        <p:spPr>
          <a:xfrm>
            <a:off x="203200" y="5597178"/>
            <a:ext cx="3304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Ride-Hailing App</a:t>
            </a:r>
            <a:endParaRPr lang="id-ID" sz="2000" b="1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A84C77-64D1-4B24-910D-D57C15B9F124}"/>
              </a:ext>
            </a:extLst>
          </p:cNvPr>
          <p:cNvSpPr txBox="1"/>
          <p:nvPr/>
        </p:nvSpPr>
        <p:spPr>
          <a:xfrm>
            <a:off x="3744414" y="5597178"/>
            <a:ext cx="3304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Navigation App</a:t>
            </a:r>
            <a:endParaRPr lang="id-ID" sz="2000" b="1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66FF38-57FE-4A06-99C1-497559615067}"/>
              </a:ext>
            </a:extLst>
          </p:cNvPr>
          <p:cNvSpPr txBox="1"/>
          <p:nvPr/>
        </p:nvSpPr>
        <p:spPr>
          <a:xfrm>
            <a:off x="8039614" y="2378795"/>
            <a:ext cx="3304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Communication</a:t>
            </a:r>
            <a:endParaRPr lang="id-ID" sz="2000" b="1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913217-E797-4AC0-9A09-7C5F1195D7BE}"/>
              </a:ext>
            </a:extLst>
          </p:cNvPr>
          <p:cNvSpPr txBox="1"/>
          <p:nvPr/>
        </p:nvSpPr>
        <p:spPr>
          <a:xfrm>
            <a:off x="8039614" y="3381369"/>
            <a:ext cx="3304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Entertainment</a:t>
            </a:r>
            <a:endParaRPr lang="id-ID" sz="2000" b="1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42F3E9-DE3F-4875-BC47-092654F11155}"/>
              </a:ext>
            </a:extLst>
          </p:cNvPr>
          <p:cNvSpPr txBox="1"/>
          <p:nvPr/>
        </p:nvSpPr>
        <p:spPr>
          <a:xfrm>
            <a:off x="8039614" y="4499138"/>
            <a:ext cx="3304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Social Media</a:t>
            </a:r>
            <a:endParaRPr lang="id-ID" sz="2000" b="1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BE42F7-8558-4517-9EE2-DF97F75894B6}"/>
              </a:ext>
            </a:extLst>
          </p:cNvPr>
          <p:cNvSpPr txBox="1"/>
          <p:nvPr/>
        </p:nvSpPr>
        <p:spPr>
          <a:xfrm>
            <a:off x="1855632" y="1237175"/>
            <a:ext cx="3304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CORE</a:t>
            </a:r>
            <a:endParaRPr lang="id-ID" sz="2000" b="1" dirty="0">
              <a:solidFill>
                <a:schemeClr val="bg2">
                  <a:lumMod val="10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863217-FB1E-479C-90B1-D4A379C38EE1}"/>
              </a:ext>
            </a:extLst>
          </p:cNvPr>
          <p:cNvSpPr txBox="1"/>
          <p:nvPr/>
        </p:nvSpPr>
        <p:spPr>
          <a:xfrm>
            <a:off x="8039614" y="1395950"/>
            <a:ext cx="3304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SUPPORTING</a:t>
            </a:r>
            <a:endParaRPr lang="id-ID" sz="2000" b="1" dirty="0">
              <a:solidFill>
                <a:schemeClr val="bg2">
                  <a:lumMod val="10000"/>
                </a:schemeClr>
              </a:solidFill>
              <a:latin typeface="Google Sans" panose="020B0503030502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CC7BF2-23B4-4AB0-8662-A0E3A4663D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442" r="23326"/>
          <a:stretch/>
        </p:blipFill>
        <p:spPr>
          <a:xfrm>
            <a:off x="4634846" y="2113610"/>
            <a:ext cx="1524000" cy="15798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2E0FF3-2ECB-4FB5-BD7F-1EF9B8576613}"/>
              </a:ext>
            </a:extLst>
          </p:cNvPr>
          <p:cNvSpPr/>
          <p:nvPr/>
        </p:nvSpPr>
        <p:spPr>
          <a:xfrm>
            <a:off x="7642990" y="1796060"/>
            <a:ext cx="4020690" cy="4601338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ED1946-FB6F-4ACB-B486-E292BEBAB83B}"/>
              </a:ext>
            </a:extLst>
          </p:cNvPr>
          <p:cNvSpPr txBox="1"/>
          <p:nvPr/>
        </p:nvSpPr>
        <p:spPr>
          <a:xfrm>
            <a:off x="912443" y="123739"/>
            <a:ext cx="1077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solidFill>
                  <a:srgbClr val="1BAC4B"/>
                </a:solidFill>
                <a:latin typeface="Google Sans" panose="020B0503030502040204" pitchFamily="34" charset="0"/>
              </a:rPr>
              <a:t>There are </a:t>
            </a:r>
            <a:r>
              <a:rPr lang="en-ID" sz="2400" b="1" dirty="0">
                <a:solidFill>
                  <a:srgbClr val="1BAC4B"/>
                </a:solidFill>
                <a:latin typeface="Google Sans" panose="020B0503030502040204" pitchFamily="34" charset="0"/>
              </a:rPr>
              <a:t>several key application that relate to ride-hailing jobs</a:t>
            </a:r>
            <a:r>
              <a:rPr lang="en-ID" sz="2400" dirty="0">
                <a:solidFill>
                  <a:srgbClr val="1BAC4B"/>
                </a:solidFill>
                <a:latin typeface="Google Sans" panose="020B0503030502040204" pitchFamily="34" charset="0"/>
              </a:rPr>
              <a:t>, competitor already offers </a:t>
            </a:r>
            <a:r>
              <a:rPr lang="en-ID" sz="2400" b="1" dirty="0">
                <a:solidFill>
                  <a:srgbClr val="1BAC4B"/>
                </a:solidFill>
                <a:latin typeface="Google Sans" panose="020B0503030502040204" pitchFamily="34" charset="0"/>
              </a:rPr>
              <a:t>free-quota access for core app</a:t>
            </a:r>
            <a:endParaRPr lang="id-ID" sz="28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FE440956-58E1-462A-9A0A-E76618993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3" y="4135547"/>
            <a:ext cx="1557941" cy="604919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5F8E5EBC-FFC5-4016-932B-C11E660531F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1" t="34380" r="22023" b="34380"/>
          <a:stretch/>
        </p:blipFill>
        <p:spPr>
          <a:xfrm>
            <a:off x="676122" y="2628583"/>
            <a:ext cx="1945158" cy="604919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79B0427-AB41-4B7A-BE9F-16E618ECBC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406" y="3866722"/>
            <a:ext cx="1173567" cy="117356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1F71C90-77A4-4548-98FE-800C880171F9}"/>
              </a:ext>
            </a:extLst>
          </p:cNvPr>
          <p:cNvSpPr txBox="1"/>
          <p:nvPr/>
        </p:nvSpPr>
        <p:spPr>
          <a:xfrm>
            <a:off x="8039614" y="5495038"/>
            <a:ext cx="3304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Games</a:t>
            </a:r>
            <a:endParaRPr lang="id-ID" sz="2000" b="1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CB1AFC9-E49C-4895-9C93-AFE63BB8E241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060323-DB4D-4C28-AFDE-7056B14B7A4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145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811397" y="113339"/>
            <a:ext cx="11137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Google Sans" panose="020B0503030502040204" pitchFamily="34" charset="0"/>
              </a:rPr>
              <a:t>Understanding </a:t>
            </a:r>
            <a:r>
              <a:rPr lang="en-ID" sz="2400" b="1" dirty="0">
                <a:latin typeface="Google Sans" panose="020B0503030502040204" pitchFamily="34" charset="0"/>
              </a:rPr>
              <a:t>driver needs and usage of connectivity</a:t>
            </a:r>
            <a:r>
              <a:rPr lang="en-ID" sz="2400" dirty="0">
                <a:latin typeface="Google Sans" panose="020B0503030502040204" pitchFamily="34" charset="0"/>
              </a:rPr>
              <a:t> with </a:t>
            </a:r>
            <a:r>
              <a:rPr lang="en-ID" sz="2400" b="1" dirty="0">
                <a:latin typeface="Google Sans" panose="020B0503030502040204" pitchFamily="34" charset="0"/>
              </a:rPr>
              <a:t>data science </a:t>
            </a:r>
            <a:r>
              <a:rPr lang="en-ID" sz="2400" dirty="0">
                <a:latin typeface="Google Sans" panose="020B0503030502040204" pitchFamily="34" charset="0"/>
              </a:rPr>
              <a:t>can be the key to drive </a:t>
            </a:r>
            <a:r>
              <a:rPr lang="en-ID" sz="2400" b="1" dirty="0">
                <a:latin typeface="Google Sans" panose="020B0503030502040204" pitchFamily="34" charset="0"/>
              </a:rPr>
              <a:t>more takers in Ride-Hailing package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1D410F-4E8A-4244-B79E-E06734BED802}"/>
              </a:ext>
            </a:extLst>
          </p:cNvPr>
          <p:cNvSpPr txBox="1"/>
          <p:nvPr/>
        </p:nvSpPr>
        <p:spPr>
          <a:xfrm>
            <a:off x="9231784" y="3100576"/>
            <a:ext cx="213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Boost Economic Growth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45707E-4B76-4591-8F5F-BB9C4E65971D}"/>
              </a:ext>
            </a:extLst>
          </p:cNvPr>
          <p:cNvSpPr/>
          <p:nvPr/>
        </p:nvSpPr>
        <p:spPr>
          <a:xfrm>
            <a:off x="685801" y="4671646"/>
            <a:ext cx="10866120" cy="1661564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AEB64A-F9C1-4C36-A6C8-EF9B04EFFC6F}"/>
              </a:ext>
            </a:extLst>
          </p:cNvPr>
          <p:cNvSpPr/>
          <p:nvPr/>
        </p:nvSpPr>
        <p:spPr>
          <a:xfrm>
            <a:off x="811397" y="5079305"/>
            <a:ext cx="333852" cy="333852"/>
          </a:xfrm>
          <a:prstGeom prst="ellipse">
            <a:avLst/>
          </a:prstGeom>
          <a:solidFill>
            <a:srgbClr val="C00000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8B98F13-389E-4611-B234-D95B9E64C8B4}"/>
              </a:ext>
            </a:extLst>
          </p:cNvPr>
          <p:cNvSpPr/>
          <p:nvPr/>
        </p:nvSpPr>
        <p:spPr>
          <a:xfrm>
            <a:off x="3261268" y="2293417"/>
            <a:ext cx="975360" cy="52324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C4DDD7-E0D1-4EF4-969B-0A815D2A2F06}"/>
              </a:ext>
            </a:extLst>
          </p:cNvPr>
          <p:cNvSpPr txBox="1"/>
          <p:nvPr/>
        </p:nvSpPr>
        <p:spPr>
          <a:xfrm>
            <a:off x="2822956" y="2890669"/>
            <a:ext cx="185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Connectivity</a:t>
            </a:r>
            <a:endParaRPr lang="id-ID" sz="1400" b="1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8D81C1C-2F46-43D0-AF4C-66A3080723A8}"/>
              </a:ext>
            </a:extLst>
          </p:cNvPr>
          <p:cNvSpPr/>
          <p:nvPr/>
        </p:nvSpPr>
        <p:spPr>
          <a:xfrm>
            <a:off x="7283289" y="2310677"/>
            <a:ext cx="975360" cy="52324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6A8EEE-D40D-4CAC-B8F3-2ADEE0214CE0}"/>
              </a:ext>
            </a:extLst>
          </p:cNvPr>
          <p:cNvSpPr txBox="1"/>
          <p:nvPr/>
        </p:nvSpPr>
        <p:spPr>
          <a:xfrm>
            <a:off x="6844977" y="2951722"/>
            <a:ext cx="185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Productivity</a:t>
            </a:r>
            <a:endParaRPr lang="id-ID" sz="1400" b="1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285273-EC6F-46E5-BC24-67E871AA655C}"/>
              </a:ext>
            </a:extLst>
          </p:cNvPr>
          <p:cNvSpPr txBox="1"/>
          <p:nvPr/>
        </p:nvSpPr>
        <p:spPr>
          <a:xfrm>
            <a:off x="9222417" y="1823397"/>
            <a:ext cx="2329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Balanced transport supply-demand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A8C405-CFFF-44FB-8F9B-4756AACE878D}"/>
              </a:ext>
            </a:extLst>
          </p:cNvPr>
          <p:cNvSpPr txBox="1"/>
          <p:nvPr/>
        </p:nvSpPr>
        <p:spPr>
          <a:xfrm>
            <a:off x="9222417" y="2656841"/>
            <a:ext cx="232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Service Excellence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BCA0BB-C9F6-4CBB-9807-8695DCAA7F72}"/>
              </a:ext>
            </a:extLst>
          </p:cNvPr>
          <p:cNvSpPr txBox="1"/>
          <p:nvPr/>
        </p:nvSpPr>
        <p:spPr>
          <a:xfrm>
            <a:off x="4701613" y="2113743"/>
            <a:ext cx="2037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CORE APP</a:t>
            </a:r>
            <a:endParaRPr lang="id-ID" sz="1600" dirty="0">
              <a:solidFill>
                <a:schemeClr val="bg2">
                  <a:lumMod val="10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AE52C6-3FA5-401D-8E23-082BBE25AC32}"/>
              </a:ext>
            </a:extLst>
          </p:cNvPr>
          <p:cNvSpPr txBox="1"/>
          <p:nvPr/>
        </p:nvSpPr>
        <p:spPr>
          <a:xfrm>
            <a:off x="4711147" y="2990249"/>
            <a:ext cx="2037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SUPPORTING APP</a:t>
            </a:r>
            <a:endParaRPr lang="id-ID" sz="1600" dirty="0">
              <a:solidFill>
                <a:schemeClr val="bg2">
                  <a:lumMod val="10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87D37B-6BC3-4A0F-A3DA-28AFDCC007F5}"/>
              </a:ext>
            </a:extLst>
          </p:cNvPr>
          <p:cNvSpPr txBox="1"/>
          <p:nvPr/>
        </p:nvSpPr>
        <p:spPr>
          <a:xfrm>
            <a:off x="1156511" y="1889301"/>
            <a:ext cx="1673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Internet Data Access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256CC2-AECC-40E5-AE1F-ED21F2226471}"/>
              </a:ext>
            </a:extLst>
          </p:cNvPr>
          <p:cNvSpPr txBox="1"/>
          <p:nvPr/>
        </p:nvSpPr>
        <p:spPr>
          <a:xfrm>
            <a:off x="1037131" y="2723275"/>
            <a:ext cx="191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Legacy Communication (SMS &amp; Voice)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696295-66C5-4363-A845-A702ADEB77E0}"/>
              </a:ext>
            </a:extLst>
          </p:cNvPr>
          <p:cNvSpPr txBox="1"/>
          <p:nvPr/>
        </p:nvSpPr>
        <p:spPr>
          <a:xfrm>
            <a:off x="3730869" y="6353678"/>
            <a:ext cx="477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C00000"/>
                </a:solidFill>
                <a:latin typeface="Google Sans" panose="020B0503030502040204" pitchFamily="34" charset="0"/>
              </a:rPr>
              <a:t>Telkomsel’s</a:t>
            </a:r>
            <a:r>
              <a:rPr lang="en-US" sz="2000" b="1" dirty="0">
                <a:solidFill>
                  <a:srgbClr val="C00000"/>
                </a:solidFill>
                <a:latin typeface="Google Sans" panose="020B0503030502040204" pitchFamily="34" charset="0"/>
              </a:rPr>
              <a:t> Business Opportunity</a:t>
            </a:r>
            <a:endParaRPr lang="id-ID" sz="2000" b="1" dirty="0">
              <a:solidFill>
                <a:srgbClr val="C00000"/>
              </a:solidFill>
              <a:latin typeface="Google Sans" panose="020B050303050204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6056BF-AC1A-443B-A623-715EABD72811}"/>
              </a:ext>
            </a:extLst>
          </p:cNvPr>
          <p:cNvSpPr txBox="1"/>
          <p:nvPr/>
        </p:nvSpPr>
        <p:spPr>
          <a:xfrm>
            <a:off x="1189678" y="5141183"/>
            <a:ext cx="2447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Assessing Driver’s need of connectivity based on historical data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DAEE7C-0894-4C52-9F57-94B0C6A7F03B}"/>
              </a:ext>
            </a:extLst>
          </p:cNvPr>
          <p:cNvSpPr txBox="1"/>
          <p:nvPr/>
        </p:nvSpPr>
        <p:spPr>
          <a:xfrm>
            <a:off x="4393833" y="5281074"/>
            <a:ext cx="2447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Understand package takers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behaviour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AEF898F-7E99-43B1-B786-E57AF6D113D6}"/>
              </a:ext>
            </a:extLst>
          </p:cNvPr>
          <p:cNvSpPr/>
          <p:nvPr/>
        </p:nvSpPr>
        <p:spPr>
          <a:xfrm>
            <a:off x="4188766" y="5071705"/>
            <a:ext cx="333852" cy="333852"/>
          </a:xfrm>
          <a:prstGeom prst="ellipse">
            <a:avLst/>
          </a:prstGeom>
          <a:solidFill>
            <a:srgbClr val="C00000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CD7AF2-382E-4633-9391-090F9953B7EA}"/>
              </a:ext>
            </a:extLst>
          </p:cNvPr>
          <p:cNvCxnSpPr/>
          <p:nvPr/>
        </p:nvCxnSpPr>
        <p:spPr>
          <a:xfrm>
            <a:off x="662940" y="4221064"/>
            <a:ext cx="1076069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F4B596C-06B6-4E81-AD3D-97F63A78549A}"/>
              </a:ext>
            </a:extLst>
          </p:cNvPr>
          <p:cNvSpPr/>
          <p:nvPr/>
        </p:nvSpPr>
        <p:spPr>
          <a:xfrm>
            <a:off x="662940" y="1546720"/>
            <a:ext cx="10866120" cy="2335500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38C8E6-6BF5-44FB-A9BA-C1F1A265DBE5}"/>
              </a:ext>
            </a:extLst>
          </p:cNvPr>
          <p:cNvSpPr txBox="1"/>
          <p:nvPr/>
        </p:nvSpPr>
        <p:spPr>
          <a:xfrm>
            <a:off x="4455161" y="1078401"/>
            <a:ext cx="2828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Google Sans" panose="020B0503030502040204" pitchFamily="34" charset="0"/>
              </a:rPr>
              <a:t>Driver Workflow</a:t>
            </a:r>
            <a:endParaRPr lang="id-ID" sz="2000" b="1" dirty="0">
              <a:solidFill>
                <a:srgbClr val="00B050"/>
              </a:solidFill>
              <a:latin typeface="Google Sans" panose="020B0503030502040204" pitchFamily="34" charset="0"/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725ED951-0FF5-4F4E-82FC-CF2D2F6F90D1}"/>
              </a:ext>
            </a:extLst>
          </p:cNvPr>
          <p:cNvSpPr/>
          <p:nvPr/>
        </p:nvSpPr>
        <p:spPr>
          <a:xfrm>
            <a:off x="7283289" y="5033442"/>
            <a:ext cx="975360" cy="52324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7A3F99-AC14-48EC-8AD8-42F901552C75}"/>
              </a:ext>
            </a:extLst>
          </p:cNvPr>
          <p:cNvSpPr txBox="1"/>
          <p:nvPr/>
        </p:nvSpPr>
        <p:spPr>
          <a:xfrm>
            <a:off x="6844977" y="5556682"/>
            <a:ext cx="1851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Data Science Modelling</a:t>
            </a:r>
            <a:endParaRPr lang="id-ID" sz="1400" b="1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F8F67C-F653-491C-B94E-4520D0F9C9DE}"/>
              </a:ext>
            </a:extLst>
          </p:cNvPr>
          <p:cNvSpPr txBox="1"/>
          <p:nvPr/>
        </p:nvSpPr>
        <p:spPr>
          <a:xfrm>
            <a:off x="8983657" y="4742852"/>
            <a:ext cx="2329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Prediction of package takers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345B4BC-F6D2-4611-A40B-434D7A2D819E}"/>
              </a:ext>
            </a:extLst>
          </p:cNvPr>
          <p:cNvSpPr/>
          <p:nvPr/>
        </p:nvSpPr>
        <p:spPr>
          <a:xfrm>
            <a:off x="8530035" y="4791518"/>
            <a:ext cx="333852" cy="333852"/>
          </a:xfrm>
          <a:prstGeom prst="ellipse">
            <a:avLst/>
          </a:prstGeom>
          <a:solidFill>
            <a:srgbClr val="C00000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01123F-9F11-4AB7-BDA7-D9953DAA4286}"/>
              </a:ext>
            </a:extLst>
          </p:cNvPr>
          <p:cNvSpPr/>
          <p:nvPr/>
        </p:nvSpPr>
        <p:spPr>
          <a:xfrm>
            <a:off x="8530035" y="5504148"/>
            <a:ext cx="333852" cy="333852"/>
          </a:xfrm>
          <a:prstGeom prst="ellipse">
            <a:avLst/>
          </a:prstGeom>
          <a:solidFill>
            <a:srgbClr val="C00000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393CC9-F418-458C-97C0-0E068605B2F7}"/>
              </a:ext>
            </a:extLst>
          </p:cNvPr>
          <p:cNvSpPr txBox="1"/>
          <p:nvPr/>
        </p:nvSpPr>
        <p:spPr>
          <a:xfrm>
            <a:off x="9022856" y="5384276"/>
            <a:ext cx="2329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New opportunity of package pricing based on segment (cluster)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F2EA74DC-D1B3-4D55-9B48-0E9FB6C54BA2}"/>
              </a:ext>
            </a:extLst>
          </p:cNvPr>
          <p:cNvSpPr/>
          <p:nvPr/>
        </p:nvSpPr>
        <p:spPr>
          <a:xfrm rot="5400000">
            <a:off x="4512919" y="3679943"/>
            <a:ext cx="660825" cy="1213404"/>
          </a:xfrm>
          <a:prstGeom prst="rightArrow">
            <a:avLst>
              <a:gd name="adj1" fmla="val 50000"/>
              <a:gd name="adj2" fmla="val 3462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5851A6-6A1F-4549-9BAB-4D7E93DE080D}"/>
              </a:ext>
            </a:extLst>
          </p:cNvPr>
          <p:cNvSpPr txBox="1"/>
          <p:nvPr/>
        </p:nvSpPr>
        <p:spPr>
          <a:xfrm>
            <a:off x="4236628" y="4071885"/>
            <a:ext cx="121340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Data Collection</a:t>
            </a:r>
            <a:endParaRPr lang="id-ID" sz="1000" b="1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37F5187E-5CF6-434E-89DA-607605BD8138}"/>
              </a:ext>
            </a:extLst>
          </p:cNvPr>
          <p:cNvSpPr/>
          <p:nvPr/>
        </p:nvSpPr>
        <p:spPr>
          <a:xfrm rot="16200000">
            <a:off x="6408281" y="3644554"/>
            <a:ext cx="660825" cy="1213404"/>
          </a:xfrm>
          <a:prstGeom prst="rightArrow">
            <a:avLst>
              <a:gd name="adj1" fmla="val 50000"/>
              <a:gd name="adj2" fmla="val 3462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6E5419-EB2E-4795-8F84-2D6ED84778B9}"/>
              </a:ext>
            </a:extLst>
          </p:cNvPr>
          <p:cNvSpPr txBox="1"/>
          <p:nvPr/>
        </p:nvSpPr>
        <p:spPr>
          <a:xfrm>
            <a:off x="6085554" y="4252035"/>
            <a:ext cx="130627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Package Offering</a:t>
            </a:r>
            <a:endParaRPr lang="id-ID" sz="1000" b="1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351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2B060E5-9DCA-462C-9B1C-C693078152F0}"/>
              </a:ext>
            </a:extLst>
          </p:cNvPr>
          <p:cNvSpPr/>
          <p:nvPr/>
        </p:nvSpPr>
        <p:spPr>
          <a:xfrm>
            <a:off x="635515" y="1351447"/>
            <a:ext cx="4088883" cy="2335500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811397" y="11333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Google Sans" panose="020B0503030502040204" pitchFamily="34" charset="0"/>
              </a:rPr>
              <a:t>… based on previous business problem, </a:t>
            </a:r>
            <a:r>
              <a:rPr lang="en-ID" sz="2400" b="1" dirty="0">
                <a:latin typeface="Google Sans" panose="020B0503030502040204" pitchFamily="34" charset="0"/>
              </a:rPr>
              <a:t>3 </a:t>
            </a:r>
            <a:r>
              <a:rPr lang="en-ID" sz="2400" dirty="0">
                <a:latin typeface="Google Sans" panose="020B0503030502040204" pitchFamily="34" charset="0"/>
              </a:rPr>
              <a:t>objective and key result</a:t>
            </a:r>
            <a:r>
              <a:rPr lang="en-ID" sz="2400" b="1" dirty="0">
                <a:latin typeface="Google Sans" panose="020B0503030502040204" pitchFamily="34" charset="0"/>
              </a:rPr>
              <a:t> </a:t>
            </a:r>
            <a:r>
              <a:rPr lang="en-ID" sz="2400" dirty="0">
                <a:latin typeface="Google Sans" panose="020B0503030502040204" pitchFamily="34" charset="0"/>
              </a:rPr>
              <a:t>can be derived </a:t>
            </a:r>
            <a:r>
              <a:rPr lang="en-ID" sz="2400" dirty="0" err="1">
                <a:latin typeface="Google Sans" panose="020B0503030502040204" pitchFamily="34" charset="0"/>
              </a:rPr>
              <a:t>wuith</a:t>
            </a:r>
            <a:r>
              <a:rPr lang="en-ID" sz="2400" dirty="0">
                <a:latin typeface="Google Sans" panose="020B0503030502040204" pitchFamily="34" charset="0"/>
              </a:rPr>
              <a:t> data science process (classification &amp; clustering)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38C8E6-6BF5-44FB-A9BA-C1F1A265DBE5}"/>
              </a:ext>
            </a:extLst>
          </p:cNvPr>
          <p:cNvSpPr txBox="1"/>
          <p:nvPr/>
        </p:nvSpPr>
        <p:spPr>
          <a:xfrm>
            <a:off x="1227859" y="1151392"/>
            <a:ext cx="2828128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oogle Sans" panose="020B0503030502040204" pitchFamily="34" charset="0"/>
              </a:rPr>
              <a:t>Problem Statement</a:t>
            </a:r>
            <a:endParaRPr lang="id-ID" sz="2000" b="1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636801-2B84-4349-BECA-CC82F5A4F0EB}"/>
              </a:ext>
            </a:extLst>
          </p:cNvPr>
          <p:cNvSpPr txBox="1"/>
          <p:nvPr/>
        </p:nvSpPr>
        <p:spPr>
          <a:xfrm>
            <a:off x="777754" y="1575117"/>
            <a:ext cx="38044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latin typeface="Google Sans" panose="020B0503030502040204" pitchFamily="34" charset="0"/>
              </a:rPr>
              <a:t>Telkomsel</a:t>
            </a:r>
            <a:r>
              <a:rPr lang="en-ID" sz="1600" dirty="0">
                <a:latin typeface="Google Sans" panose="020B0503030502040204" pitchFamily="34" charset="0"/>
              </a:rPr>
              <a:t> already have </a:t>
            </a:r>
            <a:r>
              <a:rPr lang="en-ID" sz="1600" b="1" dirty="0">
                <a:latin typeface="Google Sans" panose="020B0503030502040204" pitchFamily="34" charset="0"/>
              </a:rPr>
              <a:t>ride-hailing package</a:t>
            </a:r>
            <a:r>
              <a:rPr lang="en-ID" sz="1600" dirty="0">
                <a:latin typeface="Google Sans" panose="020B0503030502040204" pitchFamily="34" charset="0"/>
              </a:rPr>
              <a:t> for drivers, priced at IDR 75k/month.</a:t>
            </a:r>
          </a:p>
          <a:p>
            <a:endParaRPr lang="en-ID" sz="1600" b="1" dirty="0">
              <a:latin typeface="Google Sans" panose="020B0503030502040204" pitchFamily="34" charset="0"/>
            </a:endParaRPr>
          </a:p>
          <a:p>
            <a:r>
              <a:rPr lang="en-ID" sz="1600" dirty="0">
                <a:latin typeface="Google Sans" panose="020B0503030502040204" pitchFamily="34" charset="0"/>
              </a:rPr>
              <a:t>The package are targeted for whitelisted MSISDN, as October’19 there are </a:t>
            </a:r>
            <a:r>
              <a:rPr lang="en-ID" sz="1600" b="1" dirty="0">
                <a:latin typeface="Google Sans" panose="020B0503030502040204" pitchFamily="34" charset="0"/>
              </a:rPr>
              <a:t>1.74 </a:t>
            </a:r>
            <a:r>
              <a:rPr lang="en-ID" sz="1600" b="1" dirty="0" err="1">
                <a:latin typeface="Google Sans" panose="020B0503030502040204" pitchFamily="34" charset="0"/>
              </a:rPr>
              <a:t>mio</a:t>
            </a:r>
            <a:r>
              <a:rPr lang="en-ID" sz="1600" b="1" dirty="0">
                <a:latin typeface="Google Sans" panose="020B0503030502040204" pitchFamily="34" charset="0"/>
              </a:rPr>
              <a:t> of whitelist with 559k takers (32%)</a:t>
            </a:r>
            <a:endParaRPr lang="id-ID" b="1" dirty="0">
              <a:latin typeface="Google Sans" panose="020B050303050204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E8964C-9774-4EA4-AF74-611111BC9633}"/>
              </a:ext>
            </a:extLst>
          </p:cNvPr>
          <p:cNvSpPr/>
          <p:nvPr/>
        </p:nvSpPr>
        <p:spPr>
          <a:xfrm>
            <a:off x="7123079" y="1351447"/>
            <a:ext cx="4088883" cy="2335500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DBC28E-5508-402E-A069-93A7E01191A9}"/>
              </a:ext>
            </a:extLst>
          </p:cNvPr>
          <p:cNvSpPr txBox="1"/>
          <p:nvPr/>
        </p:nvSpPr>
        <p:spPr>
          <a:xfrm>
            <a:off x="7715423" y="1151392"/>
            <a:ext cx="2828128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oogle Sans" panose="020B0503030502040204" pitchFamily="34" charset="0"/>
              </a:rPr>
              <a:t>Objective</a:t>
            </a:r>
            <a:endParaRPr lang="id-ID" sz="2000" b="1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0DD4093-83FA-401F-AD2C-9EE1D221DF06}"/>
              </a:ext>
            </a:extLst>
          </p:cNvPr>
          <p:cNvSpPr/>
          <p:nvPr/>
        </p:nvSpPr>
        <p:spPr>
          <a:xfrm>
            <a:off x="7265318" y="1657094"/>
            <a:ext cx="400803" cy="400804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oogle Sans" panose="020B0503030502040204" pitchFamily="34" charset="0"/>
              </a:rPr>
              <a:t>1</a:t>
            </a:r>
            <a:endParaRPr lang="en-ID" b="1" dirty="0">
              <a:solidFill>
                <a:schemeClr val="tx1"/>
              </a:solidFill>
              <a:latin typeface="Google Sans" panose="020B0503030502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E2F387-12DC-4E11-8FA9-064414204B3D}"/>
              </a:ext>
            </a:extLst>
          </p:cNvPr>
          <p:cNvSpPr txBox="1"/>
          <p:nvPr/>
        </p:nvSpPr>
        <p:spPr>
          <a:xfrm>
            <a:off x="7715424" y="1649547"/>
            <a:ext cx="335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latin typeface="Google Sans" panose="020B0503030502040204" pitchFamily="34" charset="0"/>
              </a:rPr>
              <a:t>Build </a:t>
            </a:r>
            <a:r>
              <a:rPr lang="en-ID" sz="1600" b="1" dirty="0">
                <a:latin typeface="Google Sans" panose="020B0503030502040204" pitchFamily="34" charset="0"/>
              </a:rPr>
              <a:t>supervised model that can predict takers</a:t>
            </a:r>
            <a:endParaRPr lang="id-ID" b="1" dirty="0">
              <a:latin typeface="Google Sans" panose="020B0503030502040204" pitchFamily="34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57AF468-E6CF-46CB-B114-52C281CF669F}"/>
              </a:ext>
            </a:extLst>
          </p:cNvPr>
          <p:cNvSpPr/>
          <p:nvPr/>
        </p:nvSpPr>
        <p:spPr>
          <a:xfrm>
            <a:off x="7265318" y="2295194"/>
            <a:ext cx="400803" cy="400804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oogle Sans" panose="020B0503030502040204" pitchFamily="34" charset="0"/>
              </a:rPr>
              <a:t>2</a:t>
            </a:r>
            <a:endParaRPr lang="en-ID" b="1" dirty="0">
              <a:solidFill>
                <a:schemeClr val="tx1"/>
              </a:solidFill>
              <a:latin typeface="Google Sans" panose="020B0503030502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1DCBCD-CDD3-4C1E-A691-FB0D30C83F9B}"/>
              </a:ext>
            </a:extLst>
          </p:cNvPr>
          <p:cNvSpPr txBox="1"/>
          <p:nvPr/>
        </p:nvSpPr>
        <p:spPr>
          <a:xfrm>
            <a:off x="7715424" y="2287647"/>
            <a:ext cx="335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oogle Sans" panose="020B0503030502040204" pitchFamily="34" charset="0"/>
              </a:rPr>
              <a:t>C</a:t>
            </a:r>
            <a:r>
              <a:rPr lang="en-ID" sz="1600" b="1" dirty="0" err="1">
                <a:latin typeface="Google Sans" panose="020B0503030502040204" pitchFamily="34" charset="0"/>
              </a:rPr>
              <a:t>reate</a:t>
            </a:r>
            <a:r>
              <a:rPr lang="en-ID" sz="1600" b="1" dirty="0">
                <a:latin typeface="Google Sans" panose="020B0503030502040204" pitchFamily="34" charset="0"/>
              </a:rPr>
              <a:t> segment of customer </a:t>
            </a:r>
            <a:r>
              <a:rPr lang="en-ID" sz="1600" dirty="0">
                <a:latin typeface="Google Sans" panose="020B0503030502040204" pitchFamily="34" charset="0"/>
              </a:rPr>
              <a:t>with clustering</a:t>
            </a:r>
            <a:endParaRPr lang="id-ID" b="1" dirty="0">
              <a:latin typeface="Google Sans" panose="020B050303050204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C88EE9D-29B3-4BE2-ABA9-A786EE3457F1}"/>
              </a:ext>
            </a:extLst>
          </p:cNvPr>
          <p:cNvSpPr/>
          <p:nvPr/>
        </p:nvSpPr>
        <p:spPr>
          <a:xfrm>
            <a:off x="7265318" y="2980406"/>
            <a:ext cx="400803" cy="400804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oogle Sans" panose="020B0503030502040204" pitchFamily="34" charset="0"/>
              </a:rPr>
              <a:t>3</a:t>
            </a:r>
            <a:endParaRPr lang="en-ID" b="1" dirty="0">
              <a:solidFill>
                <a:schemeClr val="tx1"/>
              </a:solidFill>
              <a:latin typeface="Google Sans" panose="020B050303050204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D16F8E-D0D1-43C8-BD7D-801E84DD6858}"/>
              </a:ext>
            </a:extLst>
          </p:cNvPr>
          <p:cNvSpPr txBox="1"/>
          <p:nvPr/>
        </p:nvSpPr>
        <p:spPr>
          <a:xfrm>
            <a:off x="7715424" y="2972859"/>
            <a:ext cx="335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latin typeface="Google Sans" panose="020B0503030502040204" pitchFamily="34" charset="0"/>
              </a:rPr>
              <a:t>Develop </a:t>
            </a:r>
            <a:r>
              <a:rPr lang="en-ID" sz="1600" b="1" dirty="0">
                <a:latin typeface="Google Sans" panose="020B0503030502040204" pitchFamily="34" charset="0"/>
              </a:rPr>
              <a:t>subsegment </a:t>
            </a:r>
            <a:r>
              <a:rPr lang="en-ID" sz="1600" dirty="0">
                <a:latin typeface="Google Sans" panose="020B0503030502040204" pitchFamily="34" charset="0"/>
              </a:rPr>
              <a:t>based on ARPU</a:t>
            </a:r>
            <a:endParaRPr lang="id-ID" b="1" dirty="0">
              <a:latin typeface="Google Sans" panose="020B050303050204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5ABF38D-6B25-488B-B6F5-ACEA4240FDDC}"/>
              </a:ext>
            </a:extLst>
          </p:cNvPr>
          <p:cNvSpPr/>
          <p:nvPr/>
        </p:nvSpPr>
        <p:spPr>
          <a:xfrm>
            <a:off x="3768780" y="4355780"/>
            <a:ext cx="4088883" cy="2335500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DC36301-7F6C-4719-BFDA-518B00236BA4}"/>
              </a:ext>
            </a:extLst>
          </p:cNvPr>
          <p:cNvSpPr txBox="1"/>
          <p:nvPr/>
        </p:nvSpPr>
        <p:spPr>
          <a:xfrm>
            <a:off x="4361124" y="4155725"/>
            <a:ext cx="2828128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oogle Sans" panose="020B0503030502040204" pitchFamily="34" charset="0"/>
              </a:rPr>
              <a:t>Key Result</a:t>
            </a:r>
            <a:endParaRPr lang="id-ID" sz="2000" b="1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4550D07-0618-41C3-ACD2-1CF2F65665BD}"/>
              </a:ext>
            </a:extLst>
          </p:cNvPr>
          <p:cNvSpPr/>
          <p:nvPr/>
        </p:nvSpPr>
        <p:spPr>
          <a:xfrm>
            <a:off x="3911019" y="4661427"/>
            <a:ext cx="400803" cy="400804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oogle Sans" panose="020B0503030502040204" pitchFamily="34" charset="0"/>
              </a:rPr>
              <a:t>1</a:t>
            </a:r>
            <a:endParaRPr lang="en-ID" b="1" dirty="0">
              <a:solidFill>
                <a:schemeClr val="tx1"/>
              </a:solidFill>
              <a:latin typeface="Google Sans" panose="020B0503030502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6342D0-33E4-41D6-8245-2DE4B3D5FA43}"/>
              </a:ext>
            </a:extLst>
          </p:cNvPr>
          <p:cNvSpPr txBox="1"/>
          <p:nvPr/>
        </p:nvSpPr>
        <p:spPr>
          <a:xfrm>
            <a:off x="4361125" y="4653880"/>
            <a:ext cx="335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latin typeface="Google Sans" panose="020B0503030502040204" pitchFamily="34" charset="0"/>
              </a:rPr>
              <a:t>Achieve 80% Area Under the Curve (AUC) and 70% F1-Score</a:t>
            </a:r>
            <a:endParaRPr lang="id-ID" b="1" dirty="0">
              <a:latin typeface="Google Sans" panose="020B0503030502040204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39A7997-A3F5-45E3-AAA5-519DBB616ECF}"/>
              </a:ext>
            </a:extLst>
          </p:cNvPr>
          <p:cNvSpPr/>
          <p:nvPr/>
        </p:nvSpPr>
        <p:spPr>
          <a:xfrm>
            <a:off x="3911019" y="5299527"/>
            <a:ext cx="400803" cy="400804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oogle Sans" panose="020B0503030502040204" pitchFamily="34" charset="0"/>
              </a:rPr>
              <a:t>2</a:t>
            </a:r>
            <a:endParaRPr lang="en-ID" b="1" dirty="0">
              <a:solidFill>
                <a:schemeClr val="tx1"/>
              </a:solidFill>
              <a:latin typeface="Google Sans" panose="020B0503030502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100936-1BE4-483F-8689-06B67077F061}"/>
              </a:ext>
            </a:extLst>
          </p:cNvPr>
          <p:cNvSpPr txBox="1"/>
          <p:nvPr/>
        </p:nvSpPr>
        <p:spPr>
          <a:xfrm>
            <a:off x="4361125" y="5291980"/>
            <a:ext cx="335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oogle Sans" panose="020B0503030502040204" pitchFamily="34" charset="0"/>
              </a:rPr>
              <a:t>….</a:t>
            </a:r>
            <a:endParaRPr lang="id-ID" b="1" dirty="0">
              <a:latin typeface="Google Sans" panose="020B0503030502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4AC485-7090-4714-9D0F-AF1D01D5C525}"/>
              </a:ext>
            </a:extLst>
          </p:cNvPr>
          <p:cNvSpPr/>
          <p:nvPr/>
        </p:nvSpPr>
        <p:spPr>
          <a:xfrm>
            <a:off x="3911019" y="5984739"/>
            <a:ext cx="400803" cy="400804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oogle Sans" panose="020B0503030502040204" pitchFamily="34" charset="0"/>
              </a:rPr>
              <a:t>3</a:t>
            </a:r>
            <a:endParaRPr lang="en-ID" b="1" dirty="0">
              <a:solidFill>
                <a:schemeClr val="tx1"/>
              </a:solidFill>
              <a:latin typeface="Google Sans" panose="020B0503030502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B7D485F-A8D0-4388-9097-A40F01F3AF68}"/>
              </a:ext>
            </a:extLst>
          </p:cNvPr>
          <p:cNvSpPr txBox="1"/>
          <p:nvPr/>
        </p:nvSpPr>
        <p:spPr>
          <a:xfrm>
            <a:off x="4361125" y="5977192"/>
            <a:ext cx="335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latin typeface="Google Sans" panose="020B0503030502040204" pitchFamily="34" charset="0"/>
              </a:rPr>
              <a:t>….</a:t>
            </a:r>
            <a:endParaRPr lang="id-ID" b="1" dirty="0">
              <a:latin typeface="Google Sans" panose="020B0503030502040204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CACAC4E-8E1A-4BD4-BA49-2764E22D67B1}"/>
              </a:ext>
            </a:extLst>
          </p:cNvPr>
          <p:cNvSpPr/>
          <p:nvPr/>
        </p:nvSpPr>
        <p:spPr>
          <a:xfrm>
            <a:off x="4854983" y="2249277"/>
            <a:ext cx="2175158" cy="446721"/>
          </a:xfrm>
          <a:prstGeom prst="rightArrow">
            <a:avLst>
              <a:gd name="adj1" fmla="val 50000"/>
              <a:gd name="adj2" fmla="val 7729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DBFDE959-3281-4558-96FF-3DD9BFCF4600}"/>
              </a:ext>
            </a:extLst>
          </p:cNvPr>
          <p:cNvSpPr/>
          <p:nvPr/>
        </p:nvSpPr>
        <p:spPr>
          <a:xfrm rot="8205063">
            <a:off x="7764601" y="4438066"/>
            <a:ext cx="2175158" cy="446721"/>
          </a:xfrm>
          <a:prstGeom prst="rightArrow">
            <a:avLst>
              <a:gd name="adj1" fmla="val 50000"/>
              <a:gd name="adj2" fmla="val 7729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048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74A031-C3B0-4488-90C2-9EF0D739734C}"/>
              </a:ext>
            </a:extLst>
          </p:cNvPr>
          <p:cNvCxnSpPr/>
          <p:nvPr/>
        </p:nvCxnSpPr>
        <p:spPr>
          <a:xfrm>
            <a:off x="4170678" y="1275172"/>
            <a:ext cx="0" cy="537486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1D0E2C-8B54-468D-975B-10BF6CEAF0A0}"/>
              </a:ext>
            </a:extLst>
          </p:cNvPr>
          <p:cNvCxnSpPr/>
          <p:nvPr/>
        </p:nvCxnSpPr>
        <p:spPr>
          <a:xfrm>
            <a:off x="5298434" y="1275172"/>
            <a:ext cx="0" cy="537486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FF1682-6032-4F27-9B0C-0DA667C2F9C6}"/>
              </a:ext>
            </a:extLst>
          </p:cNvPr>
          <p:cNvCxnSpPr/>
          <p:nvPr/>
        </p:nvCxnSpPr>
        <p:spPr>
          <a:xfrm>
            <a:off x="6380476" y="1275172"/>
            <a:ext cx="0" cy="537486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5C7B7D4-1992-46FA-987A-725F365BCD11}"/>
              </a:ext>
            </a:extLst>
          </p:cNvPr>
          <p:cNvCxnSpPr/>
          <p:nvPr/>
        </p:nvCxnSpPr>
        <p:spPr>
          <a:xfrm>
            <a:off x="7471977" y="1275172"/>
            <a:ext cx="0" cy="537486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A08FED-B71E-4676-BA08-A72B4CEDFF5E}"/>
              </a:ext>
            </a:extLst>
          </p:cNvPr>
          <p:cNvCxnSpPr/>
          <p:nvPr/>
        </p:nvCxnSpPr>
        <p:spPr>
          <a:xfrm>
            <a:off x="8569257" y="1275171"/>
            <a:ext cx="0" cy="537486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DB91992-55F7-4707-9353-226C6D1E7152}"/>
              </a:ext>
            </a:extLst>
          </p:cNvPr>
          <p:cNvCxnSpPr/>
          <p:nvPr/>
        </p:nvCxnSpPr>
        <p:spPr>
          <a:xfrm>
            <a:off x="9643793" y="1285330"/>
            <a:ext cx="0" cy="537486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BAE59A-C5E9-45E0-AEA8-1F3F96BF6630}"/>
              </a:ext>
            </a:extLst>
          </p:cNvPr>
          <p:cNvCxnSpPr/>
          <p:nvPr/>
        </p:nvCxnSpPr>
        <p:spPr>
          <a:xfrm>
            <a:off x="10720753" y="1275170"/>
            <a:ext cx="0" cy="537486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811397" y="11333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Google Sans" panose="020B0503030502040204" pitchFamily="34" charset="0"/>
              </a:rPr>
              <a:t>… to achieve the result, expected timeline is </a:t>
            </a:r>
            <a:r>
              <a:rPr lang="en-ID" sz="2400" b="1" dirty="0">
                <a:latin typeface="Google Sans" panose="020B0503030502040204" pitchFamily="34" charset="0"/>
              </a:rPr>
              <a:t>2 months</a:t>
            </a:r>
            <a:r>
              <a:rPr lang="en-ID" sz="2400" dirty="0">
                <a:latin typeface="Google Sans" panose="020B0503030502040204" pitchFamily="34" charset="0"/>
              </a:rPr>
              <a:t> of CRISP-DM complete cycle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BA46FC-0CC1-418D-8DE1-5CE03271B389}"/>
              </a:ext>
            </a:extLst>
          </p:cNvPr>
          <p:cNvSpPr/>
          <p:nvPr/>
        </p:nvSpPr>
        <p:spPr>
          <a:xfrm>
            <a:off x="3108960" y="1569495"/>
            <a:ext cx="8726037" cy="72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6DDA32-AB0A-4A09-ACFC-BD7E600F6BEB}"/>
              </a:ext>
            </a:extLst>
          </p:cNvPr>
          <p:cNvSpPr txBox="1"/>
          <p:nvPr/>
        </p:nvSpPr>
        <p:spPr>
          <a:xfrm>
            <a:off x="107194" y="2387143"/>
            <a:ext cx="293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Business Understanding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C83BA-538A-4809-8815-588D9DF66EE4}"/>
              </a:ext>
            </a:extLst>
          </p:cNvPr>
          <p:cNvSpPr txBox="1"/>
          <p:nvPr/>
        </p:nvSpPr>
        <p:spPr>
          <a:xfrm>
            <a:off x="107194" y="3111930"/>
            <a:ext cx="260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Data Understanding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4164A-B352-4686-96AB-EA200EF81D89}"/>
              </a:ext>
            </a:extLst>
          </p:cNvPr>
          <p:cNvSpPr txBox="1"/>
          <p:nvPr/>
        </p:nvSpPr>
        <p:spPr>
          <a:xfrm>
            <a:off x="107194" y="3836717"/>
            <a:ext cx="311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Data Preparation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02F820-3FAD-4E91-8A2D-B1AC5E147049}"/>
              </a:ext>
            </a:extLst>
          </p:cNvPr>
          <p:cNvSpPr txBox="1"/>
          <p:nvPr/>
        </p:nvSpPr>
        <p:spPr>
          <a:xfrm>
            <a:off x="107195" y="4528897"/>
            <a:ext cx="311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Develop Model MVP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7EF14E-0E3E-488B-94DE-B2E311DC5CD3}"/>
              </a:ext>
            </a:extLst>
          </p:cNvPr>
          <p:cNvSpPr txBox="1"/>
          <p:nvPr/>
        </p:nvSpPr>
        <p:spPr>
          <a:xfrm>
            <a:off x="107195" y="5239807"/>
            <a:ext cx="311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Evaluation &amp; Iteration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6114BE-8556-4BDD-A07C-C33E282AA61D}"/>
              </a:ext>
            </a:extLst>
          </p:cNvPr>
          <p:cNvSpPr txBox="1"/>
          <p:nvPr/>
        </p:nvSpPr>
        <p:spPr>
          <a:xfrm>
            <a:off x="107195" y="5913745"/>
            <a:ext cx="311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Delivery &amp; Deployment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E6E6EEE-DBD2-47C8-B505-2C594C1AC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92420"/>
              </p:ext>
            </p:extLst>
          </p:nvPr>
        </p:nvGraphicFramePr>
        <p:xfrm>
          <a:off x="3108957" y="1198655"/>
          <a:ext cx="8726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755">
                  <a:extLst>
                    <a:ext uri="{9D8B030D-6E8A-4147-A177-3AD203B41FA5}">
                      <a16:colId xmlns:a16="http://schemas.microsoft.com/office/drawing/2014/main" val="1713808244"/>
                    </a:ext>
                  </a:extLst>
                </a:gridCol>
                <a:gridCol w="1090755">
                  <a:extLst>
                    <a:ext uri="{9D8B030D-6E8A-4147-A177-3AD203B41FA5}">
                      <a16:colId xmlns:a16="http://schemas.microsoft.com/office/drawing/2014/main" val="1130297822"/>
                    </a:ext>
                  </a:extLst>
                </a:gridCol>
                <a:gridCol w="1090755">
                  <a:extLst>
                    <a:ext uri="{9D8B030D-6E8A-4147-A177-3AD203B41FA5}">
                      <a16:colId xmlns:a16="http://schemas.microsoft.com/office/drawing/2014/main" val="940475522"/>
                    </a:ext>
                  </a:extLst>
                </a:gridCol>
                <a:gridCol w="1090755">
                  <a:extLst>
                    <a:ext uri="{9D8B030D-6E8A-4147-A177-3AD203B41FA5}">
                      <a16:colId xmlns:a16="http://schemas.microsoft.com/office/drawing/2014/main" val="2067796934"/>
                    </a:ext>
                  </a:extLst>
                </a:gridCol>
                <a:gridCol w="1090755">
                  <a:extLst>
                    <a:ext uri="{9D8B030D-6E8A-4147-A177-3AD203B41FA5}">
                      <a16:colId xmlns:a16="http://schemas.microsoft.com/office/drawing/2014/main" val="1692716750"/>
                    </a:ext>
                  </a:extLst>
                </a:gridCol>
                <a:gridCol w="1090755">
                  <a:extLst>
                    <a:ext uri="{9D8B030D-6E8A-4147-A177-3AD203B41FA5}">
                      <a16:colId xmlns:a16="http://schemas.microsoft.com/office/drawing/2014/main" val="1532532142"/>
                    </a:ext>
                  </a:extLst>
                </a:gridCol>
                <a:gridCol w="1090755">
                  <a:extLst>
                    <a:ext uri="{9D8B030D-6E8A-4147-A177-3AD203B41FA5}">
                      <a16:colId xmlns:a16="http://schemas.microsoft.com/office/drawing/2014/main" val="3351870374"/>
                    </a:ext>
                  </a:extLst>
                </a:gridCol>
                <a:gridCol w="1090755">
                  <a:extLst>
                    <a:ext uri="{9D8B030D-6E8A-4147-A177-3AD203B41FA5}">
                      <a16:colId xmlns:a16="http://schemas.microsoft.com/office/drawing/2014/main" val="2833465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oogle Sans" panose="020B0503030502040204" pitchFamily="34" charset="0"/>
                        </a:rPr>
                        <a:t>W2 Feb</a:t>
                      </a:r>
                      <a:endParaRPr lang="en-ID" dirty="0">
                        <a:solidFill>
                          <a:schemeClr val="bg2">
                            <a:lumMod val="10000"/>
                          </a:schemeClr>
                        </a:solidFill>
                        <a:latin typeface="Google Sans" panose="020B0503030502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oogle Sans" panose="020B0503030502040204" pitchFamily="34" charset="0"/>
                        </a:rPr>
                        <a:t>W3 Feb</a:t>
                      </a:r>
                      <a:endParaRPr lang="en-ID" dirty="0">
                        <a:solidFill>
                          <a:schemeClr val="bg2">
                            <a:lumMod val="10000"/>
                          </a:schemeClr>
                        </a:solidFill>
                        <a:latin typeface="Google Sans" panose="020B0503030502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oogle Sans" panose="020B0503030502040204" pitchFamily="34" charset="0"/>
                        </a:rPr>
                        <a:t>W4 Feb</a:t>
                      </a:r>
                      <a:endParaRPr lang="en-ID" dirty="0">
                        <a:solidFill>
                          <a:schemeClr val="bg2">
                            <a:lumMod val="10000"/>
                          </a:schemeClr>
                        </a:solidFill>
                        <a:latin typeface="Google Sans" panose="020B0503030502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oogle Sans" panose="020B0503030502040204" pitchFamily="34" charset="0"/>
                        </a:rPr>
                        <a:t>W1 Mar</a:t>
                      </a:r>
                      <a:endParaRPr lang="en-ID" dirty="0">
                        <a:solidFill>
                          <a:schemeClr val="bg2">
                            <a:lumMod val="10000"/>
                          </a:schemeClr>
                        </a:solidFill>
                        <a:latin typeface="Google Sans" panose="020B0503030502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oogle Sans" panose="020B0503030502040204" pitchFamily="34" charset="0"/>
                        </a:rPr>
                        <a:t>W2 Mar</a:t>
                      </a:r>
                      <a:endParaRPr lang="en-ID" dirty="0">
                        <a:solidFill>
                          <a:schemeClr val="bg2">
                            <a:lumMod val="10000"/>
                          </a:schemeClr>
                        </a:solidFill>
                        <a:latin typeface="Google Sans" panose="020B0503030502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oogle Sans" panose="020B0503030502040204" pitchFamily="34" charset="0"/>
                        </a:rPr>
                        <a:t>W3 Mar</a:t>
                      </a:r>
                      <a:endParaRPr lang="en-ID" dirty="0">
                        <a:solidFill>
                          <a:schemeClr val="bg2">
                            <a:lumMod val="10000"/>
                          </a:schemeClr>
                        </a:solidFill>
                        <a:latin typeface="Google Sans" panose="020B0503030502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oogle Sans" panose="020B0503030502040204" pitchFamily="34" charset="0"/>
                        </a:rPr>
                        <a:t>W4 Mar </a:t>
                      </a:r>
                      <a:endParaRPr lang="en-ID" dirty="0">
                        <a:solidFill>
                          <a:schemeClr val="bg2">
                            <a:lumMod val="10000"/>
                          </a:schemeClr>
                        </a:solidFill>
                        <a:latin typeface="Google Sans" panose="020B0503030502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oogle Sans" panose="020B0503030502040204" pitchFamily="34" charset="0"/>
                        </a:rPr>
                        <a:t>W1 Apr</a:t>
                      </a:r>
                      <a:endParaRPr lang="en-ID" dirty="0">
                        <a:solidFill>
                          <a:schemeClr val="bg2">
                            <a:lumMod val="10000"/>
                          </a:schemeClr>
                        </a:solidFill>
                        <a:latin typeface="Google Sans" panose="020B0503030502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73628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00FEBC-A428-4147-847A-FC9B439A1E36}"/>
              </a:ext>
            </a:extLst>
          </p:cNvPr>
          <p:cNvSpPr/>
          <p:nvPr/>
        </p:nvSpPr>
        <p:spPr>
          <a:xfrm>
            <a:off x="3108957" y="2488640"/>
            <a:ext cx="1066803" cy="17718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0C2DE96-9A95-4E49-8D6C-99DAA6493286}"/>
              </a:ext>
            </a:extLst>
          </p:cNvPr>
          <p:cNvSpPr/>
          <p:nvPr/>
        </p:nvSpPr>
        <p:spPr>
          <a:xfrm>
            <a:off x="3108956" y="3251758"/>
            <a:ext cx="2123444" cy="17718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D6D6E06-7633-48FE-ACC8-C7C7C01000A6}"/>
              </a:ext>
            </a:extLst>
          </p:cNvPr>
          <p:cNvSpPr/>
          <p:nvPr/>
        </p:nvSpPr>
        <p:spPr>
          <a:xfrm>
            <a:off x="4170678" y="3890327"/>
            <a:ext cx="2123444" cy="17718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BDBA284-F5AF-480B-84E3-A0DEDDC6FDE8}"/>
              </a:ext>
            </a:extLst>
          </p:cNvPr>
          <p:cNvSpPr/>
          <p:nvPr/>
        </p:nvSpPr>
        <p:spPr>
          <a:xfrm>
            <a:off x="6405291" y="4442728"/>
            <a:ext cx="1019129" cy="17233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CAAD9B1-EE0C-4D44-93EC-A5621631B9DF}"/>
              </a:ext>
            </a:extLst>
          </p:cNvPr>
          <p:cNvSpPr/>
          <p:nvPr/>
        </p:nvSpPr>
        <p:spPr>
          <a:xfrm>
            <a:off x="6426586" y="5288505"/>
            <a:ext cx="4221092" cy="17233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230F88-58EE-4276-810E-EC91FD5EE134}"/>
              </a:ext>
            </a:extLst>
          </p:cNvPr>
          <p:cNvSpPr/>
          <p:nvPr/>
        </p:nvSpPr>
        <p:spPr>
          <a:xfrm>
            <a:off x="9643793" y="6093239"/>
            <a:ext cx="2191204" cy="18983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82717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_Ts7IY9nZc_6P6RQIr2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950</Words>
  <Application>Microsoft Office PowerPoint</Application>
  <PresentationFormat>Widescreen</PresentationFormat>
  <Paragraphs>192</Paragraphs>
  <Slides>22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Google Sans</vt:lpstr>
      <vt:lpstr>Lato</vt:lpstr>
      <vt:lpstr>Montserrat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rizaldy_ak_utomo</dc:creator>
  <cp:lastModifiedBy>rizaldy_ak_utomo</cp:lastModifiedBy>
  <cp:revision>35</cp:revision>
  <dcterms:created xsi:type="dcterms:W3CDTF">2020-02-28T00:15:47Z</dcterms:created>
  <dcterms:modified xsi:type="dcterms:W3CDTF">2020-04-02T02:04:21Z</dcterms:modified>
</cp:coreProperties>
</file>