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7" r:id="rId3"/>
    <p:sldId id="270" r:id="rId4"/>
    <p:sldId id="261" r:id="rId5"/>
    <p:sldId id="257" r:id="rId6"/>
    <p:sldId id="258" r:id="rId7"/>
    <p:sldId id="263" r:id="rId8"/>
    <p:sldId id="269" r:id="rId9"/>
    <p:sldId id="271" r:id="rId10"/>
    <p:sldId id="264" r:id="rId11"/>
    <p:sldId id="281" r:id="rId12"/>
    <p:sldId id="282" r:id="rId13"/>
    <p:sldId id="283" r:id="rId14"/>
    <p:sldId id="288" r:id="rId15"/>
    <p:sldId id="289" r:id="rId16"/>
    <p:sldId id="265" r:id="rId17"/>
    <p:sldId id="292" r:id="rId18"/>
    <p:sldId id="290" r:id="rId19"/>
    <p:sldId id="291" r:id="rId20"/>
    <p:sldId id="266" r:id="rId21"/>
    <p:sldId id="272" r:id="rId22"/>
    <p:sldId id="293" r:id="rId23"/>
    <p:sldId id="274" r:id="rId24"/>
    <p:sldId id="277" r:id="rId25"/>
    <p:sldId id="284" r:id="rId26"/>
    <p:sldId id="275" r:id="rId27"/>
    <p:sldId id="280" r:id="rId28"/>
    <p:sldId id="267" r:id="rId29"/>
    <p:sldId id="276" r:id="rId30"/>
    <p:sldId id="278" r:id="rId31"/>
    <p:sldId id="279" r:id="rId32"/>
    <p:sldId id="268" r:id="rId33"/>
    <p:sldId id="259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CF6980BE-7B64-4C86-BA4E-DD37377B6349}">
          <p14:sldIdLst>
            <p14:sldId id="256"/>
            <p14:sldId id="287"/>
            <p14:sldId id="270"/>
            <p14:sldId id="261"/>
            <p14:sldId id="257"/>
            <p14:sldId id="258"/>
            <p14:sldId id="263"/>
            <p14:sldId id="269"/>
            <p14:sldId id="271"/>
            <p14:sldId id="264"/>
            <p14:sldId id="281"/>
            <p14:sldId id="282"/>
            <p14:sldId id="283"/>
            <p14:sldId id="288"/>
            <p14:sldId id="289"/>
            <p14:sldId id="265"/>
            <p14:sldId id="292"/>
            <p14:sldId id="290"/>
            <p14:sldId id="291"/>
            <p14:sldId id="266"/>
            <p14:sldId id="272"/>
            <p14:sldId id="293"/>
            <p14:sldId id="274"/>
            <p14:sldId id="277"/>
            <p14:sldId id="284"/>
            <p14:sldId id="275"/>
            <p14:sldId id="280"/>
            <p14:sldId id="267"/>
            <p14:sldId id="276"/>
            <p14:sldId id="278"/>
            <p14:sldId id="279"/>
            <p14:sldId id="268"/>
          </p14:sldIdLst>
        </p14:section>
        <p14:section name="Appendix" id="{550DC3E4-5ADC-49D4-B8BC-0B17E559B282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0B92A"/>
    <a:srgbClr val="5F6A75"/>
    <a:srgbClr val="5CA557"/>
    <a:srgbClr val="F6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76F9B-FAC7-C546-A986-C5A2947020A8}" v="80" dt="2020-04-07T16:41:02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A4B9-D631-40F8-8887-CBC5BADB476E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5C4D-F63C-4730-9E2B-A37C1062B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236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6D39-1B1A-4975-A5C3-7B96AC55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42FAF-6D16-4E9D-B2F3-1C4147DC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8D98-3C79-496C-896D-D599DD46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833C-D982-43DE-9FFA-B90C8930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FC48-8FC0-4531-AF1D-9CAEA93F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966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305B-08DF-44C3-A30A-F44A6E92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2B184-1E6C-4DD1-9007-4428FAD2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F3C-0551-4725-93E1-331F8D15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3977-8E0E-422F-A1CE-E8C9EE5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A02D-53FD-4736-87FE-92565BE4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805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B8860-3AEE-48A3-A9FD-19FD7B2F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3A7CE-EA39-4ACF-9386-75D702F7E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09BC-84F8-4D5D-B884-4EFE462B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7CBB-443E-4B62-8240-5358AD45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4B42-0664-4D99-8AAD-169A5CAB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38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4411-3ED9-49E4-981B-94272CF1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4240-E6BE-4A6E-9584-C8E8BE6B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7371-967B-40A5-86BD-0A0DBB7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2DAF-EE94-4A85-8B9A-12EBE4B2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9CED-5AE5-4410-8C2C-76A655E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16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ADAE-918A-44CB-BD34-37682DAF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8E291-306C-47D0-83CA-71E01C49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6E7E-56DB-49C0-AEEB-CF3C99B9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412C-0201-488E-AA89-D1033A5F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7493-94E0-4EC6-B37C-E82A3B53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00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8944-FD3E-4C41-BF09-4A955DBB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229B-78BB-41FD-A3BD-BF257AA1B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86EE0-9448-4C9E-9AB7-E37A0ED4C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3B5D-F820-4ECD-B4DD-9EE9F977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FBDA3-97CC-4D67-800F-64F72712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7B6D9-A357-428B-A6F8-942434A0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73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419A-4A3C-4B18-A03E-52F1004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D7147-C8AD-4263-9648-8B42B1B7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4F81-5466-4AC5-9D65-EDF3D6CC9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F9553-CDFD-4758-AFE4-A1021E82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4FFA6-F602-4B38-BBCA-FA16208B5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36994-70D1-4CD6-84A2-0E74AF95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3EBD0-3BF8-4CF2-97EC-FD10B85A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34D84-CDE9-4799-AE13-CEE624F3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774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A644-F7D4-4BED-9958-30146C8B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6C736-0307-4444-98F6-969D7360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AFE60-5586-47BD-945D-3D653340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09D1C-B203-4BD5-9579-ED939DA5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429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16FAB-CBC3-4364-8285-090B0FD6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F207F-D1D0-4FD0-B394-24968DF1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F87E2-3BB6-4672-AEF8-23AD16CE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99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A837-4AEA-41C5-869E-C769188F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5114-D4F9-4FE5-9FD4-212A6A7C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8831D-32CE-403C-9E4C-2B6545BC4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DC56-8311-47FD-AF39-EEA34CD7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4C32-3001-4C56-965D-7CF1BE2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12A7-A3B6-4190-BAD5-8182C3D5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95F5-5E71-4977-9CB3-B322B5F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78938-F100-4F40-A6D6-F3FA2394A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3F836-E3EE-430C-B5F5-33F36CC8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A863-DF22-458C-89F2-DD4C5490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6BCB-BDE5-4160-B5EF-6B33F247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D8A90-3BD9-43E8-B348-06DE79C8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D198009-D63B-4CF4-AE0F-2CE566A5B4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04888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think-cell Slide" r:id="rId16" imgW="530" imgH="531" progId="TCLayout.ActiveDocument.1">
                  <p:embed/>
                </p:oleObj>
              </mc:Choice>
              <mc:Fallback>
                <p:oleObj name="think-cell Slide" r:id="rId16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B49D3C2-D432-4A19-B291-9989A9857C7F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DC822-CDFA-4C88-872D-73591538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BF2E-9FBD-414A-ADBB-7F0BBBD35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5730-D40D-40FE-8CFE-97A12EFBA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8BCED-ECFD-4A14-A07F-396C7EA0B891}" type="datetimeFigureOut">
              <a:rPr lang="en-ID" smtClean="0"/>
              <a:t>07/04/20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EA70-03CB-48E4-8798-C2CFD0AE2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B3D3-C68B-4DFC-B35A-543E85F5C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1783-19DA-41FC-8718-77A5C203D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00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tags" Target="../tags/tag14.xml"/><Relationship Id="rId16" Type="http://schemas.openxmlformats.org/officeDocument/2006/relationships/image" Target="../media/image34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1.emf"/><Relationship Id="rId10" Type="http://schemas.openxmlformats.org/officeDocument/2006/relationships/image" Target="../media/image4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1.emf"/><Relationship Id="rId10" Type="http://schemas.openxmlformats.org/officeDocument/2006/relationships/image" Target="../media/image55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2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0.png"/><Relationship Id="rId2" Type="http://schemas.openxmlformats.org/officeDocument/2006/relationships/tags" Target="../tags/tag2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2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6.png"/><Relationship Id="rId4" Type="http://schemas.openxmlformats.org/officeDocument/2006/relationships/image" Target="../media/image12.jfif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26BCA8A-CCE2-495F-B4EC-CCDACBB16F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7514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E9A4906-9D88-4201-9857-1F4E2C5EA49D}"/>
              </a:ext>
            </a:extLst>
          </p:cNvPr>
          <p:cNvSpPr/>
          <p:nvPr/>
        </p:nvSpPr>
        <p:spPr>
          <a:xfrm>
            <a:off x="3533460" y="1394688"/>
            <a:ext cx="3492290" cy="34922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261793-28E0-4841-B284-F7CF9CC1229C}"/>
              </a:ext>
            </a:extLst>
          </p:cNvPr>
          <p:cNvSpPr/>
          <p:nvPr/>
        </p:nvSpPr>
        <p:spPr>
          <a:xfrm>
            <a:off x="163995" y="353625"/>
            <a:ext cx="5633417" cy="5574419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2" descr="https://miro.medium.com/max/653/1*SRtha1Cb7gY6F6FtgE7_xw.png">
            <a:extLst>
              <a:ext uri="{FF2B5EF4-FFF2-40B4-BE49-F238E27FC236}">
                <a16:creationId xmlns:a16="http://schemas.microsoft.com/office/drawing/2014/main" id="{9488EB5E-30E3-4431-8B01-DDC0D977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47" y="1850196"/>
            <a:ext cx="431867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A4FE4-830B-4B69-9592-19043D36D3AB}"/>
              </a:ext>
            </a:extLst>
          </p:cNvPr>
          <p:cNvSpPr txBox="1"/>
          <p:nvPr/>
        </p:nvSpPr>
        <p:spPr>
          <a:xfrm>
            <a:off x="7611682" y="1838324"/>
            <a:ext cx="4175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DATA SCIENCE ACADEMY</a:t>
            </a:r>
          </a:p>
          <a:p>
            <a:r>
              <a:rPr lang="en-ID" b="1" dirty="0">
                <a:latin typeface="Google Sans" panose="020B0503030502040204" pitchFamily="34" charset="0"/>
              </a:rPr>
              <a:t>CAPSTONE PROJECT</a:t>
            </a:r>
          </a:p>
          <a:p>
            <a:r>
              <a:rPr lang="en-ID" sz="2800" b="1" dirty="0">
                <a:solidFill>
                  <a:srgbClr val="1BAC4B"/>
                </a:solidFill>
                <a:latin typeface="Google Sans" panose="020B0503030502040204" pitchFamily="34" charset="0"/>
              </a:rPr>
              <a:t>RIDE HAILING </a:t>
            </a:r>
          </a:p>
          <a:p>
            <a:r>
              <a:rPr lang="en-ID" sz="2800" b="1" dirty="0">
                <a:solidFill>
                  <a:srgbClr val="1BAC4B"/>
                </a:solidFill>
                <a:latin typeface="Google Sans" panose="020B0503030502040204" pitchFamily="34" charset="0"/>
              </a:rPr>
              <a:t>INTERNET PACKAGE</a:t>
            </a:r>
            <a:endParaRPr lang="id-ID" sz="28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pic>
        <p:nvPicPr>
          <p:cNvPr id="11" name="Picture 2" descr="Image result for transformation go digital telkomsel">
            <a:extLst>
              <a:ext uri="{FF2B5EF4-FFF2-40B4-BE49-F238E27FC236}">
                <a16:creationId xmlns:a16="http://schemas.microsoft.com/office/drawing/2014/main" id="{1DD2E2DE-ADFA-40FC-9F28-008A876C1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6" b="33333"/>
          <a:stretch/>
        </p:blipFill>
        <p:spPr bwMode="auto">
          <a:xfrm>
            <a:off x="10393866" y="56535"/>
            <a:ext cx="172305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elkomsel transformation logo">
            <a:extLst>
              <a:ext uri="{FF2B5EF4-FFF2-40B4-BE49-F238E27FC236}">
                <a16:creationId xmlns:a16="http://schemas.microsoft.com/office/drawing/2014/main" id="{BEE4F009-3621-4809-807B-010C8374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557" y="6209577"/>
            <a:ext cx="1162956" cy="53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8A474E-CA9C-44C5-A511-2E57E93BBF37}"/>
              </a:ext>
            </a:extLst>
          </p:cNvPr>
          <p:cNvSpPr/>
          <p:nvPr/>
        </p:nvSpPr>
        <p:spPr>
          <a:xfrm>
            <a:off x="7467150" y="3657200"/>
            <a:ext cx="4580015" cy="1682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-ID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GROUP 12</a:t>
            </a:r>
            <a:endParaRPr lang="en-ID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Yustinus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Kunta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Wibisana</a:t>
            </a:r>
            <a:endParaRPr lang="en-ID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Shelby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Marsa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Istiqomah</a:t>
            </a:r>
            <a:endParaRPr lang="en-ID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Wahyu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Sejati</a:t>
            </a:r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Roso</a:t>
            </a:r>
            <a:endParaRPr lang="en-ID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Rizaldy Al Kautsar Utomo</a:t>
            </a:r>
            <a:endParaRPr lang="en-ID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1BB9CA-08EA-4EEF-A6C5-48BE099749AF}"/>
              </a:ext>
            </a:extLst>
          </p:cNvPr>
          <p:cNvSpPr/>
          <p:nvPr/>
        </p:nvSpPr>
        <p:spPr>
          <a:xfrm>
            <a:off x="7351877" y="3438762"/>
            <a:ext cx="349229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19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05950" y="2508076"/>
            <a:ext cx="473559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DATA </a:t>
            </a:r>
          </a:p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UNDERSTANDING 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CBCDCF-7C3F-4901-B34B-B1BEE96D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97" y="1837887"/>
            <a:ext cx="4356589" cy="3957512"/>
          </a:xfrm>
          <a:prstGeom prst="rect">
            <a:avLst/>
          </a:prstGeom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547k subscriber from whitelist took the package, and users with active </a:t>
            </a:r>
            <a:r>
              <a:rPr lang="en-ID" sz="2400" dirty="0" err="1">
                <a:latin typeface="Google Sans" panose="020B0503030502040204" pitchFamily="34" charset="0"/>
              </a:rPr>
              <a:t>MyTelkomsel</a:t>
            </a:r>
            <a:r>
              <a:rPr lang="en-ID" sz="2400" dirty="0">
                <a:latin typeface="Google Sans" panose="020B0503030502040204" pitchFamily="34" charset="0"/>
              </a:rPr>
              <a:t> app have higher rate of takers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B6744-1F88-4137-8C7A-C49C13CEC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870" y="1635880"/>
            <a:ext cx="2650950" cy="42439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583933-5347-481B-8C1F-B84530254489}"/>
              </a:ext>
            </a:extLst>
          </p:cNvPr>
          <p:cNvSpPr txBox="1"/>
          <p:nvPr/>
        </p:nvSpPr>
        <p:spPr>
          <a:xfrm>
            <a:off x="2224907" y="5973238"/>
            <a:ext cx="26509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41.77% subscriber </a:t>
            </a:r>
            <a:r>
              <a:rPr lang="en-ID" sz="1200" dirty="0">
                <a:latin typeface="Google Sans" panose="020B0503030502040204" pitchFamily="34" charset="0"/>
              </a:rPr>
              <a:t>from cleaned dataset, take the package in previous month</a:t>
            </a:r>
            <a:endParaRPr lang="en-US" sz="1200" dirty="0">
              <a:latin typeface="Google Sans" panose="020B0503030502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854AE0-F8C6-464F-B761-0CA8BA439494}"/>
              </a:ext>
            </a:extLst>
          </p:cNvPr>
          <p:cNvSpPr txBox="1"/>
          <p:nvPr/>
        </p:nvSpPr>
        <p:spPr>
          <a:xfrm>
            <a:off x="2403299" y="1069552"/>
            <a:ext cx="240309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b="1" dirty="0">
                <a:latin typeface="Google Sans" panose="020B0503030502040204" pitchFamily="34" charset="0"/>
              </a:rPr>
              <a:t>Overall Takers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126E43-F046-4459-8738-4CF4054B6433}"/>
              </a:ext>
            </a:extLst>
          </p:cNvPr>
          <p:cNvSpPr/>
          <p:nvPr/>
        </p:nvSpPr>
        <p:spPr>
          <a:xfrm>
            <a:off x="9152791" y="4328548"/>
            <a:ext cx="1271187" cy="479733"/>
          </a:xfrm>
          <a:prstGeom prst="rect">
            <a:avLst/>
          </a:prstGeom>
          <a:noFill/>
          <a:ln w="25400" cap="flat" cmpd="sng" algn="ctr">
            <a:solidFill>
              <a:srgbClr val="EB5600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11B89F-A591-473B-B69D-C28F295DCAF7}"/>
              </a:ext>
            </a:extLst>
          </p:cNvPr>
          <p:cNvSpPr txBox="1"/>
          <p:nvPr/>
        </p:nvSpPr>
        <p:spPr>
          <a:xfrm>
            <a:off x="7412858" y="1238829"/>
            <a:ext cx="240309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b="1" dirty="0" err="1">
                <a:latin typeface="Google Sans" panose="020B0503030502040204" pitchFamily="34" charset="0"/>
              </a:rPr>
              <a:t>MyTsel</a:t>
            </a:r>
            <a:r>
              <a:rPr lang="en-ID" sz="1600" b="1" dirty="0">
                <a:latin typeface="Google Sans" panose="020B0503030502040204" pitchFamily="34" charset="0"/>
              </a:rPr>
              <a:t> Flag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A50730-A1FD-4AA6-B5B1-DFFD2EC7B239}"/>
              </a:ext>
            </a:extLst>
          </p:cNvPr>
          <p:cNvSpPr txBox="1"/>
          <p:nvPr/>
        </p:nvSpPr>
        <p:spPr>
          <a:xfrm>
            <a:off x="7588704" y="5965792"/>
            <a:ext cx="26509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Users with activity in </a:t>
            </a:r>
            <a:r>
              <a:rPr lang="en-ID" sz="1200" dirty="0" err="1">
                <a:latin typeface="Google Sans" panose="020B0503030502040204" pitchFamily="34" charset="0"/>
              </a:rPr>
              <a:t>MyTelkomsel</a:t>
            </a:r>
            <a:r>
              <a:rPr lang="en-ID" sz="1200" dirty="0">
                <a:latin typeface="Google Sans" panose="020B0503030502040204" pitchFamily="34" charset="0"/>
              </a:rPr>
              <a:t>, have </a:t>
            </a:r>
            <a:r>
              <a:rPr lang="en-ID" sz="1200" b="1" dirty="0">
                <a:latin typeface="Google Sans" panose="020B0503030502040204" pitchFamily="34" charset="0"/>
              </a:rPr>
              <a:t>higher rate of takers (53.41%)</a:t>
            </a:r>
            <a:endParaRPr lang="en-US" sz="12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3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Region and most frequent app category of users also have distinguish rate of takers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83933-5347-481B-8C1F-B84530254489}"/>
              </a:ext>
            </a:extLst>
          </p:cNvPr>
          <p:cNvSpPr txBox="1"/>
          <p:nvPr/>
        </p:nvSpPr>
        <p:spPr>
          <a:xfrm>
            <a:off x="716502" y="5969053"/>
            <a:ext cx="26509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Users from </a:t>
            </a:r>
            <a:r>
              <a:rPr lang="en-ID" sz="1200" b="1" dirty="0" err="1">
                <a:latin typeface="Google Sans" panose="020B0503030502040204" pitchFamily="34" charset="0"/>
              </a:rPr>
              <a:t>Jabotabek</a:t>
            </a:r>
            <a:r>
              <a:rPr lang="en-ID" sz="1200" b="1" dirty="0">
                <a:latin typeface="Google Sans" panose="020B0503030502040204" pitchFamily="34" charset="0"/>
              </a:rPr>
              <a:t> contribute to highest number of users</a:t>
            </a:r>
            <a:r>
              <a:rPr lang="en-ID" sz="1200" dirty="0">
                <a:latin typeface="Google Sans" panose="020B0503030502040204" pitchFamily="34" charset="0"/>
              </a:rPr>
              <a:t> and </a:t>
            </a:r>
            <a:r>
              <a:rPr lang="en-ID" sz="1200" b="1" dirty="0">
                <a:latin typeface="Google Sans" panose="020B0503030502040204" pitchFamily="34" charset="0"/>
              </a:rPr>
              <a:t>high takers rate (&gt;43%)</a:t>
            </a:r>
            <a:endParaRPr lang="en-US" sz="1200" b="1" dirty="0">
              <a:latin typeface="Google Sans" panose="020B0503030502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854AE0-F8C6-464F-B761-0CA8BA439494}"/>
              </a:ext>
            </a:extLst>
          </p:cNvPr>
          <p:cNvSpPr txBox="1"/>
          <p:nvPr/>
        </p:nvSpPr>
        <p:spPr>
          <a:xfrm>
            <a:off x="770928" y="1184436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R</a:t>
            </a:r>
            <a:r>
              <a:rPr lang="en-ID" sz="1600" b="1" dirty="0" err="1">
                <a:latin typeface="Google Sans" panose="020B0503030502040204" pitchFamily="34" charset="0"/>
              </a:rPr>
              <a:t>egion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11B89F-A591-473B-B69D-C28F295DCAF7}"/>
              </a:ext>
            </a:extLst>
          </p:cNvPr>
          <p:cNvSpPr txBox="1"/>
          <p:nvPr/>
        </p:nvSpPr>
        <p:spPr>
          <a:xfrm>
            <a:off x="7219427" y="1127248"/>
            <a:ext cx="240309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b="1" dirty="0">
                <a:latin typeface="Google Sans" panose="020B0503030502040204" pitchFamily="34" charset="0"/>
              </a:rPr>
              <a:t>First Rank Category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A50730-A1FD-4AA6-B5B1-DFFD2EC7B239}"/>
              </a:ext>
            </a:extLst>
          </p:cNvPr>
          <p:cNvSpPr txBox="1"/>
          <p:nvPr/>
        </p:nvSpPr>
        <p:spPr>
          <a:xfrm>
            <a:off x="5060815" y="6058268"/>
            <a:ext cx="570621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Users with high activity on </a:t>
            </a:r>
            <a:r>
              <a:rPr lang="en-ID" sz="1200" b="1" dirty="0">
                <a:latin typeface="Google Sans" panose="020B0503030502040204" pitchFamily="34" charset="0"/>
              </a:rPr>
              <a:t>Transportation Apps have the highest rate of takers</a:t>
            </a:r>
            <a:r>
              <a:rPr lang="en-ID" sz="1200" dirty="0">
                <a:latin typeface="Google Sans" panose="020B0503030502040204" pitchFamily="34" charset="0"/>
              </a:rPr>
              <a:t> with 56.72%</a:t>
            </a:r>
            <a:endParaRPr lang="en-US" sz="1200" b="1" dirty="0">
              <a:latin typeface="Google Sans" panose="020B0503030502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4BEFD8-C673-4F3F-B064-186F68A4E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04" y="1577383"/>
            <a:ext cx="2802676" cy="4302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B1E913-0446-474D-B9E0-839A30BC1965}"/>
              </a:ext>
            </a:extLst>
          </p:cNvPr>
          <p:cNvSpPr/>
          <p:nvPr/>
        </p:nvSpPr>
        <p:spPr>
          <a:xfrm>
            <a:off x="716502" y="1916170"/>
            <a:ext cx="2650951" cy="607222"/>
          </a:xfrm>
          <a:prstGeom prst="rect">
            <a:avLst/>
          </a:prstGeom>
          <a:noFill/>
          <a:ln w="25400" cap="flat" cmpd="sng" algn="ctr">
            <a:solidFill>
              <a:srgbClr val="EB5600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7439E-05C6-4532-ADF9-C2ACAA99A7EF}"/>
              </a:ext>
            </a:extLst>
          </p:cNvPr>
          <p:cNvSpPr/>
          <p:nvPr/>
        </p:nvSpPr>
        <p:spPr>
          <a:xfrm>
            <a:off x="716502" y="2795954"/>
            <a:ext cx="2650951" cy="360485"/>
          </a:xfrm>
          <a:prstGeom prst="rect">
            <a:avLst/>
          </a:prstGeom>
          <a:noFill/>
          <a:ln w="25400" cap="flat" cmpd="sng" algn="ctr">
            <a:solidFill>
              <a:srgbClr val="EB5600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4F9E9-511A-4708-9C89-1A5A0FB17E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2" y="1648714"/>
            <a:ext cx="6734837" cy="424574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126E43-F046-4459-8738-4CF4054B6433}"/>
              </a:ext>
            </a:extLst>
          </p:cNvPr>
          <p:cNvSpPr/>
          <p:nvPr/>
        </p:nvSpPr>
        <p:spPr>
          <a:xfrm rot="5400000">
            <a:off x="2731782" y="3336480"/>
            <a:ext cx="4295896" cy="791309"/>
          </a:xfrm>
          <a:prstGeom prst="rect">
            <a:avLst/>
          </a:prstGeom>
          <a:noFill/>
          <a:ln w="25400" cap="flat" cmpd="sng" algn="ctr">
            <a:solidFill>
              <a:srgbClr val="EB5600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92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2FBEE7F-D33F-424C-AA45-6AF8DFFB5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360" y="1750349"/>
            <a:ext cx="2547690" cy="2996313"/>
          </a:xfrm>
          <a:prstGeom prst="rect">
            <a:avLst/>
          </a:prstGeom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Revenue Analysis – Package Taker have much higher revenue on the </a:t>
            </a:r>
            <a:r>
              <a:rPr lang="en-ID" sz="2400" b="1" dirty="0">
                <a:latin typeface="Google Sans" panose="020B0503030502040204" pitchFamily="34" charset="0"/>
              </a:rPr>
              <a:t>data revenue</a:t>
            </a:r>
            <a:r>
              <a:rPr lang="en-ID" sz="2400" dirty="0">
                <a:latin typeface="Google Sans" panose="020B0503030502040204" pitchFamily="34" charset="0"/>
              </a:rPr>
              <a:t> but fall short on </a:t>
            </a:r>
            <a:r>
              <a:rPr lang="en-ID" sz="2400" b="1" dirty="0">
                <a:latin typeface="Google Sans" panose="020B0503030502040204" pitchFamily="34" charset="0"/>
              </a:rPr>
              <a:t>voice revenue</a:t>
            </a:r>
            <a:r>
              <a:rPr lang="en-ID" sz="2400" dirty="0">
                <a:latin typeface="Google Sans" panose="020B0503030502040204" pitchFamily="34" charset="0"/>
              </a:rPr>
              <a:t> and </a:t>
            </a:r>
            <a:r>
              <a:rPr lang="en-ID" sz="2400" b="1" dirty="0" err="1">
                <a:latin typeface="Google Sans" panose="020B0503030502040204" pitchFamily="34" charset="0"/>
              </a:rPr>
              <a:t>sms</a:t>
            </a:r>
            <a:r>
              <a:rPr lang="en-ID" sz="2400" b="1" dirty="0">
                <a:latin typeface="Google Sans" panose="020B0503030502040204" pitchFamily="34" charset="0"/>
              </a:rPr>
              <a:t> revenue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72BCD-8EC6-402B-A5C4-404A29F071D4}"/>
              </a:ext>
            </a:extLst>
          </p:cNvPr>
          <p:cNvSpPr txBox="1"/>
          <p:nvPr/>
        </p:nvSpPr>
        <p:spPr>
          <a:xfrm>
            <a:off x="483117" y="1314523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Revenue Data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EA827-232B-425F-A044-B648D3E172DD}"/>
              </a:ext>
            </a:extLst>
          </p:cNvPr>
          <p:cNvSpPr txBox="1"/>
          <p:nvPr/>
        </p:nvSpPr>
        <p:spPr>
          <a:xfrm>
            <a:off x="3380455" y="1314523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Revenue Voice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77A10-9F88-43AD-AC75-05C2CE9E72D8}"/>
              </a:ext>
            </a:extLst>
          </p:cNvPr>
          <p:cNvSpPr txBox="1"/>
          <p:nvPr/>
        </p:nvSpPr>
        <p:spPr>
          <a:xfrm>
            <a:off x="6215022" y="1311262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Revenue SMS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0FA4F3-C61D-4AD2-AB42-8F884117001B}"/>
              </a:ext>
            </a:extLst>
          </p:cNvPr>
          <p:cNvSpPr txBox="1"/>
          <p:nvPr/>
        </p:nvSpPr>
        <p:spPr>
          <a:xfrm>
            <a:off x="9112360" y="1311262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Total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A94B3-40F4-4412-B532-817D71CB3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117" y="1750349"/>
            <a:ext cx="2448522" cy="295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74F8D-9C9E-416C-8CF8-DF77DDD78E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870" y="4749188"/>
            <a:ext cx="1499769" cy="9083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336BD6-0F63-482D-A6F3-89F0C0BD12C6}"/>
              </a:ext>
            </a:extLst>
          </p:cNvPr>
          <p:cNvSpPr txBox="1"/>
          <p:nvPr/>
        </p:nvSpPr>
        <p:spPr>
          <a:xfrm>
            <a:off x="165432" y="5003788"/>
            <a:ext cx="1073519" cy="276999"/>
          </a:xfrm>
          <a:prstGeom prst="rect">
            <a:avLst/>
          </a:prstGeom>
          <a:solidFill>
            <a:srgbClr val="5CA5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solidFill>
                  <a:schemeClr val="bg1"/>
                </a:solidFill>
                <a:latin typeface="Google Sans" panose="020B0503030502040204" pitchFamily="34" charset="0"/>
              </a:rPr>
              <a:t>Taker</a:t>
            </a:r>
            <a:endParaRPr lang="en-US" sz="12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85284-C8E6-4C0B-B9AE-2E9F179A5A2A}"/>
              </a:ext>
            </a:extLst>
          </p:cNvPr>
          <p:cNvSpPr txBox="1"/>
          <p:nvPr/>
        </p:nvSpPr>
        <p:spPr>
          <a:xfrm>
            <a:off x="165433" y="6005730"/>
            <a:ext cx="1073519" cy="276999"/>
          </a:xfrm>
          <a:prstGeom prst="rect">
            <a:avLst/>
          </a:prstGeom>
          <a:solidFill>
            <a:srgbClr val="5F6A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solidFill>
                  <a:schemeClr val="bg1"/>
                </a:solidFill>
                <a:latin typeface="Google Sans" panose="020B0503030502040204" pitchFamily="34" charset="0"/>
              </a:rPr>
              <a:t>Non-Taker</a:t>
            </a:r>
            <a:endParaRPr lang="en-US" sz="12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29E7C-5112-4200-842D-AC2A1B451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870" y="5733931"/>
            <a:ext cx="1499769" cy="9266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0F8698-B983-4C95-B343-3D0ACC4C63FD}"/>
              </a:ext>
            </a:extLst>
          </p:cNvPr>
          <p:cNvSpPr txBox="1"/>
          <p:nvPr/>
        </p:nvSpPr>
        <p:spPr>
          <a:xfrm>
            <a:off x="1933779" y="4069514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Median +163%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12A2E6-9A43-4B31-B2B6-F27475EC64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5473" y="1815772"/>
            <a:ext cx="2448522" cy="3029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C45130-62B0-413D-ADFD-CAAF2586B1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2489" y="4791195"/>
            <a:ext cx="1532455" cy="8904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44BA80-AE61-4B4E-82C5-48073C5FD2B0}"/>
              </a:ext>
            </a:extLst>
          </p:cNvPr>
          <p:cNvSpPr txBox="1"/>
          <p:nvPr/>
        </p:nvSpPr>
        <p:spPr>
          <a:xfrm>
            <a:off x="1933779" y="3469862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err="1">
                <a:latin typeface="Google Sans" panose="020B0503030502040204" pitchFamily="34" charset="0"/>
              </a:rPr>
              <a:t>Avg</a:t>
            </a:r>
            <a:r>
              <a:rPr lang="en-ID" sz="1400" b="1" dirty="0">
                <a:latin typeface="Google Sans" panose="020B0503030502040204" pitchFamily="34" charset="0"/>
              </a:rPr>
              <a:t> +91%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45BB2B-0EC0-44C3-B817-A49E946AE6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2489" y="5742710"/>
            <a:ext cx="1532455" cy="9090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9327FF7-FE6A-49C5-BA52-13876FE926F8}"/>
              </a:ext>
            </a:extLst>
          </p:cNvPr>
          <p:cNvSpPr txBox="1"/>
          <p:nvPr/>
        </p:nvSpPr>
        <p:spPr>
          <a:xfrm>
            <a:off x="4772229" y="2807315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err="1">
                <a:latin typeface="Google Sans" panose="020B0503030502040204" pitchFamily="34" charset="0"/>
              </a:rPr>
              <a:t>Avg</a:t>
            </a:r>
            <a:r>
              <a:rPr lang="en-ID" sz="1400" b="1" dirty="0">
                <a:latin typeface="Google Sans" panose="020B0503030502040204" pitchFamily="34" charset="0"/>
              </a:rPr>
              <a:t> </a:t>
            </a:r>
          </a:p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-88.4%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A45D16-149E-4850-82D3-1BEF833207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7829" y="1757841"/>
            <a:ext cx="2061308" cy="29470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81535DA-357D-443D-88F1-6618C9B69603}"/>
              </a:ext>
            </a:extLst>
          </p:cNvPr>
          <p:cNvSpPr txBox="1"/>
          <p:nvPr/>
        </p:nvSpPr>
        <p:spPr>
          <a:xfrm>
            <a:off x="7610679" y="2426315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err="1">
                <a:latin typeface="Google Sans" panose="020B0503030502040204" pitchFamily="34" charset="0"/>
              </a:rPr>
              <a:t>Avg</a:t>
            </a:r>
            <a:r>
              <a:rPr lang="en-ID" sz="1400" b="1" dirty="0">
                <a:latin typeface="Google Sans" panose="020B0503030502040204" pitchFamily="34" charset="0"/>
              </a:rPr>
              <a:t> </a:t>
            </a:r>
          </a:p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-56.9%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D3A86C-E497-4242-96FA-CB1461A954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47058" y="4749188"/>
            <a:ext cx="1626660" cy="9452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2F496DA-6650-401F-854C-221687C784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47058" y="5776920"/>
            <a:ext cx="1626660" cy="93188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FEC9DB-41E0-411A-9FF9-019051070578}"/>
              </a:ext>
            </a:extLst>
          </p:cNvPr>
          <p:cNvSpPr txBox="1"/>
          <p:nvPr/>
        </p:nvSpPr>
        <p:spPr>
          <a:xfrm>
            <a:off x="10606897" y="4069514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Median +53.4%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FBF999-E6E3-491F-8849-E7B42841A6BB}"/>
              </a:ext>
            </a:extLst>
          </p:cNvPr>
          <p:cNvSpPr txBox="1"/>
          <p:nvPr/>
        </p:nvSpPr>
        <p:spPr>
          <a:xfrm>
            <a:off x="10606897" y="3469862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err="1">
                <a:latin typeface="Google Sans" panose="020B0503030502040204" pitchFamily="34" charset="0"/>
              </a:rPr>
              <a:t>Avg</a:t>
            </a:r>
            <a:r>
              <a:rPr lang="en-ID" sz="1400" b="1" dirty="0">
                <a:latin typeface="Google Sans" panose="020B0503030502040204" pitchFamily="34" charset="0"/>
              </a:rPr>
              <a:t> +48.1%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DE3723D-BCA0-4E06-A002-FED053B3D7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5832" y="4757200"/>
            <a:ext cx="1626661" cy="9584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CDE6B7B-AB7D-4EBF-A41B-7116F5CECD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01399" y="5776920"/>
            <a:ext cx="1575526" cy="9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Usage Analysis – Package Taker consistently have heavier usage on data payload, minutes of voice and number of </a:t>
            </a:r>
            <a:r>
              <a:rPr lang="en-ID" sz="2400" dirty="0" err="1">
                <a:latin typeface="Google Sans" panose="020B0503030502040204" pitchFamily="34" charset="0"/>
              </a:rPr>
              <a:t>sms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72BCD-8EC6-402B-A5C4-404A29F071D4}"/>
              </a:ext>
            </a:extLst>
          </p:cNvPr>
          <p:cNvSpPr txBox="1"/>
          <p:nvPr/>
        </p:nvSpPr>
        <p:spPr>
          <a:xfrm>
            <a:off x="483117" y="1314523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Payload (Data)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EA827-232B-425F-A044-B648D3E172DD}"/>
              </a:ext>
            </a:extLst>
          </p:cNvPr>
          <p:cNvSpPr txBox="1"/>
          <p:nvPr/>
        </p:nvSpPr>
        <p:spPr>
          <a:xfrm>
            <a:off x="4504690" y="1311262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Minutes (Voice)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77A10-9F88-43AD-AC75-05C2CE9E72D8}"/>
              </a:ext>
            </a:extLst>
          </p:cNvPr>
          <p:cNvSpPr txBox="1"/>
          <p:nvPr/>
        </p:nvSpPr>
        <p:spPr>
          <a:xfrm>
            <a:off x="8652204" y="1322598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SMS (</a:t>
            </a:r>
            <a:r>
              <a:rPr lang="en-US" sz="1600" b="1" dirty="0" err="1">
                <a:latin typeface="Google Sans" panose="020B0503030502040204" pitchFamily="34" charset="0"/>
              </a:rPr>
              <a:t>Trx</a:t>
            </a:r>
            <a:r>
              <a:rPr lang="en-US" sz="1600" b="1" dirty="0">
                <a:latin typeface="Google Sans" panose="020B0503030502040204" pitchFamily="34" charset="0"/>
              </a:rPr>
              <a:t>)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36BD6-0F63-482D-A6F3-89F0C0BD12C6}"/>
              </a:ext>
            </a:extLst>
          </p:cNvPr>
          <p:cNvSpPr txBox="1"/>
          <p:nvPr/>
        </p:nvSpPr>
        <p:spPr>
          <a:xfrm>
            <a:off x="165432" y="5003788"/>
            <a:ext cx="1073519" cy="276999"/>
          </a:xfrm>
          <a:prstGeom prst="rect">
            <a:avLst/>
          </a:prstGeom>
          <a:solidFill>
            <a:srgbClr val="5CA5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solidFill>
                  <a:schemeClr val="bg1"/>
                </a:solidFill>
                <a:latin typeface="Google Sans" panose="020B0503030502040204" pitchFamily="34" charset="0"/>
              </a:rPr>
              <a:t>Taker</a:t>
            </a:r>
            <a:endParaRPr lang="en-US" sz="12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85284-C8E6-4C0B-B9AE-2E9F179A5A2A}"/>
              </a:ext>
            </a:extLst>
          </p:cNvPr>
          <p:cNvSpPr txBox="1"/>
          <p:nvPr/>
        </p:nvSpPr>
        <p:spPr>
          <a:xfrm>
            <a:off x="165433" y="6005730"/>
            <a:ext cx="1073519" cy="276999"/>
          </a:xfrm>
          <a:prstGeom prst="rect">
            <a:avLst/>
          </a:prstGeom>
          <a:solidFill>
            <a:srgbClr val="5F6A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solidFill>
                  <a:schemeClr val="bg1"/>
                </a:solidFill>
                <a:latin typeface="Google Sans" panose="020B0503030502040204" pitchFamily="34" charset="0"/>
              </a:rPr>
              <a:t>Non-Taker</a:t>
            </a:r>
            <a:endParaRPr lang="en-US" sz="12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726D29-E1DA-4136-B00D-3227F26BC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17" y="1769554"/>
            <a:ext cx="2517714" cy="2903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70B02C-0B1B-45C9-90D7-A5B59D7A3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870" y="4774837"/>
            <a:ext cx="1499769" cy="857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20E1D-3BA0-404F-ACE3-BE3285A1D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870" y="5766633"/>
            <a:ext cx="1499769" cy="88552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6DF6C1E-AA76-4DA4-AA33-E94D9EC3D957}"/>
              </a:ext>
            </a:extLst>
          </p:cNvPr>
          <p:cNvSpPr txBox="1"/>
          <p:nvPr/>
        </p:nvSpPr>
        <p:spPr>
          <a:xfrm>
            <a:off x="2829129" y="4098698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Median +398%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BEF9AE-7467-4CD0-89F0-E54D8C91F9A3}"/>
              </a:ext>
            </a:extLst>
          </p:cNvPr>
          <p:cNvSpPr txBox="1"/>
          <p:nvPr/>
        </p:nvSpPr>
        <p:spPr>
          <a:xfrm>
            <a:off x="2829129" y="3499046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err="1">
                <a:latin typeface="Google Sans" panose="020B0503030502040204" pitchFamily="34" charset="0"/>
              </a:rPr>
              <a:t>Avg</a:t>
            </a:r>
            <a:r>
              <a:rPr lang="en-ID" sz="1400" b="1" dirty="0">
                <a:latin typeface="Google Sans" panose="020B0503030502040204" pitchFamily="34" charset="0"/>
              </a:rPr>
              <a:t> +132%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9A987-490A-4F5B-AAFB-7FF0D2A84E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0210" y="1760726"/>
            <a:ext cx="2385483" cy="2903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5C67DB-7CE6-4BE4-B8B4-B57302107C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3068" y="4774838"/>
            <a:ext cx="1499769" cy="861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2DFA61-1696-4D8E-ACDB-2F53BC1FBA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3068" y="5771425"/>
            <a:ext cx="1499769" cy="88073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57DF616-F665-445B-8089-8D6DC5540AFC}"/>
              </a:ext>
            </a:extLst>
          </p:cNvPr>
          <p:cNvSpPr txBox="1"/>
          <p:nvPr/>
        </p:nvSpPr>
        <p:spPr>
          <a:xfrm>
            <a:off x="6995693" y="4098698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Median +690%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B4D1A9-74CE-4575-A53B-BC7A2A3681F7}"/>
              </a:ext>
            </a:extLst>
          </p:cNvPr>
          <p:cNvSpPr txBox="1"/>
          <p:nvPr/>
        </p:nvSpPr>
        <p:spPr>
          <a:xfrm>
            <a:off x="6995693" y="3499046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err="1">
                <a:latin typeface="Google Sans" panose="020B0503030502040204" pitchFamily="34" charset="0"/>
              </a:rPr>
              <a:t>Avg</a:t>
            </a:r>
            <a:r>
              <a:rPr lang="en-ID" sz="1400" b="1" dirty="0">
                <a:latin typeface="Google Sans" panose="020B0503030502040204" pitchFamily="34" charset="0"/>
              </a:rPr>
              <a:t> +137%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A5F46F-27C1-4C79-AC8D-0DC184CE79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2654" y="1772062"/>
            <a:ext cx="2270860" cy="29032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41F7CB8-7B53-4F81-8743-A6C8D0CD17F8}"/>
              </a:ext>
            </a:extLst>
          </p:cNvPr>
          <p:cNvSpPr txBox="1"/>
          <p:nvPr/>
        </p:nvSpPr>
        <p:spPr>
          <a:xfrm>
            <a:off x="10951489" y="4098698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Median +200%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4D9DC-9F36-40BC-BA55-B8CC47468809}"/>
              </a:ext>
            </a:extLst>
          </p:cNvPr>
          <p:cNvSpPr txBox="1"/>
          <p:nvPr/>
        </p:nvSpPr>
        <p:spPr>
          <a:xfrm>
            <a:off x="10951489" y="3499046"/>
            <a:ext cx="9978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err="1">
                <a:latin typeface="Google Sans" panose="020B0503030502040204" pitchFamily="34" charset="0"/>
              </a:rPr>
              <a:t>Avg</a:t>
            </a:r>
            <a:r>
              <a:rPr lang="en-ID" sz="1400" b="1" dirty="0">
                <a:latin typeface="Google Sans" panose="020B0503030502040204" pitchFamily="34" charset="0"/>
              </a:rPr>
              <a:t> +33%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E25A8C-A779-4585-8664-26AC2E7EC0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86838" y="4737424"/>
            <a:ext cx="1509938" cy="8998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2C884D-4F3F-4574-A108-3AD6798D1A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97006" y="5752300"/>
            <a:ext cx="1499770" cy="8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0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Length of Stay – Package Taker relatively have skew to younger stay in </a:t>
            </a:r>
            <a:r>
              <a:rPr lang="en-ID" sz="2400" dirty="0" err="1">
                <a:latin typeface="Google Sans" panose="020B0503030502040204" pitchFamily="34" charset="0"/>
              </a:rPr>
              <a:t>Telkomsel</a:t>
            </a:r>
            <a:r>
              <a:rPr lang="en-ID" sz="2400" dirty="0">
                <a:latin typeface="Google Sans" panose="020B0503030502040204" pitchFamily="34" charset="0"/>
              </a:rPr>
              <a:t> as the 3</a:t>
            </a:r>
            <a:r>
              <a:rPr lang="en-ID" sz="2400" baseline="30000" dirty="0">
                <a:latin typeface="Google Sans" panose="020B0503030502040204" pitchFamily="34" charset="0"/>
              </a:rPr>
              <a:t>rd</a:t>
            </a:r>
            <a:r>
              <a:rPr lang="en-ID" sz="2400" dirty="0">
                <a:latin typeface="Google Sans" panose="020B0503030502040204" pitchFamily="34" charset="0"/>
              </a:rPr>
              <a:t> Quartile is 5 years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47A070-BBA0-43DD-AB7E-F24ECDECBEB7}"/>
              </a:ext>
            </a:extLst>
          </p:cNvPr>
          <p:cNvSpPr txBox="1"/>
          <p:nvPr/>
        </p:nvSpPr>
        <p:spPr>
          <a:xfrm>
            <a:off x="9429750" y="2460821"/>
            <a:ext cx="110716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Median</a:t>
            </a:r>
          </a:p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3</a:t>
            </a:r>
            <a:endParaRPr lang="id-ID" sz="1200" b="1" dirty="0">
              <a:latin typeface="Google Sans" panose="020B0503030502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237477-8131-42AD-9899-C3F2623C9DA2}"/>
              </a:ext>
            </a:extLst>
          </p:cNvPr>
          <p:cNvSpPr txBox="1"/>
          <p:nvPr/>
        </p:nvSpPr>
        <p:spPr>
          <a:xfrm>
            <a:off x="9429750" y="1914195"/>
            <a:ext cx="111442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1</a:t>
            </a:r>
            <a:r>
              <a:rPr lang="en-ID" sz="1200" b="1" baseline="30000" dirty="0">
                <a:latin typeface="Google Sans" panose="020B0503030502040204" pitchFamily="34" charset="0"/>
              </a:rPr>
              <a:t>st</a:t>
            </a:r>
            <a:r>
              <a:rPr lang="en-ID" sz="1200" b="1" dirty="0">
                <a:latin typeface="Google Sans" panose="020B0503030502040204" pitchFamily="34" charset="0"/>
              </a:rPr>
              <a:t> Quartile</a:t>
            </a:r>
          </a:p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2</a:t>
            </a:r>
            <a:endParaRPr lang="id-ID" sz="1200" b="1" dirty="0">
              <a:latin typeface="Google Sans" panose="020B0503030502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2ACF35-B2D7-4CDD-BFF5-7430B64528C5}"/>
              </a:ext>
            </a:extLst>
          </p:cNvPr>
          <p:cNvSpPr txBox="1"/>
          <p:nvPr/>
        </p:nvSpPr>
        <p:spPr>
          <a:xfrm>
            <a:off x="9437009" y="3069002"/>
            <a:ext cx="1107165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3</a:t>
            </a:r>
            <a:r>
              <a:rPr lang="en-ID" sz="1200" b="1" baseline="30000" dirty="0">
                <a:latin typeface="Google Sans" panose="020B0503030502040204" pitchFamily="34" charset="0"/>
              </a:rPr>
              <a:t>rd </a:t>
            </a:r>
            <a:r>
              <a:rPr lang="en-ID" sz="1200" b="1" dirty="0">
                <a:latin typeface="Google Sans" panose="020B0503030502040204" pitchFamily="34" charset="0"/>
              </a:rPr>
              <a:t>Quartile</a:t>
            </a:r>
          </a:p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6</a:t>
            </a:r>
            <a:endParaRPr lang="id-ID" sz="1200" b="1" dirty="0">
              <a:latin typeface="Google Sans" panose="020B0503030502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5225F5-478B-41D9-8B26-37A138D96200}"/>
              </a:ext>
            </a:extLst>
          </p:cNvPr>
          <p:cNvSpPr txBox="1"/>
          <p:nvPr/>
        </p:nvSpPr>
        <p:spPr>
          <a:xfrm>
            <a:off x="9437009" y="4567102"/>
            <a:ext cx="110716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Median</a:t>
            </a:r>
          </a:p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3</a:t>
            </a:r>
            <a:endParaRPr lang="id-ID" sz="1200" b="1" dirty="0">
              <a:latin typeface="Google Sans" panose="020B0503030502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CBD3F-EE68-4C4A-A6E0-1D754C3549B9}"/>
              </a:ext>
            </a:extLst>
          </p:cNvPr>
          <p:cNvSpPr txBox="1"/>
          <p:nvPr/>
        </p:nvSpPr>
        <p:spPr>
          <a:xfrm>
            <a:off x="9437009" y="4020476"/>
            <a:ext cx="11144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1</a:t>
            </a:r>
            <a:r>
              <a:rPr lang="en-ID" sz="1200" b="1" baseline="30000" dirty="0">
                <a:latin typeface="Google Sans" panose="020B0503030502040204" pitchFamily="34" charset="0"/>
              </a:rPr>
              <a:t>st</a:t>
            </a:r>
            <a:r>
              <a:rPr lang="en-ID" sz="1200" b="1" dirty="0">
                <a:latin typeface="Google Sans" panose="020B0503030502040204" pitchFamily="34" charset="0"/>
              </a:rPr>
              <a:t> Quartile</a:t>
            </a:r>
          </a:p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2</a:t>
            </a:r>
            <a:endParaRPr lang="id-ID" sz="1200" b="1" dirty="0">
              <a:latin typeface="Google Sans" panose="020B0503030502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1C4B7C-D458-4729-A335-5CA5166815DD}"/>
              </a:ext>
            </a:extLst>
          </p:cNvPr>
          <p:cNvSpPr txBox="1"/>
          <p:nvPr/>
        </p:nvSpPr>
        <p:spPr>
          <a:xfrm>
            <a:off x="9444268" y="5175283"/>
            <a:ext cx="110716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3</a:t>
            </a:r>
            <a:r>
              <a:rPr lang="en-ID" sz="1200" b="1" baseline="30000" dirty="0">
                <a:latin typeface="Google Sans" panose="020B0503030502040204" pitchFamily="34" charset="0"/>
              </a:rPr>
              <a:t>rd </a:t>
            </a:r>
            <a:r>
              <a:rPr lang="en-ID" sz="1200" b="1" dirty="0">
                <a:latin typeface="Google Sans" panose="020B0503030502040204" pitchFamily="34" charset="0"/>
              </a:rPr>
              <a:t>Quartile</a:t>
            </a:r>
          </a:p>
          <a:p>
            <a:pPr algn="ctr"/>
            <a:r>
              <a:rPr lang="en-ID" sz="1200" b="1" dirty="0">
                <a:latin typeface="Google Sans" panose="020B0503030502040204" pitchFamily="34" charset="0"/>
              </a:rPr>
              <a:t>5</a:t>
            </a:r>
            <a:endParaRPr lang="id-ID" sz="1200" b="1" dirty="0">
              <a:latin typeface="Google Sans" panose="020B0503030502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CF541-0E97-4CF2-97E9-A94FDC72F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81" y="1914195"/>
            <a:ext cx="6767470" cy="399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E3670-6977-4C64-9E0B-56893496C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925" y="1790700"/>
            <a:ext cx="1797256" cy="412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05950" y="2508076"/>
            <a:ext cx="37705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DATA </a:t>
            </a:r>
          </a:p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PREPARATION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47113-A462-4D6A-B91C-9124045150D8}"/>
              </a:ext>
            </a:extLst>
          </p:cNvPr>
          <p:cNvSpPr txBox="1"/>
          <p:nvPr/>
        </p:nvSpPr>
        <p:spPr>
          <a:xfrm>
            <a:off x="923157" y="270355"/>
            <a:ext cx="10351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Data Pipeline and Integration – Encoding, Ratio, Flag, Binning are used for feature extraction 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68D35F-3AD6-41D4-B040-8223167B9818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147583-B5EA-4AA0-8D8B-3EFE0D90938B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D4D2C9D-87D1-4F1D-A8A4-4F9C2A58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7975"/>
            <a:ext cx="5273039" cy="52100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AAAB992-9BC9-45E5-818C-B18C6BAD7244}"/>
              </a:ext>
            </a:extLst>
          </p:cNvPr>
          <p:cNvSpPr txBox="1"/>
          <p:nvPr/>
        </p:nvSpPr>
        <p:spPr>
          <a:xfrm>
            <a:off x="1716956" y="1101352"/>
            <a:ext cx="2164164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Data Source:</a:t>
            </a:r>
          </a:p>
          <a:p>
            <a:pPr algn="ctr"/>
            <a:endParaRPr lang="en-ID" sz="1200" b="1" dirty="0">
              <a:latin typeface="Google Sans" panose="020B0503030502040204" pitchFamily="34" charset="0"/>
            </a:endParaRPr>
          </a:p>
          <a:p>
            <a:pPr algn="ctr"/>
            <a:r>
              <a:rPr lang="en-ID" sz="2000" b="1" dirty="0">
                <a:latin typeface="Google Sans" panose="020B0503030502040204" pitchFamily="34" charset="0"/>
              </a:rPr>
              <a:t>MySQL</a:t>
            </a:r>
            <a:endParaRPr lang="en-US" sz="5400" b="1" dirty="0">
              <a:latin typeface="Google Sans" panose="020B050303050204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AFF0D-3292-4701-819E-C60FB7C9E47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799038" y="1870793"/>
            <a:ext cx="0" cy="43390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04BD25-D7AC-4471-92D4-AFAE19ED067A}"/>
              </a:ext>
            </a:extLst>
          </p:cNvPr>
          <p:cNvSpPr txBox="1"/>
          <p:nvPr/>
        </p:nvSpPr>
        <p:spPr>
          <a:xfrm>
            <a:off x="1716956" y="2304694"/>
            <a:ext cx="21641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5 Tables:</a:t>
            </a:r>
          </a:p>
          <a:p>
            <a:pPr algn="ctr"/>
            <a:endParaRPr lang="en-ID" sz="1600" b="1" dirty="0">
              <a:latin typeface="Google Sans" panose="020B0503030502040204" pitchFamily="34" charset="0"/>
            </a:endParaRPr>
          </a:p>
          <a:p>
            <a:pPr algn="ctr"/>
            <a:r>
              <a:rPr lang="en-ID" sz="1600" b="1" dirty="0" err="1">
                <a:latin typeface="Google Sans" panose="020B0503030502040204" pitchFamily="34" charset="0"/>
              </a:rPr>
              <a:t>ojol_mytelkomsel</a:t>
            </a:r>
            <a:endParaRPr lang="en-ID" sz="1600" b="1" dirty="0">
              <a:latin typeface="Google Sans" panose="020B0503030502040204" pitchFamily="34" charset="0"/>
            </a:endParaRPr>
          </a:p>
          <a:p>
            <a:pPr algn="ctr"/>
            <a:r>
              <a:rPr lang="en-ID" sz="1600" b="1" dirty="0" err="1">
                <a:latin typeface="Google Sans" panose="020B0503030502040204" pitchFamily="34" charset="0"/>
              </a:rPr>
              <a:t>ojol_bcp</a:t>
            </a:r>
            <a:endParaRPr lang="en-ID" sz="1600" b="1" dirty="0">
              <a:latin typeface="Google Sans" panose="020B0503030502040204" pitchFamily="34" charset="0"/>
            </a:endParaRPr>
          </a:p>
          <a:p>
            <a:pPr algn="ctr"/>
            <a:r>
              <a:rPr lang="en-ID" sz="1600" b="1" dirty="0" err="1">
                <a:latin typeface="Google Sans" panose="020B0503030502040204" pitchFamily="34" charset="0"/>
              </a:rPr>
              <a:t>ojol_recharge</a:t>
            </a:r>
            <a:endParaRPr lang="en-ID" sz="1600" b="1" dirty="0">
              <a:latin typeface="Google Sans" panose="020B0503030502040204" pitchFamily="34" charset="0"/>
            </a:endParaRPr>
          </a:p>
          <a:p>
            <a:pPr algn="ctr"/>
            <a:r>
              <a:rPr lang="en-ID" sz="1600" b="1" dirty="0" err="1">
                <a:latin typeface="Google Sans" panose="020B0503030502040204" pitchFamily="34" charset="0"/>
              </a:rPr>
              <a:t>ojol_baseline</a:t>
            </a:r>
            <a:endParaRPr lang="en-ID" sz="1600" b="1" dirty="0">
              <a:latin typeface="Google Sans" panose="020B0503030502040204" pitchFamily="34" charset="0"/>
            </a:endParaRPr>
          </a:p>
          <a:p>
            <a:pPr algn="ctr"/>
            <a:r>
              <a:rPr lang="en-ID" sz="1600" b="1" dirty="0" err="1">
                <a:latin typeface="Google Sans" panose="020B0503030502040204" pitchFamily="34" charset="0"/>
              </a:rPr>
              <a:t>ojol_usage</a:t>
            </a:r>
            <a:endParaRPr lang="en-US" sz="6600" b="1" dirty="0">
              <a:latin typeface="Google Sans" panose="020B0503030502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A12DBD-8EB4-49D8-B5D0-92432A8F7F76}"/>
              </a:ext>
            </a:extLst>
          </p:cNvPr>
          <p:cNvSpPr txBox="1"/>
          <p:nvPr/>
        </p:nvSpPr>
        <p:spPr>
          <a:xfrm>
            <a:off x="1716956" y="4413000"/>
            <a:ext cx="2164164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Table Integration:</a:t>
            </a:r>
          </a:p>
          <a:p>
            <a:pPr algn="ctr"/>
            <a:endParaRPr lang="en-ID" sz="1600" b="1" dirty="0">
              <a:latin typeface="Google Sans" panose="020B0503030502040204" pitchFamily="34" charset="0"/>
            </a:endParaRPr>
          </a:p>
          <a:p>
            <a:pPr algn="ctr"/>
            <a:r>
              <a:rPr lang="en-ID" sz="1600" b="1" dirty="0" err="1">
                <a:latin typeface="Google Sans" panose="020B0503030502040204" pitchFamily="34" charset="0"/>
              </a:rPr>
              <a:t>ojol_joined</a:t>
            </a:r>
            <a:endParaRPr lang="en-US" sz="6600" b="1" dirty="0">
              <a:latin typeface="Google Sans" panose="020B050303050204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F48578-DC8A-43AE-A921-5BAAEE008C3F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799038" y="4059020"/>
            <a:ext cx="0" cy="3539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15C2B3-4BBD-4D18-83D5-D06223F3D404}"/>
              </a:ext>
            </a:extLst>
          </p:cNvPr>
          <p:cNvSpPr txBox="1"/>
          <p:nvPr/>
        </p:nvSpPr>
        <p:spPr>
          <a:xfrm>
            <a:off x="1691514" y="5536421"/>
            <a:ext cx="2164164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Data Cleaning:</a:t>
            </a:r>
          </a:p>
          <a:p>
            <a:pPr algn="ctr"/>
            <a:endParaRPr lang="en-ID" sz="1600" b="1" dirty="0">
              <a:latin typeface="Google Sans" panose="020B0503030502040204" pitchFamily="34" charset="0"/>
            </a:endParaRPr>
          </a:p>
          <a:p>
            <a:pPr algn="ctr"/>
            <a:r>
              <a:rPr lang="en-ID" sz="1600" b="1" dirty="0" err="1">
                <a:latin typeface="Google Sans" panose="020B0503030502040204" pitchFamily="34" charset="0"/>
              </a:rPr>
              <a:t>ojol_joined_cleaned</a:t>
            </a:r>
            <a:endParaRPr lang="en-US" sz="6600" b="1" dirty="0">
              <a:latin typeface="Google Sans" panose="020B050303050204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057620-ED24-4014-AEFE-01FEBD3AA69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773596" y="5182441"/>
            <a:ext cx="0" cy="3539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B90CA8-A917-4C53-821B-2DC2C8CCB0FD}"/>
              </a:ext>
            </a:extLst>
          </p:cNvPr>
          <p:cNvSpPr txBox="1"/>
          <p:nvPr/>
        </p:nvSpPr>
        <p:spPr>
          <a:xfrm>
            <a:off x="3830237" y="5536421"/>
            <a:ext cx="1747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Remove </a:t>
            </a:r>
            <a:r>
              <a:rPr lang="en-ID" sz="1200" dirty="0" err="1">
                <a:latin typeface="Google Sans" panose="020B0503030502040204" pitchFamily="34" charset="0"/>
              </a:rPr>
              <a:t>msisdn</a:t>
            </a:r>
            <a:r>
              <a:rPr lang="en-ID" sz="1200" dirty="0">
                <a:latin typeface="Google Sans" panose="020B0503030502040204" pitchFamily="34" charset="0"/>
              </a:rPr>
              <a:t> with zero usage, </a:t>
            </a:r>
            <a:r>
              <a:rPr lang="en-ID" sz="1200" b="1" dirty="0">
                <a:latin typeface="Google Sans" panose="020B0503030502040204" pitchFamily="34" charset="0"/>
              </a:rPr>
              <a:t>achieve 1.31 million MSISDN</a:t>
            </a:r>
            <a:r>
              <a:rPr lang="en-ID" sz="1200" dirty="0">
                <a:latin typeface="Google Sans" panose="020B0503030502040204" pitchFamily="34" charset="0"/>
              </a:rPr>
              <a:t> of cleaned dataset</a:t>
            </a:r>
            <a:endParaRPr lang="en-US" sz="66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1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270355"/>
            <a:ext cx="1126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Understanding the Correlation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F42FC0-8FB0-4A1A-BD1E-0CDAF0719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701" y="998729"/>
            <a:ext cx="10318233" cy="54446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882C21-6791-419B-9203-9ECCF79E1E36}"/>
              </a:ext>
            </a:extLst>
          </p:cNvPr>
          <p:cNvSpPr txBox="1"/>
          <p:nvPr/>
        </p:nvSpPr>
        <p:spPr>
          <a:xfrm>
            <a:off x="1286701" y="3848468"/>
            <a:ext cx="27899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Based on the exploration on </a:t>
            </a:r>
            <a:r>
              <a:rPr lang="en-ID" sz="1200" b="1" dirty="0">
                <a:latin typeface="Google Sans" panose="020B0503030502040204" pitchFamily="34" charset="0"/>
              </a:rPr>
              <a:t>correlation, </a:t>
            </a:r>
            <a:r>
              <a:rPr lang="en-ID" sz="1200" dirty="0">
                <a:latin typeface="Google Sans" panose="020B0503030502040204" pitchFamily="34" charset="0"/>
              </a:rPr>
              <a:t>variable from data usage such as </a:t>
            </a:r>
            <a:r>
              <a:rPr lang="en-ID" sz="1200" b="1" dirty="0">
                <a:latin typeface="Google Sans" panose="020B0503030502040204" pitchFamily="34" charset="0"/>
              </a:rPr>
              <a:t>payload, revenue data package, and revenue broadband</a:t>
            </a:r>
            <a:r>
              <a:rPr lang="en-ID" sz="1200" dirty="0">
                <a:latin typeface="Google Sans" panose="020B0503030502040204" pitchFamily="34" charset="0"/>
              </a:rPr>
              <a:t> have the highest absolute correlation to flag</a:t>
            </a:r>
            <a:endParaRPr lang="en-US" sz="12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3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270355"/>
            <a:ext cx="10351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Feature Extraction and Engineering – Encoding, Ratio, Flag, Binning are used for feature extraction 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Google Shape;325;p30">
            <a:extLst>
              <a:ext uri="{FF2B5EF4-FFF2-40B4-BE49-F238E27FC236}">
                <a16:creationId xmlns:a16="http://schemas.microsoft.com/office/drawing/2014/main" id="{B086C8B7-7BFA-438B-A4F3-B0502A6165D9}"/>
              </a:ext>
            </a:extLst>
          </p:cNvPr>
          <p:cNvSpPr txBox="1">
            <a:spLocks/>
          </p:cNvSpPr>
          <p:nvPr/>
        </p:nvSpPr>
        <p:spPr>
          <a:xfrm>
            <a:off x="7783945" y="1743974"/>
            <a:ext cx="4524844" cy="128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Add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mou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trx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 ratio </a:t>
            </a:r>
          </a:p>
          <a:p>
            <a:pPr marL="1460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Add ratio for each service type revenue / total revenue</a:t>
            </a:r>
          </a:p>
          <a:p>
            <a:pPr marL="1460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Add ratio for each service type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trx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 * los</a:t>
            </a:r>
          </a:p>
          <a:p>
            <a:pPr marL="1460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Add revenue/recharge ratio</a:t>
            </a:r>
          </a:p>
          <a:p>
            <a:pPr marL="1460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Add recharge - revenue ratio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E2B1D-1ACF-4495-87EE-0C0000D99FFB}"/>
              </a:ext>
            </a:extLst>
          </p:cNvPr>
          <p:cNvSpPr txBox="1"/>
          <p:nvPr/>
        </p:nvSpPr>
        <p:spPr>
          <a:xfrm>
            <a:off x="923157" y="1430382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One Hot Encoding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3253C-0E71-467E-9976-3C96D4554DA4}"/>
              </a:ext>
            </a:extLst>
          </p:cNvPr>
          <p:cNvSpPr txBox="1"/>
          <p:nvPr/>
        </p:nvSpPr>
        <p:spPr>
          <a:xfrm>
            <a:off x="4475982" y="1430382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Missing Value Handling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03DEB-F4AE-43A9-A242-AB8FC2A4A160}"/>
              </a:ext>
            </a:extLst>
          </p:cNvPr>
          <p:cNvSpPr txBox="1"/>
          <p:nvPr/>
        </p:nvSpPr>
        <p:spPr>
          <a:xfrm>
            <a:off x="923157" y="3595621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Flag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8EF7D-5ED8-4246-8AB1-444FAF4BBC05}"/>
              </a:ext>
            </a:extLst>
          </p:cNvPr>
          <p:cNvSpPr txBox="1"/>
          <p:nvPr/>
        </p:nvSpPr>
        <p:spPr>
          <a:xfrm>
            <a:off x="7943081" y="1430382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Binning and Log Value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A418F-C14F-47FC-B7E9-2332C17A8187}"/>
              </a:ext>
            </a:extLst>
          </p:cNvPr>
          <p:cNvSpPr txBox="1"/>
          <p:nvPr/>
        </p:nvSpPr>
        <p:spPr>
          <a:xfrm>
            <a:off x="4442837" y="3595621"/>
            <a:ext cx="25965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Ratio</a:t>
            </a:r>
            <a:endParaRPr lang="en-US" sz="1600" dirty="0">
              <a:latin typeface="Google Sans" panose="020B0503030502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756183-A156-48C1-BB4A-4C89C2C60B47}"/>
              </a:ext>
            </a:extLst>
          </p:cNvPr>
          <p:cNvSpPr/>
          <p:nvPr/>
        </p:nvSpPr>
        <p:spPr>
          <a:xfrm>
            <a:off x="770929" y="1836963"/>
            <a:ext cx="3019425" cy="50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>
              <a:lnSpc>
                <a:spcPct val="115000"/>
              </a:lnSpc>
              <a:buClr>
                <a:srgbClr val="FFFFFF"/>
              </a:buClr>
              <a:buSzPts val="1300"/>
              <a:defRPr/>
            </a:pPr>
            <a:r>
              <a:rPr lang="en-US" sz="1200" kern="0" dirty="0">
                <a:latin typeface="Google Sans" panose="020B0503030502040204" pitchFamily="34" charset="0"/>
                <a:sym typeface="Lato"/>
              </a:rPr>
              <a:t>One Hot Encoding  on columns </a:t>
            </a:r>
            <a:r>
              <a:rPr lang="en-US" sz="1200" kern="0" dirty="0" err="1">
                <a:latin typeface="Google Sans" panose="020B0503030502040204" pitchFamily="34" charset="0"/>
                <a:sym typeface="Lato"/>
              </a:rPr>
              <a:t>first_rank_category</a:t>
            </a:r>
            <a:r>
              <a:rPr lang="en-US" sz="1200" kern="0" dirty="0">
                <a:latin typeface="Google Sans" panose="020B0503030502040204" pitchFamily="34" charset="0"/>
                <a:sym typeface="Lato"/>
              </a:rPr>
              <a:t> and region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835A-A50B-40CC-99CA-F8FB7798A188}"/>
              </a:ext>
            </a:extLst>
          </p:cNvPr>
          <p:cNvSpPr/>
          <p:nvPr/>
        </p:nvSpPr>
        <p:spPr>
          <a:xfrm>
            <a:off x="4008458" y="1826076"/>
            <a:ext cx="3282152" cy="718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>
              <a:lnSpc>
                <a:spcPct val="115000"/>
              </a:lnSpc>
              <a:buClr>
                <a:srgbClr val="FFFFFF"/>
              </a:buClr>
              <a:buSzPts val="1300"/>
              <a:buFont typeface="Lato"/>
              <a:buAutoNum type="alphaLcPeriod"/>
              <a:defRPr/>
            </a:pPr>
            <a:r>
              <a:rPr lang="en-US" sz="1200" kern="0" dirty="0">
                <a:latin typeface="Google Sans" panose="020B0503030502040204" pitchFamily="34" charset="0"/>
                <a:sym typeface="Lato"/>
              </a:rPr>
              <a:t>Impute missing value on ‘</a:t>
            </a:r>
            <a:r>
              <a:rPr lang="en-US" sz="1200" kern="0" dirty="0" err="1">
                <a:latin typeface="Google Sans" panose="020B0503030502040204" pitchFamily="34" charset="0"/>
                <a:sym typeface="Lato"/>
              </a:rPr>
              <a:t>first_rank_category</a:t>
            </a:r>
            <a:r>
              <a:rPr lang="en-US" sz="1200" kern="0" dirty="0">
                <a:latin typeface="Google Sans" panose="020B0503030502040204" pitchFamily="34" charset="0"/>
                <a:sym typeface="Lato"/>
              </a:rPr>
              <a:t>’ with string ‘Missing Value’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F7E20-00BE-42BE-93E9-36C9B0A7C35D}"/>
              </a:ext>
            </a:extLst>
          </p:cNvPr>
          <p:cNvSpPr/>
          <p:nvPr/>
        </p:nvSpPr>
        <p:spPr>
          <a:xfrm>
            <a:off x="4341833" y="2544671"/>
            <a:ext cx="2730673" cy="50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>
              <a:lnSpc>
                <a:spcPct val="115000"/>
              </a:lnSpc>
              <a:buClr>
                <a:srgbClr val="FFFFFF"/>
              </a:buClr>
              <a:buSzPts val="1300"/>
              <a:defRPr/>
            </a:pPr>
            <a:r>
              <a:rPr lang="en-US" sz="1200" kern="0" dirty="0">
                <a:latin typeface="Google Sans" panose="020B0503030502040204" pitchFamily="34" charset="0"/>
                <a:sym typeface="Lato"/>
              </a:rPr>
              <a:t>Drop columns that only contain 0 values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6F6E2-AE92-4B08-A3BE-0870CAB22888}"/>
              </a:ext>
            </a:extLst>
          </p:cNvPr>
          <p:cNvSpPr/>
          <p:nvPr/>
        </p:nvSpPr>
        <p:spPr>
          <a:xfrm>
            <a:off x="819775" y="4030721"/>
            <a:ext cx="2730673" cy="506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>
              <a:lnSpc>
                <a:spcPct val="115000"/>
              </a:lnSpc>
              <a:buClr>
                <a:srgbClr val="FFFFFF"/>
              </a:buClr>
              <a:buSzPts val="1300"/>
              <a:defRPr/>
            </a:pPr>
            <a:r>
              <a:rPr lang="en-US" sz="1200" kern="0" dirty="0">
                <a:latin typeface="Google Sans" panose="020B0503030502040204" pitchFamily="34" charset="0"/>
                <a:sym typeface="Lato"/>
              </a:rPr>
              <a:t>Add flag whether customer have voice, </a:t>
            </a:r>
            <a:r>
              <a:rPr lang="en-US" sz="1200" kern="0" dirty="0" err="1">
                <a:latin typeface="Google Sans" panose="020B0503030502040204" pitchFamily="34" charset="0"/>
                <a:sym typeface="Lato"/>
              </a:rPr>
              <a:t>sms</a:t>
            </a:r>
            <a:r>
              <a:rPr lang="en-US" sz="1200" kern="0" dirty="0">
                <a:latin typeface="Google Sans" panose="020B0503030502040204" pitchFamily="34" charset="0"/>
                <a:sym typeface="Lato"/>
              </a:rPr>
              <a:t>, data transaction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D6D67-5A38-45DB-84A1-5C5801A04AA9}"/>
              </a:ext>
            </a:extLst>
          </p:cNvPr>
          <p:cNvSpPr/>
          <p:nvPr/>
        </p:nvSpPr>
        <p:spPr>
          <a:xfrm>
            <a:off x="4238452" y="4079240"/>
            <a:ext cx="30521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>
              <a:buClr>
                <a:srgbClr val="FFFFFF"/>
              </a:buClr>
              <a:buSzPts val="1300"/>
              <a:defRPr/>
            </a:pPr>
            <a:r>
              <a:rPr lang="en-US" sz="1200" kern="0" dirty="0">
                <a:latin typeface="Google Sans" panose="020B0503030502040204" pitchFamily="34" charset="0"/>
                <a:sym typeface="Lato"/>
              </a:rPr>
              <a:t>Add log revenue due to large skewness on revenue data distribution</a:t>
            </a:r>
          </a:p>
          <a:p>
            <a:pPr marL="146050" lvl="0">
              <a:buClr>
                <a:srgbClr val="FFFFFF"/>
              </a:buClr>
              <a:buSzPts val="1300"/>
              <a:defRPr/>
            </a:pPr>
            <a:endParaRPr lang="en-US" sz="1200" kern="0" dirty="0">
              <a:latin typeface="Google Sans" panose="020B0503030502040204" pitchFamily="34" charset="0"/>
              <a:sym typeface="Lato"/>
            </a:endParaRPr>
          </a:p>
          <a:p>
            <a:pPr marL="146050" lvl="0">
              <a:buClr>
                <a:srgbClr val="FFFFFF"/>
              </a:buClr>
              <a:buSzPts val="1300"/>
              <a:defRPr/>
            </a:pPr>
            <a:r>
              <a:rPr lang="en-US" sz="1200" kern="0" dirty="0">
                <a:latin typeface="Google Sans" panose="020B0503030502040204" pitchFamily="34" charset="0"/>
                <a:sym typeface="Lato"/>
              </a:rPr>
              <a:t> Binning revenue on interval (250k,500k,1M,2.5M,5M,10M,15M,20M)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C4DA8085-2EDF-4988-A9E0-B66EE36C7FA1}"/>
              </a:ext>
            </a:extLst>
          </p:cNvPr>
          <p:cNvSpPr/>
          <p:nvPr/>
        </p:nvSpPr>
        <p:spPr>
          <a:xfrm>
            <a:off x="716395" y="1919978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19B77E40-D51F-44DD-86C5-F71DFCE07E76}"/>
              </a:ext>
            </a:extLst>
          </p:cNvPr>
          <p:cNvSpPr/>
          <p:nvPr/>
        </p:nvSpPr>
        <p:spPr>
          <a:xfrm>
            <a:off x="4238452" y="1916580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F73E8B6C-F743-408D-9876-1C239A0C6115}"/>
              </a:ext>
            </a:extLst>
          </p:cNvPr>
          <p:cNvSpPr/>
          <p:nvPr/>
        </p:nvSpPr>
        <p:spPr>
          <a:xfrm>
            <a:off x="4238452" y="2597498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09E7E8A6-A516-4FB5-9C18-6C6807718D6F}"/>
              </a:ext>
            </a:extLst>
          </p:cNvPr>
          <p:cNvSpPr/>
          <p:nvPr/>
        </p:nvSpPr>
        <p:spPr>
          <a:xfrm>
            <a:off x="687052" y="4079240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294D8340-92DF-4142-BE9C-9FE10D90E2F4}"/>
              </a:ext>
            </a:extLst>
          </p:cNvPr>
          <p:cNvSpPr/>
          <p:nvPr/>
        </p:nvSpPr>
        <p:spPr>
          <a:xfrm>
            <a:off x="7680564" y="1893458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9225E937-7ED8-4911-89C1-2C2CEC33BA02}"/>
              </a:ext>
            </a:extLst>
          </p:cNvPr>
          <p:cNvSpPr/>
          <p:nvPr/>
        </p:nvSpPr>
        <p:spPr>
          <a:xfrm>
            <a:off x="7680564" y="2170322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7C533DE-3A00-41D2-AF11-ACBB728351FA}"/>
              </a:ext>
            </a:extLst>
          </p:cNvPr>
          <p:cNvSpPr/>
          <p:nvPr/>
        </p:nvSpPr>
        <p:spPr>
          <a:xfrm>
            <a:off x="7680564" y="2446730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123EE600-FBC4-415C-98E7-BC5EB75F22B0}"/>
              </a:ext>
            </a:extLst>
          </p:cNvPr>
          <p:cNvSpPr/>
          <p:nvPr/>
        </p:nvSpPr>
        <p:spPr>
          <a:xfrm>
            <a:off x="7680564" y="2723594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6B7E3111-DC2F-4EAB-ABD2-2D879355F399}"/>
              </a:ext>
            </a:extLst>
          </p:cNvPr>
          <p:cNvSpPr/>
          <p:nvPr/>
        </p:nvSpPr>
        <p:spPr>
          <a:xfrm>
            <a:off x="7680563" y="3010066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6B6CA313-AD36-410E-B493-681C3101463C}"/>
              </a:ext>
            </a:extLst>
          </p:cNvPr>
          <p:cNvSpPr/>
          <p:nvPr/>
        </p:nvSpPr>
        <p:spPr>
          <a:xfrm>
            <a:off x="4135071" y="4108734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C039AF94-93BE-44A2-9C61-C1A36FFF40E4}"/>
              </a:ext>
            </a:extLst>
          </p:cNvPr>
          <p:cNvSpPr/>
          <p:nvPr/>
        </p:nvSpPr>
        <p:spPr>
          <a:xfrm>
            <a:off x="4135071" y="4789652"/>
            <a:ext cx="206761" cy="204596"/>
          </a:xfrm>
          <a:prstGeom prst="chevron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E0110-65CD-4BA7-95D8-69C9E8C6560A}"/>
              </a:ext>
            </a:extLst>
          </p:cNvPr>
          <p:cNvSpPr txBox="1"/>
          <p:nvPr/>
        </p:nvSpPr>
        <p:spPr>
          <a:xfrm>
            <a:off x="7978614" y="3764898"/>
            <a:ext cx="261974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latin typeface="Google Sans" panose="020B0503030502040204" pitchFamily="34" charset="0"/>
              </a:rPr>
              <a:t>Total Features after Feature Engineering:</a:t>
            </a:r>
          </a:p>
          <a:p>
            <a:pPr algn="ctr"/>
            <a:endParaRPr lang="en-ID" sz="1200" b="1" dirty="0">
              <a:latin typeface="Google Sans" panose="020B0503030502040204" pitchFamily="34" charset="0"/>
            </a:endParaRPr>
          </a:p>
          <a:p>
            <a:pPr algn="ctr"/>
            <a:r>
              <a:rPr lang="en-ID" sz="3600" b="1" dirty="0">
                <a:latin typeface="Google Sans" panose="020B0503030502040204" pitchFamily="34" charset="0"/>
              </a:rPr>
              <a:t>134</a:t>
            </a:r>
            <a:endParaRPr lang="en-US" sz="3600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1;p10">
            <a:extLst>
              <a:ext uri="{FF2B5EF4-FFF2-40B4-BE49-F238E27FC236}">
                <a16:creationId xmlns:a16="http://schemas.microsoft.com/office/drawing/2014/main" id="{90F9D1EF-8BD8-49E6-AA82-A7E8AC277FE5}"/>
              </a:ext>
            </a:extLst>
          </p:cNvPr>
          <p:cNvSpPr/>
          <p:nvPr/>
        </p:nvSpPr>
        <p:spPr>
          <a:xfrm>
            <a:off x="303175" y="5006778"/>
            <a:ext cx="4164300" cy="1443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12;p10">
            <a:extLst>
              <a:ext uri="{FF2B5EF4-FFF2-40B4-BE49-F238E27FC236}">
                <a16:creationId xmlns:a16="http://schemas.microsoft.com/office/drawing/2014/main" id="{4D189D22-9F1D-4933-9A9B-9761BA97CF0B}"/>
              </a:ext>
            </a:extLst>
          </p:cNvPr>
          <p:cNvSpPr/>
          <p:nvPr/>
        </p:nvSpPr>
        <p:spPr>
          <a:xfrm>
            <a:off x="4556825" y="1291475"/>
            <a:ext cx="4432500" cy="22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13;p10">
            <a:extLst>
              <a:ext uri="{FF2B5EF4-FFF2-40B4-BE49-F238E27FC236}">
                <a16:creationId xmlns:a16="http://schemas.microsoft.com/office/drawing/2014/main" id="{C5846D96-3286-49E7-A7F6-5D5B4CA8A8EF}"/>
              </a:ext>
            </a:extLst>
          </p:cNvPr>
          <p:cNvSpPr/>
          <p:nvPr/>
        </p:nvSpPr>
        <p:spPr>
          <a:xfrm>
            <a:off x="4785425" y="1520138"/>
            <a:ext cx="3816315" cy="17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propose 3 main cluster with different behaviour and usage, resulting in different package price :</a:t>
            </a:r>
          </a:p>
          <a:p>
            <a:pPr lvl="0">
              <a:buClr>
                <a:srgbClr val="000000"/>
              </a:buClr>
              <a:buSzPts val="1400"/>
            </a:pPr>
            <a:endParaRPr lang="en-ID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 Customer </a:t>
            </a: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Lowest ARPU &amp; data consumption, Usage primarily for </a:t>
            </a:r>
            <a:r>
              <a:rPr lang="en-ID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Ojol</a:t>
            </a: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apps.</a:t>
            </a:r>
          </a:p>
          <a:p>
            <a:pPr marL="685800" lvl="1" indent="-2286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 Spender </a:t>
            </a: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Medium ARPU &amp; payload, highest voice </a:t>
            </a:r>
            <a:r>
              <a:rPr lang="en-ID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</a:t>
            </a: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transaction</a:t>
            </a:r>
          </a:p>
          <a:p>
            <a:pPr marL="685800" lvl="1" indent="-2286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Addict </a:t>
            </a: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High data consumption &amp; dominant video &amp; social app usage.</a:t>
            </a:r>
            <a:endParaRPr lang="en-ID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>
              <a:buClr>
                <a:srgbClr val="000000"/>
              </a:buClr>
              <a:buSzPct val="100000"/>
              <a:buFont typeface="+mj-lt"/>
              <a:buAutoNum type="arabicPeriod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14;p10">
            <a:extLst>
              <a:ext uri="{FF2B5EF4-FFF2-40B4-BE49-F238E27FC236}">
                <a16:creationId xmlns:a16="http://schemas.microsoft.com/office/drawing/2014/main" id="{A3937FA2-07BE-4C1B-BE97-30DDA1430598}"/>
              </a:ext>
            </a:extLst>
          </p:cNvPr>
          <p:cNvSpPr/>
          <p:nvPr/>
        </p:nvSpPr>
        <p:spPr>
          <a:xfrm>
            <a:off x="9075575" y="4158250"/>
            <a:ext cx="2757600" cy="229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15;p10">
            <a:extLst>
              <a:ext uri="{FF2B5EF4-FFF2-40B4-BE49-F238E27FC236}">
                <a16:creationId xmlns:a16="http://schemas.microsoft.com/office/drawing/2014/main" id="{2E244311-9F15-493F-832B-3687C81C821D}"/>
              </a:ext>
            </a:extLst>
          </p:cNvPr>
          <p:cNvSpPr txBox="1"/>
          <p:nvPr/>
        </p:nvSpPr>
        <p:spPr>
          <a:xfrm>
            <a:off x="9107231" y="4651232"/>
            <a:ext cx="1654200" cy="12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344C"/>
              </a:buClr>
              <a:buSzPts val="1500"/>
              <a:buFont typeface="Arial"/>
              <a:buNone/>
            </a:pPr>
            <a:r>
              <a:rPr lang="id-ID" sz="1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By :</a:t>
            </a:r>
            <a:endParaRPr sz="10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716;p10">
            <a:extLst>
              <a:ext uri="{FF2B5EF4-FFF2-40B4-BE49-F238E27FC236}">
                <a16:creationId xmlns:a16="http://schemas.microsoft.com/office/drawing/2014/main" id="{116282CE-19A9-42B3-BA42-A6565AB6CCE0}"/>
              </a:ext>
            </a:extLst>
          </p:cNvPr>
          <p:cNvSpPr/>
          <p:nvPr/>
        </p:nvSpPr>
        <p:spPr>
          <a:xfrm>
            <a:off x="9075675" y="1291475"/>
            <a:ext cx="2757600" cy="22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717;p10">
            <a:extLst>
              <a:ext uri="{FF2B5EF4-FFF2-40B4-BE49-F238E27FC236}">
                <a16:creationId xmlns:a16="http://schemas.microsoft.com/office/drawing/2014/main" id="{5C708FFA-2EB9-41E6-9E46-E8FD08713670}"/>
              </a:ext>
            </a:extLst>
          </p:cNvPr>
          <p:cNvGrpSpPr/>
          <p:nvPr/>
        </p:nvGrpSpPr>
        <p:grpSpPr>
          <a:xfrm>
            <a:off x="46" y="6763988"/>
            <a:ext cx="12191905" cy="157064"/>
            <a:chOff x="1780872" y="5229200"/>
            <a:chExt cx="5589541" cy="72008"/>
          </a:xfrm>
          <a:solidFill>
            <a:srgbClr val="FF0000"/>
          </a:solidFill>
        </p:grpSpPr>
        <p:sp>
          <p:nvSpPr>
            <p:cNvPr id="11" name="Google Shape;718;p10">
              <a:extLst>
                <a:ext uri="{FF2B5EF4-FFF2-40B4-BE49-F238E27FC236}">
                  <a16:creationId xmlns:a16="http://schemas.microsoft.com/office/drawing/2014/main" id="{7A4CCBAF-EBA4-48C2-ADC0-580FD566894B}"/>
                </a:ext>
              </a:extLst>
            </p:cNvPr>
            <p:cNvSpPr/>
            <p:nvPr/>
          </p:nvSpPr>
          <p:spPr>
            <a:xfrm>
              <a:off x="3177238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 extrusionOk="0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719;p10">
              <a:extLst>
                <a:ext uri="{FF2B5EF4-FFF2-40B4-BE49-F238E27FC236}">
                  <a16:creationId xmlns:a16="http://schemas.microsoft.com/office/drawing/2014/main" id="{0424947E-40B8-4D79-9BD5-836035FD181C}"/>
                </a:ext>
              </a:extLst>
            </p:cNvPr>
            <p:cNvSpPr/>
            <p:nvPr/>
          </p:nvSpPr>
          <p:spPr>
            <a:xfrm>
              <a:off x="457360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 extrusionOk="0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720;p10">
              <a:extLst>
                <a:ext uri="{FF2B5EF4-FFF2-40B4-BE49-F238E27FC236}">
                  <a16:creationId xmlns:a16="http://schemas.microsoft.com/office/drawing/2014/main" id="{331BBF68-525D-4AC4-A15B-6C4ED119397F}"/>
                </a:ext>
              </a:extLst>
            </p:cNvPr>
            <p:cNvSpPr/>
            <p:nvPr/>
          </p:nvSpPr>
          <p:spPr>
            <a:xfrm>
              <a:off x="5969972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 extrusionOk="0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721;p10">
              <a:extLst>
                <a:ext uri="{FF2B5EF4-FFF2-40B4-BE49-F238E27FC236}">
                  <a16:creationId xmlns:a16="http://schemas.microsoft.com/office/drawing/2014/main" id="{F0F78ACA-589F-413B-985C-C18AA559A8E1}"/>
                </a:ext>
              </a:extLst>
            </p:cNvPr>
            <p:cNvSpPr/>
            <p:nvPr/>
          </p:nvSpPr>
          <p:spPr>
            <a:xfrm>
              <a:off x="1780872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 extrusionOk="0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722;p10">
            <a:extLst>
              <a:ext uri="{FF2B5EF4-FFF2-40B4-BE49-F238E27FC236}">
                <a16:creationId xmlns:a16="http://schemas.microsoft.com/office/drawing/2014/main" id="{086DE731-A81A-425A-BF4A-FA7E386B3550}"/>
              </a:ext>
            </a:extLst>
          </p:cNvPr>
          <p:cNvSpPr/>
          <p:nvPr/>
        </p:nvSpPr>
        <p:spPr>
          <a:xfrm>
            <a:off x="4566975" y="4158400"/>
            <a:ext cx="4432500" cy="229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ID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55k new numbers of takers </a:t>
            </a: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this algorithm. </a:t>
            </a:r>
            <a:r>
              <a:rPr lang="en-ID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total there are 406k potential package takers</a:t>
            </a:r>
          </a:p>
          <a:p>
            <a:pPr marL="171450" lvl="0" indent="-1714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D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D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44.2% taker rate</a:t>
            </a: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D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uplift +4%</a:t>
            </a: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previous data</a:t>
            </a:r>
          </a:p>
          <a:p>
            <a:pPr marL="171450" lvl="0" indent="-1714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D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25;p10">
            <a:extLst>
              <a:ext uri="{FF2B5EF4-FFF2-40B4-BE49-F238E27FC236}">
                <a16:creationId xmlns:a16="http://schemas.microsoft.com/office/drawing/2014/main" id="{FB5018EE-E8F7-4C57-9C8A-A44CD3C4202F}"/>
              </a:ext>
            </a:extLst>
          </p:cNvPr>
          <p:cNvSpPr/>
          <p:nvPr/>
        </p:nvSpPr>
        <p:spPr>
          <a:xfrm>
            <a:off x="304775" y="3260888"/>
            <a:ext cx="4164300" cy="12609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724;p10">
            <a:extLst>
              <a:ext uri="{FF2B5EF4-FFF2-40B4-BE49-F238E27FC236}">
                <a16:creationId xmlns:a16="http://schemas.microsoft.com/office/drawing/2014/main" id="{CFA46BD7-4349-4F9F-9B36-13EF282EDE0F}"/>
              </a:ext>
            </a:extLst>
          </p:cNvPr>
          <p:cNvSpPr/>
          <p:nvPr/>
        </p:nvSpPr>
        <p:spPr>
          <a:xfrm>
            <a:off x="303275" y="1291473"/>
            <a:ext cx="4167300" cy="14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growth of online ride-hailing business in Indonesia is potential market to get more data users for </a:t>
            </a:r>
            <a:r>
              <a:rPr lang="en-ID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Telkomsel</a:t>
            </a:r>
            <a:endParaRPr lang="en-ID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ID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D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Telkomsel</a:t>
            </a:r>
            <a:r>
              <a:rPr lang="en-ID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launched a special combo data package for online ride-hailing drivers with IDR 75K for price</a:t>
            </a:r>
          </a:p>
          <a:p>
            <a:pPr lvl="0">
              <a:buClr>
                <a:srgbClr val="000000"/>
              </a:buClr>
              <a:buSzPts val="1400"/>
            </a:pPr>
            <a:endParaRPr lang="en-ID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Competitor offered merely same package for “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mitra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driver” with competitive price (IDR 20K – 75K)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29;p10">
            <a:extLst>
              <a:ext uri="{FF2B5EF4-FFF2-40B4-BE49-F238E27FC236}">
                <a16:creationId xmlns:a16="http://schemas.microsoft.com/office/drawing/2014/main" id="{40350BA1-C2DD-47E8-A213-8B8AF539B61A}"/>
              </a:ext>
            </a:extLst>
          </p:cNvPr>
          <p:cNvSpPr txBox="1"/>
          <p:nvPr/>
        </p:nvSpPr>
        <p:spPr>
          <a:xfrm>
            <a:off x="914893" y="4722985"/>
            <a:ext cx="10257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771;p10">
            <a:extLst>
              <a:ext uri="{FF2B5EF4-FFF2-40B4-BE49-F238E27FC236}">
                <a16:creationId xmlns:a16="http://schemas.microsoft.com/office/drawing/2014/main" id="{C1A2F989-0295-4599-B238-FC7515F9596A}"/>
              </a:ext>
            </a:extLst>
          </p:cNvPr>
          <p:cNvSpPr txBox="1"/>
          <p:nvPr/>
        </p:nvSpPr>
        <p:spPr>
          <a:xfrm>
            <a:off x="436225" y="3577225"/>
            <a:ext cx="38982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100" i="0" u="none" strike="noStrike" cap="none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Only 41.77% (547 K subscriber) takers from 1.2 Mio </a:t>
            </a:r>
            <a:r>
              <a:rPr lang="en-US" sz="1100" i="0" u="none" strike="noStrike" cap="none" dirty="0" err="1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mitra</a:t>
            </a:r>
            <a:r>
              <a:rPr lang="en-US" sz="1100" i="0" u="none" strike="noStrike" cap="none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driver who use </a:t>
            </a:r>
            <a:r>
              <a:rPr lang="en-US" sz="1100" i="0" u="none" strike="noStrike" cap="none" dirty="0" err="1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Telkomsel</a:t>
            </a:r>
            <a:r>
              <a:rPr lang="en-US" sz="1100" i="0" u="none" strike="noStrike" cap="none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number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1100" i="0" u="none" strike="noStrike" cap="none" dirty="0">
              <a:solidFill>
                <a:srgbClr val="434343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How to identify takers from potential </a:t>
            </a:r>
            <a:r>
              <a:rPr lang="en-US" sz="1100" dirty="0" err="1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mitra</a:t>
            </a: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driver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</a:t>
            </a:r>
            <a:endParaRPr lang="en-US" sz="1100" i="0" u="none" strike="noStrike" cap="none" dirty="0">
              <a:solidFill>
                <a:srgbClr val="434343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How much affordable price for combo package for </a:t>
            </a:r>
            <a:r>
              <a:rPr lang="en-US" sz="1100" dirty="0" err="1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mitra</a:t>
            </a: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driver</a:t>
            </a:r>
            <a:endParaRPr sz="1100" i="0" u="none" strike="noStrike" cap="none" dirty="0">
              <a:solidFill>
                <a:srgbClr val="434343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20" name="Google Shape;783;p10">
            <a:extLst>
              <a:ext uri="{FF2B5EF4-FFF2-40B4-BE49-F238E27FC236}">
                <a16:creationId xmlns:a16="http://schemas.microsoft.com/office/drawing/2014/main" id="{5DFE13A6-B138-417A-AC01-EE6E1E702FA3}"/>
              </a:ext>
            </a:extLst>
          </p:cNvPr>
          <p:cNvSpPr/>
          <p:nvPr/>
        </p:nvSpPr>
        <p:spPr>
          <a:xfrm>
            <a:off x="-5175" y="-41625"/>
            <a:ext cx="12192000" cy="67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784;p10">
            <a:extLst>
              <a:ext uri="{FF2B5EF4-FFF2-40B4-BE49-F238E27FC236}">
                <a16:creationId xmlns:a16="http://schemas.microsoft.com/office/drawing/2014/main" id="{C2EF24CF-44F3-47A6-AC83-E1033B5674A7}"/>
              </a:ext>
            </a:extLst>
          </p:cNvPr>
          <p:cNvSpPr txBox="1"/>
          <p:nvPr/>
        </p:nvSpPr>
        <p:spPr>
          <a:xfrm>
            <a:off x="182999" y="143349"/>
            <a:ext cx="11650175" cy="35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2400" b="1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d-ID" sz="24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Executive Summary of 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DSA -Ride Hailing Internet Package for Driver</a:t>
            </a:r>
            <a:r>
              <a:rPr lang="id-ID" sz="24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2400" b="1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2400" b="1" i="0" u="none" strike="noStrike" cap="none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Google Shape;785;p10">
            <a:extLst>
              <a:ext uri="{FF2B5EF4-FFF2-40B4-BE49-F238E27FC236}">
                <a16:creationId xmlns:a16="http://schemas.microsoft.com/office/drawing/2014/main" id="{58215BA1-8B9F-463E-BBBA-A1408C30BA31}"/>
              </a:ext>
            </a:extLst>
          </p:cNvPr>
          <p:cNvSpPr txBox="1"/>
          <p:nvPr/>
        </p:nvSpPr>
        <p:spPr>
          <a:xfrm>
            <a:off x="5074050" y="825644"/>
            <a:ext cx="3090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Proposed Solutions</a:t>
            </a:r>
            <a:endParaRPr sz="1600" b="1" i="0" u="none" strike="noStrike" cap="none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786;p10">
            <a:extLst>
              <a:ext uri="{FF2B5EF4-FFF2-40B4-BE49-F238E27FC236}">
                <a16:creationId xmlns:a16="http://schemas.microsoft.com/office/drawing/2014/main" id="{8B974F1D-1B6B-47D3-A368-513D28755B9A}"/>
              </a:ext>
            </a:extLst>
          </p:cNvPr>
          <p:cNvSpPr txBox="1"/>
          <p:nvPr/>
        </p:nvSpPr>
        <p:spPr>
          <a:xfrm>
            <a:off x="852300" y="820518"/>
            <a:ext cx="3000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Business Background</a:t>
            </a:r>
            <a:endParaRPr sz="1600" b="1" i="0" u="none" strike="noStrike" cap="none" dirty="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787;p10">
            <a:extLst>
              <a:ext uri="{FF2B5EF4-FFF2-40B4-BE49-F238E27FC236}">
                <a16:creationId xmlns:a16="http://schemas.microsoft.com/office/drawing/2014/main" id="{013D7DC9-7FC6-426E-89AC-098F63361874}"/>
              </a:ext>
            </a:extLst>
          </p:cNvPr>
          <p:cNvSpPr txBox="1"/>
          <p:nvPr/>
        </p:nvSpPr>
        <p:spPr>
          <a:xfrm>
            <a:off x="9547274" y="837508"/>
            <a:ext cx="2410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Business Benefit</a:t>
            </a:r>
            <a:endParaRPr sz="1600" b="1" i="0" u="none" strike="noStrike" cap="none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788;p10">
            <a:extLst>
              <a:ext uri="{FF2B5EF4-FFF2-40B4-BE49-F238E27FC236}">
                <a16:creationId xmlns:a16="http://schemas.microsoft.com/office/drawing/2014/main" id="{7DA3A88E-C558-4EFD-BF1D-0D3FCD71F9BC}"/>
              </a:ext>
            </a:extLst>
          </p:cNvPr>
          <p:cNvSpPr/>
          <p:nvPr/>
        </p:nvSpPr>
        <p:spPr>
          <a:xfrm flipH="1">
            <a:off x="487793" y="816266"/>
            <a:ext cx="364500" cy="332921"/>
          </a:xfrm>
          <a:custGeom>
            <a:avLst/>
            <a:gdLst/>
            <a:ahLst/>
            <a:cxnLst/>
            <a:rect l="l" t="t" r="r" b="b"/>
            <a:pathLst>
              <a:path w="3240000" h="3248012" extrusionOk="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789;p10">
            <a:extLst>
              <a:ext uri="{FF2B5EF4-FFF2-40B4-BE49-F238E27FC236}">
                <a16:creationId xmlns:a16="http://schemas.microsoft.com/office/drawing/2014/main" id="{B3C88E04-82DC-423C-82B2-59EBF419EE48}"/>
              </a:ext>
            </a:extLst>
          </p:cNvPr>
          <p:cNvGrpSpPr/>
          <p:nvPr/>
        </p:nvGrpSpPr>
        <p:grpSpPr>
          <a:xfrm>
            <a:off x="9183697" y="853094"/>
            <a:ext cx="363575" cy="275147"/>
            <a:chOff x="9017581" y="4660108"/>
            <a:chExt cx="1116632" cy="741037"/>
          </a:xfrm>
        </p:grpSpPr>
        <p:grpSp>
          <p:nvGrpSpPr>
            <p:cNvPr id="27" name="Google Shape;790;p10">
              <a:extLst>
                <a:ext uri="{FF2B5EF4-FFF2-40B4-BE49-F238E27FC236}">
                  <a16:creationId xmlns:a16="http://schemas.microsoft.com/office/drawing/2014/main" id="{906E7EC3-64A7-4D6E-999B-3066489443E3}"/>
                </a:ext>
              </a:extLst>
            </p:cNvPr>
            <p:cNvGrpSpPr/>
            <p:nvPr/>
          </p:nvGrpSpPr>
          <p:grpSpPr>
            <a:xfrm>
              <a:off x="9017581" y="4660108"/>
              <a:ext cx="1116632" cy="741037"/>
              <a:chOff x="8890504" y="1819747"/>
              <a:chExt cx="2424824" cy="1609200"/>
            </a:xfrm>
          </p:grpSpPr>
          <p:sp>
            <p:nvSpPr>
              <p:cNvPr id="29" name="Google Shape;791;p10">
                <a:extLst>
                  <a:ext uri="{FF2B5EF4-FFF2-40B4-BE49-F238E27FC236}">
                    <a16:creationId xmlns:a16="http://schemas.microsoft.com/office/drawing/2014/main" id="{FCE32BB2-E47B-47D5-ACF2-A6E63CDA83E3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00" cy="1609200"/>
              </a:xfrm>
              <a:prstGeom prst="roundRect">
                <a:avLst>
                  <a:gd name="adj" fmla="val 16667"/>
                </a:avLst>
              </a:prstGeom>
              <a:solidFill>
                <a:srgbClr val="5EBE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92;p10">
                <a:extLst>
                  <a:ext uri="{FF2B5EF4-FFF2-40B4-BE49-F238E27FC236}">
                    <a16:creationId xmlns:a16="http://schemas.microsoft.com/office/drawing/2014/main" id="{6ECF5D51-7C41-4E07-8FAE-A277C3DC3770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600" cy="1340100"/>
              </a:xfrm>
              <a:prstGeom prst="roundRect">
                <a:avLst>
                  <a:gd name="adj" fmla="val 12614"/>
                </a:avLst>
              </a:prstGeom>
              <a:noFill/>
              <a:ln w="22225" cap="flat" cmpd="sng">
                <a:solidFill>
                  <a:srgbClr val="FFFFFF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93;p10">
                <a:extLst>
                  <a:ext uri="{FF2B5EF4-FFF2-40B4-BE49-F238E27FC236}">
                    <a16:creationId xmlns:a16="http://schemas.microsoft.com/office/drawing/2014/main" id="{69C2AF3A-B5BD-4ECC-8073-CB2B0D253A44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700" cy="480900"/>
              </a:xfrm>
              <a:prstGeom prst="roundRect">
                <a:avLst>
                  <a:gd name="adj" fmla="val 16667"/>
                </a:avLst>
              </a:prstGeom>
              <a:solidFill>
                <a:srgbClr val="5EBEE4"/>
              </a:solidFill>
              <a:ln w="1587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94;p10">
                <a:extLst>
                  <a:ext uri="{FF2B5EF4-FFF2-40B4-BE49-F238E27FC236}">
                    <a16:creationId xmlns:a16="http://schemas.microsoft.com/office/drawing/2014/main" id="{F0D4A07A-7B72-4D11-A2DF-3DB6A25F5439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800" cy="289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" name="Google Shape;795;p10">
              <a:extLst>
                <a:ext uri="{FF2B5EF4-FFF2-40B4-BE49-F238E27FC236}">
                  <a16:creationId xmlns:a16="http://schemas.microsoft.com/office/drawing/2014/main" id="{DADBF62C-FF3C-45EA-A38F-CF176FED52CD}"/>
                </a:ext>
              </a:extLst>
            </p:cNvPr>
            <p:cNvSpPr/>
            <p:nvPr/>
          </p:nvSpPr>
          <p:spPr>
            <a:xfrm>
              <a:off x="9415738" y="4824489"/>
              <a:ext cx="254544" cy="410445"/>
            </a:xfrm>
            <a:custGeom>
              <a:avLst/>
              <a:gdLst/>
              <a:ahLst/>
              <a:cxnLst/>
              <a:rect l="l" t="t" r="r" b="b"/>
              <a:pathLst>
                <a:path w="3636337" h="7138182" extrusionOk="0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" name="Google Shape;796;p10">
            <a:extLst>
              <a:ext uri="{FF2B5EF4-FFF2-40B4-BE49-F238E27FC236}">
                <a16:creationId xmlns:a16="http://schemas.microsoft.com/office/drawing/2014/main" id="{EFA9D2FA-3AA3-415A-BF2B-A83DFE6A656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4710439" y="761443"/>
            <a:ext cx="363600" cy="3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797;p10">
            <a:extLst>
              <a:ext uri="{FF2B5EF4-FFF2-40B4-BE49-F238E27FC236}">
                <a16:creationId xmlns:a16="http://schemas.microsoft.com/office/drawing/2014/main" id="{91E3DC3B-2776-4A7E-AAC4-BC443FDD1255}"/>
              </a:ext>
            </a:extLst>
          </p:cNvPr>
          <p:cNvSpPr txBox="1"/>
          <p:nvPr/>
        </p:nvSpPr>
        <p:spPr>
          <a:xfrm>
            <a:off x="782289" y="2842265"/>
            <a:ext cx="2917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Problems Statements</a:t>
            </a:r>
            <a:endParaRPr sz="1600" b="1" i="0" u="none" strike="noStrike" cap="none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" name="Google Shape;798;p10">
            <a:extLst>
              <a:ext uri="{FF2B5EF4-FFF2-40B4-BE49-F238E27FC236}">
                <a16:creationId xmlns:a16="http://schemas.microsoft.com/office/drawing/2014/main" id="{942CED47-4AEB-4B15-8D1E-3409C191D7B5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/>
        </p:blipFill>
        <p:spPr>
          <a:xfrm>
            <a:off x="523986" y="2893493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799;p10">
            <a:extLst>
              <a:ext uri="{FF2B5EF4-FFF2-40B4-BE49-F238E27FC236}">
                <a16:creationId xmlns:a16="http://schemas.microsoft.com/office/drawing/2014/main" id="{55D69082-AF1C-47F9-809D-4D96148C423D}"/>
              </a:ext>
            </a:extLst>
          </p:cNvPr>
          <p:cNvSpPr txBox="1"/>
          <p:nvPr/>
        </p:nvSpPr>
        <p:spPr>
          <a:xfrm>
            <a:off x="745007" y="4535990"/>
            <a:ext cx="30000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 dirty="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sz="1600" b="1" i="0" u="none" strike="noStrike" cap="none" dirty="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Google Shape;800;p10">
            <a:extLst>
              <a:ext uri="{FF2B5EF4-FFF2-40B4-BE49-F238E27FC236}">
                <a16:creationId xmlns:a16="http://schemas.microsoft.com/office/drawing/2014/main" id="{63713BDA-09EC-41E5-B3AF-1BA4374934A5}"/>
              </a:ext>
            </a:extLst>
          </p:cNvPr>
          <p:cNvSpPr/>
          <p:nvPr/>
        </p:nvSpPr>
        <p:spPr>
          <a:xfrm>
            <a:off x="487793" y="4610563"/>
            <a:ext cx="280736" cy="266849"/>
          </a:xfrm>
          <a:custGeom>
            <a:avLst/>
            <a:gdLst/>
            <a:ahLst/>
            <a:cxnLst/>
            <a:rect l="l" t="t" r="r" b="b"/>
            <a:pathLst>
              <a:path w="3208412" h="3234532" extrusionOk="0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801;p10">
            <a:extLst>
              <a:ext uri="{FF2B5EF4-FFF2-40B4-BE49-F238E27FC236}">
                <a16:creationId xmlns:a16="http://schemas.microsoft.com/office/drawing/2014/main" id="{4AFF56DA-D95B-4761-849F-7052F4063F5C}"/>
              </a:ext>
            </a:extLst>
          </p:cNvPr>
          <p:cNvSpPr txBox="1"/>
          <p:nvPr/>
        </p:nvSpPr>
        <p:spPr>
          <a:xfrm>
            <a:off x="5100239" y="3685093"/>
            <a:ext cx="10725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-ID" sz="1600" b="1" i="0" u="none" strike="noStrike" cap="none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sz="1600" b="1" i="0" u="none" strike="noStrike" cap="none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" name="Google Shape;802;p10">
            <a:extLst>
              <a:ext uri="{FF2B5EF4-FFF2-40B4-BE49-F238E27FC236}">
                <a16:creationId xmlns:a16="http://schemas.microsoft.com/office/drawing/2014/main" id="{EB358DCF-B123-415A-97E0-1EDADFDB993C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FFC000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4785425" y="3711572"/>
            <a:ext cx="363600" cy="3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C9A7DEB-3DB9-4C26-8DB1-E551EE4B9576}"/>
              </a:ext>
            </a:extLst>
          </p:cNvPr>
          <p:cNvSpPr/>
          <p:nvPr/>
        </p:nvSpPr>
        <p:spPr>
          <a:xfrm>
            <a:off x="9547272" y="4598458"/>
            <a:ext cx="220599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ID" sz="105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GROUP 12</a:t>
            </a:r>
            <a:endParaRPr lang="en-ID" sz="105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sz="105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Yustinus</a:t>
            </a:r>
            <a:r>
              <a:rPr lang="en-ID" sz="105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sz="105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Kunta</a:t>
            </a:r>
            <a:r>
              <a:rPr lang="en-ID" sz="105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sz="105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Wibisana</a:t>
            </a:r>
            <a:endParaRPr lang="en-ID" sz="105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sz="105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Shelby </a:t>
            </a:r>
            <a:r>
              <a:rPr lang="en-ID" sz="105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Marsa</a:t>
            </a:r>
            <a:r>
              <a:rPr lang="en-ID" sz="105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sz="105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Istiqomah</a:t>
            </a:r>
            <a:endParaRPr lang="en-ID" sz="105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sz="105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Wahyu </a:t>
            </a:r>
            <a:r>
              <a:rPr lang="en-ID" sz="105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Sejati</a:t>
            </a:r>
            <a:r>
              <a:rPr lang="en-ID" sz="105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ID" sz="105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Roso</a:t>
            </a:r>
            <a:endParaRPr lang="en-ID" sz="105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ID" sz="105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Rizaldy Al Kautsar Utomo</a:t>
            </a:r>
            <a:endParaRPr lang="en-ID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D0EFF4-72C0-4CF7-B017-51BE6B22CE55}"/>
              </a:ext>
            </a:extLst>
          </p:cNvPr>
          <p:cNvSpPr/>
          <p:nvPr/>
        </p:nvSpPr>
        <p:spPr>
          <a:xfrm>
            <a:off x="444918" y="5135933"/>
            <a:ext cx="272864" cy="272865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Google Sans" panose="020B0503030502040204" pitchFamily="34" charset="0"/>
              </a:rPr>
              <a:t>1</a:t>
            </a:r>
            <a:endParaRPr lang="en-ID" sz="1200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EEB6D7-7D41-4793-8D99-62F9EBD5C702}"/>
              </a:ext>
            </a:extLst>
          </p:cNvPr>
          <p:cNvSpPr txBox="1"/>
          <p:nvPr/>
        </p:nvSpPr>
        <p:spPr>
          <a:xfrm>
            <a:off x="811986" y="5113821"/>
            <a:ext cx="3354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ID" sz="1100" b="1" dirty="0">
                <a:latin typeface="Arial" panose="020B0604020202020204" pitchFamily="34" charset="0"/>
                <a:cs typeface="Arial" panose="020B0604020202020204" pitchFamily="34" charset="0"/>
              </a:rPr>
              <a:t>supervised model that can predict takers</a:t>
            </a:r>
            <a:endParaRPr lang="id-ID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1AA1996-C3A4-41F2-A7FD-F4FF75C750A8}"/>
              </a:ext>
            </a:extLst>
          </p:cNvPr>
          <p:cNvSpPr/>
          <p:nvPr/>
        </p:nvSpPr>
        <p:spPr>
          <a:xfrm>
            <a:off x="436225" y="5589596"/>
            <a:ext cx="276998" cy="276999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Google Sans" panose="020B0503030502040204" pitchFamily="34" charset="0"/>
              </a:rPr>
              <a:t>2</a:t>
            </a:r>
            <a:endParaRPr lang="en-ID" sz="1200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60047E-024F-4F19-9E9A-4A8BE023D96F}"/>
              </a:ext>
            </a:extLst>
          </p:cNvPr>
          <p:cNvSpPr txBox="1"/>
          <p:nvPr/>
        </p:nvSpPr>
        <p:spPr>
          <a:xfrm>
            <a:off x="801693" y="5589596"/>
            <a:ext cx="3354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D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en-ID" sz="1100" b="1" dirty="0">
                <a:latin typeface="Arial" panose="020B0604020202020204" pitchFamily="34" charset="0"/>
                <a:cs typeface="Arial" panose="020B0604020202020204" pitchFamily="34" charset="0"/>
              </a:rPr>
              <a:t> segment of customer </a:t>
            </a:r>
            <a:r>
              <a:rPr lang="en-ID" sz="1100" dirty="0">
                <a:latin typeface="Arial" panose="020B0604020202020204" pitchFamily="34" charset="0"/>
                <a:cs typeface="Arial" panose="020B0604020202020204" pitchFamily="34" charset="0"/>
              </a:rPr>
              <a:t>with clustering</a:t>
            </a:r>
            <a:endParaRPr lang="id-ID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4DFC5C-5953-44D7-B4EB-5630D9576E26}"/>
              </a:ext>
            </a:extLst>
          </p:cNvPr>
          <p:cNvSpPr/>
          <p:nvPr/>
        </p:nvSpPr>
        <p:spPr>
          <a:xfrm>
            <a:off x="440782" y="6041734"/>
            <a:ext cx="276998" cy="276999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Google Sans" panose="020B0503030502040204" pitchFamily="34" charset="0"/>
              </a:rPr>
              <a:t>3</a:t>
            </a:r>
            <a:endParaRPr lang="en-ID" sz="1200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DE681-6FD2-4588-A835-0CC57E77C62D}"/>
              </a:ext>
            </a:extLst>
          </p:cNvPr>
          <p:cNvSpPr txBox="1"/>
          <p:nvPr/>
        </p:nvSpPr>
        <p:spPr>
          <a:xfrm>
            <a:off x="794597" y="6041734"/>
            <a:ext cx="3354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ID" sz="1100" b="1" dirty="0">
                <a:latin typeface="Arial" panose="020B0604020202020204" pitchFamily="34" charset="0"/>
                <a:cs typeface="Arial" panose="020B0604020202020204" pitchFamily="34" charset="0"/>
              </a:rPr>
              <a:t>subsegment </a:t>
            </a:r>
            <a:r>
              <a:rPr lang="en-ID" sz="1100" dirty="0">
                <a:latin typeface="Arial" panose="020B0604020202020204" pitchFamily="34" charset="0"/>
                <a:cs typeface="Arial" panose="020B0604020202020204" pitchFamily="34" charset="0"/>
              </a:rPr>
              <a:t>based on ARPU</a:t>
            </a:r>
            <a:endParaRPr lang="id-ID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Google Shape;771;p10">
            <a:extLst>
              <a:ext uri="{FF2B5EF4-FFF2-40B4-BE49-F238E27FC236}">
                <a16:creationId xmlns:a16="http://schemas.microsoft.com/office/drawing/2014/main" id="{3668CEC4-B7D4-9B44-BFA1-57490D3AFE6A}"/>
              </a:ext>
            </a:extLst>
          </p:cNvPr>
          <p:cNvSpPr txBox="1"/>
          <p:nvPr/>
        </p:nvSpPr>
        <p:spPr>
          <a:xfrm>
            <a:off x="9137310" y="1503534"/>
            <a:ext cx="2530704" cy="163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100" i="0" u="none" strike="noStrike" cap="none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Increase active data user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1100" i="0" u="none" strike="noStrike" cap="none" dirty="0">
              <a:solidFill>
                <a:srgbClr val="434343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Increase revenue (ARPU) from customer</a:t>
            </a:r>
          </a:p>
        </p:txBody>
      </p:sp>
    </p:spTree>
    <p:extLst>
      <p:ext uri="{BB962C8B-B14F-4D97-AF65-F5344CB8AC3E}">
        <p14:creationId xmlns:p14="http://schemas.microsoft.com/office/powerpoint/2010/main" val="1686167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72625" y="2844688"/>
            <a:ext cx="32800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MODELLING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30 top feature </a:t>
            </a:r>
            <a:r>
              <a:rPr lang="en-ID" sz="2400" dirty="0">
                <a:latin typeface="Google Sans" panose="020B0503030502040204" pitchFamily="34" charset="0"/>
              </a:rPr>
              <a:t>ingested into the model</a:t>
            </a:r>
            <a:r>
              <a:rPr lang="en-ID" sz="2400" b="1" dirty="0">
                <a:latin typeface="Google Sans" panose="020B0503030502040204" pitchFamily="34" charset="0"/>
              </a:rPr>
              <a:t>, feature selection</a:t>
            </a:r>
            <a:r>
              <a:rPr lang="en-ID" sz="2400" dirty="0">
                <a:latin typeface="Google Sans" panose="020B0503030502040204" pitchFamily="34" charset="0"/>
              </a:rPr>
              <a:t> conducted using </a:t>
            </a:r>
            <a:r>
              <a:rPr lang="en-ID" sz="2400" b="1" dirty="0" err="1">
                <a:latin typeface="Google Sans" panose="020B0503030502040204" pitchFamily="34" charset="0"/>
              </a:rPr>
              <a:t>XGBoost</a:t>
            </a:r>
            <a:r>
              <a:rPr lang="en-ID" sz="2400" b="1" dirty="0">
                <a:latin typeface="Google Sans" panose="020B0503030502040204" pitchFamily="34" charset="0"/>
              </a:rPr>
              <a:t> algorithm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02ADAA-D796-4541-8B64-E75AF5E8C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240" y="1678794"/>
            <a:ext cx="6343613" cy="46712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31F10B-DECE-46A1-A96A-E29789C1B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92" y="1678794"/>
            <a:ext cx="3563647" cy="15622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ACE06F-82B7-455B-9ABF-66EABECD99A9}"/>
              </a:ext>
            </a:extLst>
          </p:cNvPr>
          <p:cNvSpPr txBox="1"/>
          <p:nvPr/>
        </p:nvSpPr>
        <p:spPr>
          <a:xfrm>
            <a:off x="566291" y="3525521"/>
            <a:ext cx="3563647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Revenue of </a:t>
            </a:r>
            <a:r>
              <a:rPr lang="en-US" b="1" dirty="0">
                <a:latin typeface="Google Sans" panose="020B0503030502040204" pitchFamily="34" charset="0"/>
              </a:rPr>
              <a:t>data usage (</a:t>
            </a:r>
            <a:r>
              <a:rPr lang="en-US" b="1" dirty="0" err="1">
                <a:latin typeface="Google Sans" panose="020B0503030502040204" pitchFamily="34" charset="0"/>
              </a:rPr>
              <a:t>rev_broadband</a:t>
            </a:r>
            <a:r>
              <a:rPr lang="en-US" b="1" dirty="0">
                <a:latin typeface="Google Sans" panose="020B0503030502040204" pitchFamily="34" charset="0"/>
              </a:rPr>
              <a:t> &amp; </a:t>
            </a:r>
            <a:r>
              <a:rPr lang="en-US" b="1" dirty="0" err="1">
                <a:latin typeface="Google Sans" panose="020B0503030502040204" pitchFamily="34" charset="0"/>
              </a:rPr>
              <a:t>rev_data_pack</a:t>
            </a:r>
            <a:r>
              <a:rPr lang="en-US" b="1" dirty="0">
                <a:latin typeface="Google Sans" panose="020B0503030502040204" pitchFamily="34" charset="0"/>
              </a:rPr>
              <a:t>) </a:t>
            </a:r>
            <a:r>
              <a:rPr lang="en-US" dirty="0">
                <a:latin typeface="Google Sans" panose="020B0503030502040204" pitchFamily="34" charset="0"/>
              </a:rPr>
              <a:t>managed to get into </a:t>
            </a:r>
            <a:r>
              <a:rPr lang="en-US" b="1" dirty="0">
                <a:latin typeface="Google Sans" panose="020B0503030502040204" pitchFamily="34" charset="0"/>
              </a:rPr>
              <a:t>top 3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9F13B7-880B-4799-AC42-DF14B9B1A67B}"/>
              </a:ext>
            </a:extLst>
          </p:cNvPr>
          <p:cNvSpPr/>
          <p:nvPr/>
        </p:nvSpPr>
        <p:spPr>
          <a:xfrm>
            <a:off x="5323840" y="1755983"/>
            <a:ext cx="6242013" cy="45889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539E28-5483-4730-9E28-4CFED0B16008}"/>
              </a:ext>
            </a:extLst>
          </p:cNvPr>
          <p:cNvSpPr txBox="1"/>
          <p:nvPr/>
        </p:nvSpPr>
        <p:spPr>
          <a:xfrm>
            <a:off x="566290" y="4886961"/>
            <a:ext cx="3563647" cy="923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Feature that created from </a:t>
            </a:r>
            <a:r>
              <a:rPr lang="en-US" b="1" dirty="0">
                <a:latin typeface="Google Sans" panose="020B0503030502040204" pitchFamily="34" charset="0"/>
              </a:rPr>
              <a:t>feature engineering</a:t>
            </a:r>
            <a:r>
              <a:rPr lang="en-US" dirty="0">
                <a:latin typeface="Google Sans" panose="020B0503030502040204" pitchFamily="34" charset="0"/>
              </a:rPr>
              <a:t> managed to have high score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B2D6EC1-FD20-4619-BFDB-1B2350717578}"/>
              </a:ext>
            </a:extLst>
          </p:cNvPr>
          <p:cNvSpPr/>
          <p:nvPr/>
        </p:nvSpPr>
        <p:spPr>
          <a:xfrm>
            <a:off x="4185920" y="3525520"/>
            <a:ext cx="1036318" cy="1830675"/>
          </a:xfrm>
          <a:custGeom>
            <a:avLst/>
            <a:gdLst>
              <a:gd name="connsiteX0" fmla="*/ 0 w 1137920"/>
              <a:gd name="connsiteY0" fmla="*/ 1859280 h 1881476"/>
              <a:gd name="connsiteX1" fmla="*/ 50800 w 1137920"/>
              <a:gd name="connsiteY1" fmla="*/ 1879600 h 1881476"/>
              <a:gd name="connsiteX2" fmla="*/ 304800 w 1137920"/>
              <a:gd name="connsiteY2" fmla="*/ 1859280 h 1881476"/>
              <a:gd name="connsiteX3" fmla="*/ 335280 w 1137920"/>
              <a:gd name="connsiteY3" fmla="*/ 1838960 h 1881476"/>
              <a:gd name="connsiteX4" fmla="*/ 406400 w 1137920"/>
              <a:gd name="connsiteY4" fmla="*/ 1808480 h 1881476"/>
              <a:gd name="connsiteX5" fmla="*/ 447040 w 1137920"/>
              <a:gd name="connsiteY5" fmla="*/ 1778000 h 1881476"/>
              <a:gd name="connsiteX6" fmla="*/ 477520 w 1137920"/>
              <a:gd name="connsiteY6" fmla="*/ 1757680 h 1881476"/>
              <a:gd name="connsiteX7" fmla="*/ 538480 w 1137920"/>
              <a:gd name="connsiteY7" fmla="*/ 1686560 h 1881476"/>
              <a:gd name="connsiteX8" fmla="*/ 558800 w 1137920"/>
              <a:gd name="connsiteY8" fmla="*/ 1645920 h 1881476"/>
              <a:gd name="connsiteX9" fmla="*/ 579120 w 1137920"/>
              <a:gd name="connsiteY9" fmla="*/ 1615440 h 1881476"/>
              <a:gd name="connsiteX10" fmla="*/ 589280 w 1137920"/>
              <a:gd name="connsiteY10" fmla="*/ 1544320 h 1881476"/>
              <a:gd name="connsiteX11" fmla="*/ 619760 w 1137920"/>
              <a:gd name="connsiteY11" fmla="*/ 1422400 h 1881476"/>
              <a:gd name="connsiteX12" fmla="*/ 629920 w 1137920"/>
              <a:gd name="connsiteY12" fmla="*/ 1300480 h 1881476"/>
              <a:gd name="connsiteX13" fmla="*/ 640080 w 1137920"/>
              <a:gd name="connsiteY13" fmla="*/ 1229360 h 1881476"/>
              <a:gd name="connsiteX14" fmla="*/ 650240 w 1137920"/>
              <a:gd name="connsiteY14" fmla="*/ 1127760 h 1881476"/>
              <a:gd name="connsiteX15" fmla="*/ 660400 w 1137920"/>
              <a:gd name="connsiteY15" fmla="*/ 1097280 h 1881476"/>
              <a:gd name="connsiteX16" fmla="*/ 670560 w 1137920"/>
              <a:gd name="connsiteY16" fmla="*/ 1046480 h 1881476"/>
              <a:gd name="connsiteX17" fmla="*/ 690880 w 1137920"/>
              <a:gd name="connsiteY17" fmla="*/ 873760 h 1881476"/>
              <a:gd name="connsiteX18" fmla="*/ 701040 w 1137920"/>
              <a:gd name="connsiteY18" fmla="*/ 802640 h 1881476"/>
              <a:gd name="connsiteX19" fmla="*/ 711200 w 1137920"/>
              <a:gd name="connsiteY19" fmla="*/ 650240 h 1881476"/>
              <a:gd name="connsiteX20" fmla="*/ 731520 w 1137920"/>
              <a:gd name="connsiteY20" fmla="*/ 518160 h 1881476"/>
              <a:gd name="connsiteX21" fmla="*/ 751840 w 1137920"/>
              <a:gd name="connsiteY21" fmla="*/ 447040 h 1881476"/>
              <a:gd name="connsiteX22" fmla="*/ 762000 w 1137920"/>
              <a:gd name="connsiteY22" fmla="*/ 406400 h 1881476"/>
              <a:gd name="connsiteX23" fmla="*/ 802640 w 1137920"/>
              <a:gd name="connsiteY23" fmla="*/ 304800 h 1881476"/>
              <a:gd name="connsiteX24" fmla="*/ 812800 w 1137920"/>
              <a:gd name="connsiteY24" fmla="*/ 264160 h 1881476"/>
              <a:gd name="connsiteX25" fmla="*/ 833120 w 1137920"/>
              <a:gd name="connsiteY25" fmla="*/ 233680 h 1881476"/>
              <a:gd name="connsiteX26" fmla="*/ 873760 w 1137920"/>
              <a:gd name="connsiteY26" fmla="*/ 132080 h 1881476"/>
              <a:gd name="connsiteX27" fmla="*/ 894080 w 1137920"/>
              <a:gd name="connsiteY27" fmla="*/ 101600 h 1881476"/>
              <a:gd name="connsiteX28" fmla="*/ 924560 w 1137920"/>
              <a:gd name="connsiteY28" fmla="*/ 71120 h 1881476"/>
              <a:gd name="connsiteX29" fmla="*/ 995680 w 1137920"/>
              <a:gd name="connsiteY29" fmla="*/ 30480 h 1881476"/>
              <a:gd name="connsiteX30" fmla="*/ 1056640 w 1137920"/>
              <a:gd name="connsiteY30" fmla="*/ 10160 h 1881476"/>
              <a:gd name="connsiteX31" fmla="*/ 1137920 w 1137920"/>
              <a:gd name="connsiteY31" fmla="*/ 0 h 188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37920" h="1881476">
                <a:moveTo>
                  <a:pt x="0" y="1859280"/>
                </a:moveTo>
                <a:cubicBezTo>
                  <a:pt x="16933" y="1866053"/>
                  <a:pt x="32577" y="1878871"/>
                  <a:pt x="50800" y="1879600"/>
                </a:cubicBezTo>
                <a:cubicBezTo>
                  <a:pt x="188579" y="1885111"/>
                  <a:pt x="208549" y="1878530"/>
                  <a:pt x="304800" y="1859280"/>
                </a:cubicBezTo>
                <a:cubicBezTo>
                  <a:pt x="314960" y="1852507"/>
                  <a:pt x="324358" y="1844421"/>
                  <a:pt x="335280" y="1838960"/>
                </a:cubicBezTo>
                <a:cubicBezTo>
                  <a:pt x="404416" y="1804392"/>
                  <a:pt x="321833" y="1861334"/>
                  <a:pt x="406400" y="1808480"/>
                </a:cubicBezTo>
                <a:cubicBezTo>
                  <a:pt x="420759" y="1799505"/>
                  <a:pt x="433261" y="1787842"/>
                  <a:pt x="447040" y="1778000"/>
                </a:cubicBezTo>
                <a:cubicBezTo>
                  <a:pt x="456976" y="1770903"/>
                  <a:pt x="468139" y="1765497"/>
                  <a:pt x="477520" y="1757680"/>
                </a:cubicBezTo>
                <a:cubicBezTo>
                  <a:pt x="499204" y="1739610"/>
                  <a:pt x="523856" y="1709959"/>
                  <a:pt x="538480" y="1686560"/>
                </a:cubicBezTo>
                <a:cubicBezTo>
                  <a:pt x="546507" y="1673717"/>
                  <a:pt x="551286" y="1659070"/>
                  <a:pt x="558800" y="1645920"/>
                </a:cubicBezTo>
                <a:cubicBezTo>
                  <a:pt x="564858" y="1635318"/>
                  <a:pt x="572347" y="1625600"/>
                  <a:pt x="579120" y="1615440"/>
                </a:cubicBezTo>
                <a:cubicBezTo>
                  <a:pt x="582507" y="1591733"/>
                  <a:pt x="583895" y="1567654"/>
                  <a:pt x="589280" y="1544320"/>
                </a:cubicBezTo>
                <a:cubicBezTo>
                  <a:pt x="614637" y="1434441"/>
                  <a:pt x="607500" y="1532740"/>
                  <a:pt x="619760" y="1422400"/>
                </a:cubicBezTo>
                <a:cubicBezTo>
                  <a:pt x="624263" y="1381869"/>
                  <a:pt x="625651" y="1341037"/>
                  <a:pt x="629920" y="1300480"/>
                </a:cubicBezTo>
                <a:cubicBezTo>
                  <a:pt x="632427" y="1276664"/>
                  <a:pt x="637282" y="1253143"/>
                  <a:pt x="640080" y="1229360"/>
                </a:cubicBezTo>
                <a:cubicBezTo>
                  <a:pt x="644057" y="1195558"/>
                  <a:pt x="645065" y="1161400"/>
                  <a:pt x="650240" y="1127760"/>
                </a:cubicBezTo>
                <a:cubicBezTo>
                  <a:pt x="651868" y="1117175"/>
                  <a:pt x="657803" y="1107670"/>
                  <a:pt x="660400" y="1097280"/>
                </a:cubicBezTo>
                <a:cubicBezTo>
                  <a:pt x="664588" y="1080527"/>
                  <a:pt x="667934" y="1063548"/>
                  <a:pt x="670560" y="1046480"/>
                </a:cubicBezTo>
                <a:cubicBezTo>
                  <a:pt x="678380" y="995649"/>
                  <a:pt x="684605" y="923958"/>
                  <a:pt x="690880" y="873760"/>
                </a:cubicBezTo>
                <a:cubicBezTo>
                  <a:pt x="693850" y="849998"/>
                  <a:pt x="697653" y="826347"/>
                  <a:pt x="701040" y="802640"/>
                </a:cubicBezTo>
                <a:cubicBezTo>
                  <a:pt x="704427" y="751840"/>
                  <a:pt x="706591" y="700944"/>
                  <a:pt x="711200" y="650240"/>
                </a:cubicBezTo>
                <a:cubicBezTo>
                  <a:pt x="712827" y="632348"/>
                  <a:pt x="727270" y="539410"/>
                  <a:pt x="731520" y="518160"/>
                </a:cubicBezTo>
                <a:cubicBezTo>
                  <a:pt x="742107" y="465224"/>
                  <a:pt x="738929" y="492229"/>
                  <a:pt x="751840" y="447040"/>
                </a:cubicBezTo>
                <a:cubicBezTo>
                  <a:pt x="755676" y="433614"/>
                  <a:pt x="757304" y="419550"/>
                  <a:pt x="762000" y="406400"/>
                </a:cubicBezTo>
                <a:cubicBezTo>
                  <a:pt x="774268" y="372049"/>
                  <a:pt x="793793" y="340186"/>
                  <a:pt x="802640" y="304800"/>
                </a:cubicBezTo>
                <a:cubicBezTo>
                  <a:pt x="806027" y="291253"/>
                  <a:pt x="807299" y="276995"/>
                  <a:pt x="812800" y="264160"/>
                </a:cubicBezTo>
                <a:cubicBezTo>
                  <a:pt x="817610" y="252937"/>
                  <a:pt x="828161" y="244838"/>
                  <a:pt x="833120" y="233680"/>
                </a:cubicBezTo>
                <a:cubicBezTo>
                  <a:pt x="874752" y="140008"/>
                  <a:pt x="832178" y="204849"/>
                  <a:pt x="873760" y="132080"/>
                </a:cubicBezTo>
                <a:cubicBezTo>
                  <a:pt x="879818" y="121478"/>
                  <a:pt x="886263" y="110981"/>
                  <a:pt x="894080" y="101600"/>
                </a:cubicBezTo>
                <a:cubicBezTo>
                  <a:pt x="903278" y="90562"/>
                  <a:pt x="913522" y="80318"/>
                  <a:pt x="924560" y="71120"/>
                </a:cubicBezTo>
                <a:cubicBezTo>
                  <a:pt x="941479" y="57021"/>
                  <a:pt x="976570" y="38124"/>
                  <a:pt x="995680" y="30480"/>
                </a:cubicBezTo>
                <a:cubicBezTo>
                  <a:pt x="1015567" y="22525"/>
                  <a:pt x="1035386" y="12817"/>
                  <a:pt x="1056640" y="10160"/>
                </a:cubicBezTo>
                <a:lnTo>
                  <a:pt x="113792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4931940-3AB1-4E72-9B8E-76277A3BAD40}"/>
              </a:ext>
            </a:extLst>
          </p:cNvPr>
          <p:cNvSpPr/>
          <p:nvPr/>
        </p:nvSpPr>
        <p:spPr>
          <a:xfrm>
            <a:off x="4231536" y="1869440"/>
            <a:ext cx="990703" cy="2144957"/>
          </a:xfrm>
          <a:custGeom>
            <a:avLst/>
            <a:gdLst>
              <a:gd name="connsiteX0" fmla="*/ 0 w 1137920"/>
              <a:gd name="connsiteY0" fmla="*/ 1859280 h 1881476"/>
              <a:gd name="connsiteX1" fmla="*/ 50800 w 1137920"/>
              <a:gd name="connsiteY1" fmla="*/ 1879600 h 1881476"/>
              <a:gd name="connsiteX2" fmla="*/ 304800 w 1137920"/>
              <a:gd name="connsiteY2" fmla="*/ 1859280 h 1881476"/>
              <a:gd name="connsiteX3" fmla="*/ 335280 w 1137920"/>
              <a:gd name="connsiteY3" fmla="*/ 1838960 h 1881476"/>
              <a:gd name="connsiteX4" fmla="*/ 406400 w 1137920"/>
              <a:gd name="connsiteY4" fmla="*/ 1808480 h 1881476"/>
              <a:gd name="connsiteX5" fmla="*/ 447040 w 1137920"/>
              <a:gd name="connsiteY5" fmla="*/ 1778000 h 1881476"/>
              <a:gd name="connsiteX6" fmla="*/ 477520 w 1137920"/>
              <a:gd name="connsiteY6" fmla="*/ 1757680 h 1881476"/>
              <a:gd name="connsiteX7" fmla="*/ 538480 w 1137920"/>
              <a:gd name="connsiteY7" fmla="*/ 1686560 h 1881476"/>
              <a:gd name="connsiteX8" fmla="*/ 558800 w 1137920"/>
              <a:gd name="connsiteY8" fmla="*/ 1645920 h 1881476"/>
              <a:gd name="connsiteX9" fmla="*/ 579120 w 1137920"/>
              <a:gd name="connsiteY9" fmla="*/ 1615440 h 1881476"/>
              <a:gd name="connsiteX10" fmla="*/ 589280 w 1137920"/>
              <a:gd name="connsiteY10" fmla="*/ 1544320 h 1881476"/>
              <a:gd name="connsiteX11" fmla="*/ 619760 w 1137920"/>
              <a:gd name="connsiteY11" fmla="*/ 1422400 h 1881476"/>
              <a:gd name="connsiteX12" fmla="*/ 629920 w 1137920"/>
              <a:gd name="connsiteY12" fmla="*/ 1300480 h 1881476"/>
              <a:gd name="connsiteX13" fmla="*/ 640080 w 1137920"/>
              <a:gd name="connsiteY13" fmla="*/ 1229360 h 1881476"/>
              <a:gd name="connsiteX14" fmla="*/ 650240 w 1137920"/>
              <a:gd name="connsiteY14" fmla="*/ 1127760 h 1881476"/>
              <a:gd name="connsiteX15" fmla="*/ 660400 w 1137920"/>
              <a:gd name="connsiteY15" fmla="*/ 1097280 h 1881476"/>
              <a:gd name="connsiteX16" fmla="*/ 670560 w 1137920"/>
              <a:gd name="connsiteY16" fmla="*/ 1046480 h 1881476"/>
              <a:gd name="connsiteX17" fmla="*/ 690880 w 1137920"/>
              <a:gd name="connsiteY17" fmla="*/ 873760 h 1881476"/>
              <a:gd name="connsiteX18" fmla="*/ 701040 w 1137920"/>
              <a:gd name="connsiteY18" fmla="*/ 802640 h 1881476"/>
              <a:gd name="connsiteX19" fmla="*/ 711200 w 1137920"/>
              <a:gd name="connsiteY19" fmla="*/ 650240 h 1881476"/>
              <a:gd name="connsiteX20" fmla="*/ 731520 w 1137920"/>
              <a:gd name="connsiteY20" fmla="*/ 518160 h 1881476"/>
              <a:gd name="connsiteX21" fmla="*/ 751840 w 1137920"/>
              <a:gd name="connsiteY21" fmla="*/ 447040 h 1881476"/>
              <a:gd name="connsiteX22" fmla="*/ 762000 w 1137920"/>
              <a:gd name="connsiteY22" fmla="*/ 406400 h 1881476"/>
              <a:gd name="connsiteX23" fmla="*/ 802640 w 1137920"/>
              <a:gd name="connsiteY23" fmla="*/ 304800 h 1881476"/>
              <a:gd name="connsiteX24" fmla="*/ 812800 w 1137920"/>
              <a:gd name="connsiteY24" fmla="*/ 264160 h 1881476"/>
              <a:gd name="connsiteX25" fmla="*/ 833120 w 1137920"/>
              <a:gd name="connsiteY25" fmla="*/ 233680 h 1881476"/>
              <a:gd name="connsiteX26" fmla="*/ 873760 w 1137920"/>
              <a:gd name="connsiteY26" fmla="*/ 132080 h 1881476"/>
              <a:gd name="connsiteX27" fmla="*/ 894080 w 1137920"/>
              <a:gd name="connsiteY27" fmla="*/ 101600 h 1881476"/>
              <a:gd name="connsiteX28" fmla="*/ 924560 w 1137920"/>
              <a:gd name="connsiteY28" fmla="*/ 71120 h 1881476"/>
              <a:gd name="connsiteX29" fmla="*/ 995680 w 1137920"/>
              <a:gd name="connsiteY29" fmla="*/ 30480 h 1881476"/>
              <a:gd name="connsiteX30" fmla="*/ 1056640 w 1137920"/>
              <a:gd name="connsiteY30" fmla="*/ 10160 h 1881476"/>
              <a:gd name="connsiteX31" fmla="*/ 1137920 w 1137920"/>
              <a:gd name="connsiteY31" fmla="*/ 0 h 188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37920" h="1881476">
                <a:moveTo>
                  <a:pt x="0" y="1859280"/>
                </a:moveTo>
                <a:cubicBezTo>
                  <a:pt x="16933" y="1866053"/>
                  <a:pt x="32577" y="1878871"/>
                  <a:pt x="50800" y="1879600"/>
                </a:cubicBezTo>
                <a:cubicBezTo>
                  <a:pt x="188579" y="1885111"/>
                  <a:pt x="208549" y="1878530"/>
                  <a:pt x="304800" y="1859280"/>
                </a:cubicBezTo>
                <a:cubicBezTo>
                  <a:pt x="314960" y="1852507"/>
                  <a:pt x="324358" y="1844421"/>
                  <a:pt x="335280" y="1838960"/>
                </a:cubicBezTo>
                <a:cubicBezTo>
                  <a:pt x="404416" y="1804392"/>
                  <a:pt x="321833" y="1861334"/>
                  <a:pt x="406400" y="1808480"/>
                </a:cubicBezTo>
                <a:cubicBezTo>
                  <a:pt x="420759" y="1799505"/>
                  <a:pt x="433261" y="1787842"/>
                  <a:pt x="447040" y="1778000"/>
                </a:cubicBezTo>
                <a:cubicBezTo>
                  <a:pt x="456976" y="1770903"/>
                  <a:pt x="468139" y="1765497"/>
                  <a:pt x="477520" y="1757680"/>
                </a:cubicBezTo>
                <a:cubicBezTo>
                  <a:pt x="499204" y="1739610"/>
                  <a:pt x="523856" y="1709959"/>
                  <a:pt x="538480" y="1686560"/>
                </a:cubicBezTo>
                <a:cubicBezTo>
                  <a:pt x="546507" y="1673717"/>
                  <a:pt x="551286" y="1659070"/>
                  <a:pt x="558800" y="1645920"/>
                </a:cubicBezTo>
                <a:cubicBezTo>
                  <a:pt x="564858" y="1635318"/>
                  <a:pt x="572347" y="1625600"/>
                  <a:pt x="579120" y="1615440"/>
                </a:cubicBezTo>
                <a:cubicBezTo>
                  <a:pt x="582507" y="1591733"/>
                  <a:pt x="583895" y="1567654"/>
                  <a:pt x="589280" y="1544320"/>
                </a:cubicBezTo>
                <a:cubicBezTo>
                  <a:pt x="614637" y="1434441"/>
                  <a:pt x="607500" y="1532740"/>
                  <a:pt x="619760" y="1422400"/>
                </a:cubicBezTo>
                <a:cubicBezTo>
                  <a:pt x="624263" y="1381869"/>
                  <a:pt x="625651" y="1341037"/>
                  <a:pt x="629920" y="1300480"/>
                </a:cubicBezTo>
                <a:cubicBezTo>
                  <a:pt x="632427" y="1276664"/>
                  <a:pt x="637282" y="1253143"/>
                  <a:pt x="640080" y="1229360"/>
                </a:cubicBezTo>
                <a:cubicBezTo>
                  <a:pt x="644057" y="1195558"/>
                  <a:pt x="645065" y="1161400"/>
                  <a:pt x="650240" y="1127760"/>
                </a:cubicBezTo>
                <a:cubicBezTo>
                  <a:pt x="651868" y="1117175"/>
                  <a:pt x="657803" y="1107670"/>
                  <a:pt x="660400" y="1097280"/>
                </a:cubicBezTo>
                <a:cubicBezTo>
                  <a:pt x="664588" y="1080527"/>
                  <a:pt x="667934" y="1063548"/>
                  <a:pt x="670560" y="1046480"/>
                </a:cubicBezTo>
                <a:cubicBezTo>
                  <a:pt x="678380" y="995649"/>
                  <a:pt x="684605" y="923958"/>
                  <a:pt x="690880" y="873760"/>
                </a:cubicBezTo>
                <a:cubicBezTo>
                  <a:pt x="693850" y="849998"/>
                  <a:pt x="697653" y="826347"/>
                  <a:pt x="701040" y="802640"/>
                </a:cubicBezTo>
                <a:cubicBezTo>
                  <a:pt x="704427" y="751840"/>
                  <a:pt x="706591" y="700944"/>
                  <a:pt x="711200" y="650240"/>
                </a:cubicBezTo>
                <a:cubicBezTo>
                  <a:pt x="712827" y="632348"/>
                  <a:pt x="727270" y="539410"/>
                  <a:pt x="731520" y="518160"/>
                </a:cubicBezTo>
                <a:cubicBezTo>
                  <a:pt x="742107" y="465224"/>
                  <a:pt x="738929" y="492229"/>
                  <a:pt x="751840" y="447040"/>
                </a:cubicBezTo>
                <a:cubicBezTo>
                  <a:pt x="755676" y="433614"/>
                  <a:pt x="757304" y="419550"/>
                  <a:pt x="762000" y="406400"/>
                </a:cubicBezTo>
                <a:cubicBezTo>
                  <a:pt x="774268" y="372049"/>
                  <a:pt x="793793" y="340186"/>
                  <a:pt x="802640" y="304800"/>
                </a:cubicBezTo>
                <a:cubicBezTo>
                  <a:pt x="806027" y="291253"/>
                  <a:pt x="807299" y="276995"/>
                  <a:pt x="812800" y="264160"/>
                </a:cubicBezTo>
                <a:cubicBezTo>
                  <a:pt x="817610" y="252937"/>
                  <a:pt x="828161" y="244838"/>
                  <a:pt x="833120" y="233680"/>
                </a:cubicBezTo>
                <a:cubicBezTo>
                  <a:pt x="874752" y="140008"/>
                  <a:pt x="832178" y="204849"/>
                  <a:pt x="873760" y="132080"/>
                </a:cubicBezTo>
                <a:cubicBezTo>
                  <a:pt x="879818" y="121478"/>
                  <a:pt x="886263" y="110981"/>
                  <a:pt x="894080" y="101600"/>
                </a:cubicBezTo>
                <a:cubicBezTo>
                  <a:pt x="903278" y="90562"/>
                  <a:pt x="913522" y="80318"/>
                  <a:pt x="924560" y="71120"/>
                </a:cubicBezTo>
                <a:cubicBezTo>
                  <a:pt x="941479" y="57021"/>
                  <a:pt x="976570" y="38124"/>
                  <a:pt x="995680" y="30480"/>
                </a:cubicBezTo>
                <a:cubicBezTo>
                  <a:pt x="1015567" y="22525"/>
                  <a:pt x="1035386" y="12817"/>
                  <a:pt x="1056640" y="10160"/>
                </a:cubicBezTo>
                <a:lnTo>
                  <a:pt x="113792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7DA056-B7A6-483F-8B5F-EB7A0F1E623C}"/>
              </a:ext>
            </a:extLst>
          </p:cNvPr>
          <p:cNvSpPr/>
          <p:nvPr/>
        </p:nvSpPr>
        <p:spPr>
          <a:xfrm>
            <a:off x="5323840" y="2483021"/>
            <a:ext cx="6242013" cy="172202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43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8" y="145479"/>
            <a:ext cx="11192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To ensure we get the best performing model, we train the model in several iteration. </a:t>
            </a:r>
            <a:r>
              <a:rPr lang="en-ID" sz="2400" b="1" dirty="0">
                <a:latin typeface="Google Sans" panose="020B0503030502040204" pitchFamily="34" charset="0"/>
              </a:rPr>
              <a:t>Iteration 3 have best overall performance (f1 score)</a:t>
            </a:r>
            <a:r>
              <a:rPr lang="en-ID" sz="2400" dirty="0">
                <a:latin typeface="Google Sans" panose="020B0503030502040204" pitchFamily="34" charset="0"/>
              </a:rPr>
              <a:t> compared to previous iterations.</a:t>
            </a:r>
            <a:endParaRPr lang="id-ID" sz="2400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A8DCF-6354-443A-A6C1-066170F978FB}"/>
              </a:ext>
            </a:extLst>
          </p:cNvPr>
          <p:cNvSpPr txBox="1"/>
          <p:nvPr/>
        </p:nvSpPr>
        <p:spPr>
          <a:xfrm>
            <a:off x="2007563" y="1814415"/>
            <a:ext cx="2850190" cy="677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1. Raw feature</a:t>
            </a:r>
          </a:p>
          <a:p>
            <a:pPr algn="ctr"/>
            <a:r>
              <a:rPr lang="en-ID" sz="1200" dirty="0">
                <a:latin typeface="Google Sans" panose="020B0503030502040204" pitchFamily="34" charset="0"/>
              </a:rPr>
              <a:t>(26 Features)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3F804-95EC-4050-A9B0-A608DCA25C54}"/>
              </a:ext>
            </a:extLst>
          </p:cNvPr>
          <p:cNvSpPr txBox="1"/>
          <p:nvPr/>
        </p:nvSpPr>
        <p:spPr>
          <a:xfrm>
            <a:off x="577498" y="2713078"/>
            <a:ext cx="140383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dirty="0">
                <a:latin typeface="Google Sans" panose="020B0503030502040204" pitchFamily="34" charset="0"/>
              </a:rPr>
              <a:t>Logistic Regression</a:t>
            </a:r>
            <a:endParaRPr lang="en-US" dirty="0">
              <a:latin typeface="Google Sans" panose="020B0503030502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4FECF-72FB-4937-BAEF-F0726EC2B4D2}"/>
              </a:ext>
            </a:extLst>
          </p:cNvPr>
          <p:cNvSpPr txBox="1"/>
          <p:nvPr/>
        </p:nvSpPr>
        <p:spPr>
          <a:xfrm>
            <a:off x="600945" y="3694230"/>
            <a:ext cx="14038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dirty="0">
                <a:latin typeface="Google Sans" panose="020B0503030502040204" pitchFamily="34" charset="0"/>
              </a:rPr>
              <a:t>Decision Tree</a:t>
            </a:r>
            <a:endParaRPr lang="en-US" dirty="0">
              <a:latin typeface="Google Sans" panose="020B0503030502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8235D-F475-40D5-A398-BC0AF327E4C6}"/>
              </a:ext>
            </a:extLst>
          </p:cNvPr>
          <p:cNvSpPr txBox="1"/>
          <p:nvPr/>
        </p:nvSpPr>
        <p:spPr>
          <a:xfrm>
            <a:off x="600945" y="4723533"/>
            <a:ext cx="140383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dirty="0">
                <a:latin typeface="Google Sans" panose="020B0503030502040204" pitchFamily="34" charset="0"/>
              </a:rPr>
              <a:t>Random Forest</a:t>
            </a:r>
            <a:endParaRPr lang="en-US" dirty="0">
              <a:latin typeface="Google Sans" panose="020B0503030502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0835D-0FC4-421B-B5AF-C3D3C29D338C}"/>
              </a:ext>
            </a:extLst>
          </p:cNvPr>
          <p:cNvSpPr txBox="1"/>
          <p:nvPr/>
        </p:nvSpPr>
        <p:spPr>
          <a:xfrm>
            <a:off x="5386741" y="1820174"/>
            <a:ext cx="2850190" cy="677108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2. Feature engineering:</a:t>
            </a:r>
          </a:p>
          <a:p>
            <a:pPr algn="ctr"/>
            <a:r>
              <a:rPr lang="en-ID" sz="1200" dirty="0">
                <a:latin typeface="Google Sans" panose="020B0503030502040204" pitchFamily="34" charset="0"/>
              </a:rPr>
              <a:t>(134 Features)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14362-37B2-4E80-B3F8-0CCEC85E5CE0}"/>
              </a:ext>
            </a:extLst>
          </p:cNvPr>
          <p:cNvSpPr txBox="1"/>
          <p:nvPr/>
        </p:nvSpPr>
        <p:spPr>
          <a:xfrm>
            <a:off x="8650168" y="1814415"/>
            <a:ext cx="285019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3. Feature engineering &amp;</a:t>
            </a:r>
          </a:p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feature selection</a:t>
            </a:r>
          </a:p>
          <a:p>
            <a:pPr algn="ctr"/>
            <a:r>
              <a:rPr lang="en-ID" sz="1200" dirty="0">
                <a:latin typeface="Google Sans" panose="020B0503030502040204" pitchFamily="34" charset="0"/>
              </a:rPr>
              <a:t>(30 Features)</a:t>
            </a:r>
            <a:endParaRPr lang="en-US" sz="1200" dirty="0">
              <a:latin typeface="Google Sans" panose="020B0503030502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5A37DD-BDB3-46E1-8A92-E43510F67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829" y="2713077"/>
            <a:ext cx="2765659" cy="736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294A17-8320-431E-8678-0DFC7CB3E0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643" y="2721234"/>
            <a:ext cx="2618141" cy="7278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89C897-6BDD-4524-9160-66E1B13BF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8941" y="2721234"/>
            <a:ext cx="2721335" cy="8141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B91EBD-30B2-4E0C-A889-8154A8384D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7498" y="3608402"/>
            <a:ext cx="2526488" cy="7411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E76D1F-FEFA-419F-AA58-15FBAD0834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0844" y="3621641"/>
            <a:ext cx="2519533" cy="7278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DAFC089-BEE1-472A-B538-5EDFA1E870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2229" y="3621641"/>
            <a:ext cx="2789343" cy="8321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60BC5D-4A5B-4FFD-8522-522E7D3314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3538" y="4645499"/>
            <a:ext cx="2694837" cy="7980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C040151-9650-4D70-8523-4AD39501B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88944" y="4679571"/>
            <a:ext cx="2519533" cy="7980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45EA52-2F6F-4146-8A54-C5283DE845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8430" y="4645498"/>
            <a:ext cx="2677240" cy="83211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D5DF11-3465-4C24-AC4C-BE2BE61D020B}"/>
              </a:ext>
            </a:extLst>
          </p:cNvPr>
          <p:cNvSpPr txBox="1"/>
          <p:nvPr/>
        </p:nvSpPr>
        <p:spPr>
          <a:xfrm>
            <a:off x="1591525" y="5861277"/>
            <a:ext cx="302169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Overall F1 Score</a:t>
            </a:r>
            <a:r>
              <a:rPr lang="en-US" sz="1200" dirty="0">
                <a:latin typeface="Google Sans" panose="020B0503030502040204" pitchFamily="34" charset="0"/>
              </a:rPr>
              <a:t> = </a:t>
            </a:r>
            <a:r>
              <a:rPr lang="en-ID" dirty="0">
                <a:latin typeface="Google Sans" panose="020B0503030502040204" pitchFamily="34" charset="0"/>
              </a:rPr>
              <a:t>85.8</a:t>
            </a:r>
            <a:endParaRPr lang="en-US" sz="1200" dirty="0">
              <a:latin typeface="Google Sans" panose="020B0503030502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BF5ACE-A5FA-4836-A5E9-C8DE7A2E5646}"/>
              </a:ext>
            </a:extLst>
          </p:cNvPr>
          <p:cNvSpPr txBox="1"/>
          <p:nvPr/>
        </p:nvSpPr>
        <p:spPr>
          <a:xfrm>
            <a:off x="5337861" y="5861653"/>
            <a:ext cx="302169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Overall F1 Score</a:t>
            </a:r>
            <a:r>
              <a:rPr lang="en-US" sz="1200" dirty="0">
                <a:latin typeface="Google Sans" panose="020B0503030502040204" pitchFamily="34" charset="0"/>
              </a:rPr>
              <a:t> = </a:t>
            </a:r>
            <a:r>
              <a:rPr lang="en-ID" dirty="0">
                <a:latin typeface="Google Sans" panose="020B0503030502040204" pitchFamily="34" charset="0"/>
              </a:rPr>
              <a:t>85.7</a:t>
            </a:r>
            <a:endParaRPr lang="en-US" sz="1200" dirty="0">
              <a:latin typeface="Google Sans" panose="020B0503030502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236907-3FE1-49BE-A7C9-5F20292DBE9C}"/>
              </a:ext>
            </a:extLst>
          </p:cNvPr>
          <p:cNvSpPr txBox="1"/>
          <p:nvPr/>
        </p:nvSpPr>
        <p:spPr>
          <a:xfrm>
            <a:off x="8966485" y="5861277"/>
            <a:ext cx="24107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D" dirty="0">
                <a:latin typeface="Google Sans" panose="020B0503030502040204" pitchFamily="34" charset="0"/>
              </a:rPr>
              <a:t>Overall F1 Score</a:t>
            </a:r>
            <a:r>
              <a:rPr lang="en-US" dirty="0">
                <a:latin typeface="Google Sans" panose="020B0503030502040204" pitchFamily="34" charset="0"/>
              </a:rPr>
              <a:t> = </a:t>
            </a:r>
            <a:r>
              <a:rPr lang="en-ID" dirty="0">
                <a:latin typeface="Google Sans" panose="020B0503030502040204" pitchFamily="34" charset="0"/>
              </a:rPr>
              <a:t>86</a:t>
            </a:r>
            <a:endParaRPr lang="en-US" dirty="0">
              <a:latin typeface="Google Sans" panose="020B050303050204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9E237C-9F78-45F9-8246-21D718B6306A}"/>
              </a:ext>
            </a:extLst>
          </p:cNvPr>
          <p:cNvCxnSpPr>
            <a:cxnSpLocks/>
          </p:cNvCxnSpPr>
          <p:nvPr/>
        </p:nvCxnSpPr>
        <p:spPr>
          <a:xfrm>
            <a:off x="5106867" y="1814415"/>
            <a:ext cx="0" cy="429623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C533E4-16A2-41CC-B7A9-D86EB8214F64}"/>
              </a:ext>
            </a:extLst>
          </p:cNvPr>
          <p:cNvCxnSpPr>
            <a:cxnSpLocks/>
          </p:cNvCxnSpPr>
          <p:nvPr/>
        </p:nvCxnSpPr>
        <p:spPr>
          <a:xfrm>
            <a:off x="8439151" y="1814415"/>
            <a:ext cx="0" cy="429623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2C1AC108-9246-4908-BBBE-E067504FB7CD}"/>
              </a:ext>
            </a:extLst>
          </p:cNvPr>
          <p:cNvSpPr/>
          <p:nvPr/>
        </p:nvSpPr>
        <p:spPr>
          <a:xfrm>
            <a:off x="4738389" y="1872902"/>
            <a:ext cx="766061" cy="5441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96739A0-7117-4E00-97C9-ABF487E2B6F2}"/>
              </a:ext>
            </a:extLst>
          </p:cNvPr>
          <p:cNvSpPr/>
          <p:nvPr/>
        </p:nvSpPr>
        <p:spPr>
          <a:xfrm>
            <a:off x="8042369" y="1887941"/>
            <a:ext cx="766061" cy="5441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410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For 1</a:t>
            </a:r>
            <a:r>
              <a:rPr lang="en-ID" sz="2400" b="1" baseline="30000" dirty="0">
                <a:latin typeface="Google Sans" panose="020B0503030502040204" pitchFamily="34" charset="0"/>
              </a:rPr>
              <a:t>st</a:t>
            </a:r>
            <a:r>
              <a:rPr lang="en-ID" sz="2400" b="1" dirty="0">
                <a:latin typeface="Google Sans" panose="020B0503030502040204" pitchFamily="34" charset="0"/>
              </a:rPr>
              <a:t> Objective (Classification), Random Forest achieved highest score,</a:t>
            </a:r>
            <a:r>
              <a:rPr lang="en-ID" sz="2400" dirty="0">
                <a:latin typeface="Google Sans" panose="020B0503030502040204" pitchFamily="34" charset="0"/>
              </a:rPr>
              <a:t> compared to Logistic Regression and Decision Tree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8FD33-8B9A-49A4-B4D7-4ECA8CC2A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539" y="976476"/>
            <a:ext cx="9400921" cy="3602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B8233A-9C3C-4410-BBE9-2362D9F90B30}"/>
              </a:ext>
            </a:extLst>
          </p:cNvPr>
          <p:cNvSpPr/>
          <p:nvPr/>
        </p:nvSpPr>
        <p:spPr>
          <a:xfrm>
            <a:off x="1395539" y="4744720"/>
            <a:ext cx="2448560" cy="386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F1 Score= 79%</a:t>
            </a:r>
            <a:endParaRPr lang="en-ID" b="1" dirty="0">
              <a:latin typeface="Google Sans" panose="020B0503030502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6B50D-AF88-4B35-BE7C-F8647146AD1F}"/>
              </a:ext>
            </a:extLst>
          </p:cNvPr>
          <p:cNvSpPr/>
          <p:nvPr/>
        </p:nvSpPr>
        <p:spPr>
          <a:xfrm>
            <a:off x="5012499" y="4744720"/>
            <a:ext cx="2448560" cy="386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F1 Score= 89%</a:t>
            </a:r>
            <a:endParaRPr lang="en-ID" b="1" dirty="0">
              <a:latin typeface="Google Sans" panose="020B0503030502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1E24BC-33C8-47C9-98DC-486F86A48770}"/>
              </a:ext>
            </a:extLst>
          </p:cNvPr>
          <p:cNvSpPr/>
          <p:nvPr/>
        </p:nvSpPr>
        <p:spPr>
          <a:xfrm>
            <a:off x="8347900" y="4744720"/>
            <a:ext cx="2448560" cy="386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F1 Score= 91%</a:t>
            </a:r>
            <a:endParaRPr lang="en-ID" b="1" dirty="0">
              <a:latin typeface="Google Sans" panose="020B0503030502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CE101-8AA0-4337-9ACD-D164105B0CC2}"/>
              </a:ext>
            </a:extLst>
          </p:cNvPr>
          <p:cNvSpPr txBox="1"/>
          <p:nvPr/>
        </p:nvSpPr>
        <p:spPr>
          <a:xfrm>
            <a:off x="1354283" y="5296171"/>
            <a:ext cx="944217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All algorithm managed to achieve </a:t>
            </a:r>
            <a:r>
              <a:rPr lang="en-US" b="1" dirty="0">
                <a:latin typeface="Google Sans" panose="020B0503030502040204" pitchFamily="34" charset="0"/>
              </a:rPr>
              <a:t>key result of F1-Score above 70%,</a:t>
            </a:r>
            <a:r>
              <a:rPr lang="en-US" dirty="0">
                <a:latin typeface="Google Sans" panose="020B0503030502040204" pitchFamily="34" charset="0"/>
              </a:rPr>
              <a:t> we decided to went with </a:t>
            </a:r>
            <a:r>
              <a:rPr lang="en-US" b="1" dirty="0">
                <a:latin typeface="Google Sans" panose="020B0503030502040204" pitchFamily="34" charset="0"/>
              </a:rPr>
              <a:t>Random Forest </a:t>
            </a:r>
            <a:r>
              <a:rPr lang="en-US" dirty="0">
                <a:latin typeface="Google Sans" panose="020B0503030502040204" pitchFamily="34" charset="0"/>
              </a:rPr>
              <a:t> that managed to have high precision and recall resulting with </a:t>
            </a:r>
            <a:r>
              <a:rPr lang="en-US" b="1" dirty="0">
                <a:latin typeface="Google Sans" panose="020B0503030502040204" pitchFamily="34" charset="0"/>
              </a:rPr>
              <a:t>high F1-Score (91%)</a:t>
            </a:r>
            <a:endParaRPr lang="id-ID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5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SHAP Value </a:t>
            </a:r>
            <a:r>
              <a:rPr lang="en-ID" sz="2400" dirty="0">
                <a:latin typeface="Google Sans" panose="020B0503030502040204" pitchFamily="34" charset="0"/>
              </a:rPr>
              <a:t>also determined</a:t>
            </a:r>
            <a:r>
              <a:rPr lang="en-ID" sz="2400" b="1" dirty="0">
                <a:latin typeface="Google Sans" panose="020B0503030502040204" pitchFamily="34" charset="0"/>
              </a:rPr>
              <a:t> </a:t>
            </a:r>
            <a:r>
              <a:rPr lang="en-ID" sz="2400" dirty="0">
                <a:latin typeface="Google Sans" panose="020B0503030502040204" pitchFamily="34" charset="0"/>
              </a:rPr>
              <a:t>that </a:t>
            </a:r>
            <a:r>
              <a:rPr lang="en-ID" sz="2400" b="1" dirty="0" err="1">
                <a:latin typeface="Google Sans" panose="020B0503030502040204" pitchFamily="34" charset="0"/>
              </a:rPr>
              <a:t>data_package</a:t>
            </a:r>
            <a:r>
              <a:rPr lang="en-ID" sz="2400" b="1" dirty="0">
                <a:latin typeface="Google Sans" panose="020B0503030502040204" pitchFamily="34" charset="0"/>
              </a:rPr>
              <a:t> </a:t>
            </a:r>
            <a:r>
              <a:rPr lang="en-ID" sz="2400" dirty="0">
                <a:latin typeface="Google Sans" panose="020B0503030502040204" pitchFamily="34" charset="0"/>
              </a:rPr>
              <a:t>is the most important feature, followed by</a:t>
            </a:r>
            <a:r>
              <a:rPr lang="en-ID" sz="2400" b="1" dirty="0">
                <a:latin typeface="Google Sans" panose="020B0503030502040204" pitchFamily="34" charset="0"/>
              </a:rPr>
              <a:t> voice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A4FB69-C187-4F79-935E-DA0EDE720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328" y="1390578"/>
            <a:ext cx="5900695" cy="2038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ADF03B-80A4-4DD9-BE2E-1A3814EA7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505" y="1432337"/>
            <a:ext cx="5125387" cy="45993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549B6-861A-4E84-9F71-DEAC79BC3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64" y="3597759"/>
            <a:ext cx="5631141" cy="20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oogle Sans" panose="020B0503030502040204" pitchFamily="34" charset="0"/>
              </a:rPr>
              <a:t>Output from </a:t>
            </a:r>
            <a:r>
              <a:rPr lang="en-US" sz="2400" b="1" dirty="0">
                <a:latin typeface="Google Sans" panose="020B0503030502040204" pitchFamily="34" charset="0"/>
              </a:rPr>
              <a:t>1</a:t>
            </a:r>
            <a:r>
              <a:rPr lang="en-US" sz="2400" b="1" baseline="30000" dirty="0">
                <a:latin typeface="Google Sans" panose="020B0503030502040204" pitchFamily="34" charset="0"/>
              </a:rPr>
              <a:t>st</a:t>
            </a:r>
            <a:r>
              <a:rPr lang="en-US" sz="2400" b="1" dirty="0">
                <a:latin typeface="Google Sans" panose="020B0503030502040204" pitchFamily="34" charset="0"/>
              </a:rPr>
              <a:t> Objective (Classification) will be used for determining cluster </a:t>
            </a:r>
            <a:r>
              <a:rPr lang="en-US" sz="2400" dirty="0">
                <a:latin typeface="Google Sans" panose="020B0503030502040204" pitchFamily="34" charset="0"/>
              </a:rPr>
              <a:t>and final </a:t>
            </a:r>
            <a:r>
              <a:rPr lang="en-US" sz="2400" b="1" dirty="0">
                <a:latin typeface="Google Sans" panose="020B0503030502040204" pitchFamily="34" charset="0"/>
              </a:rPr>
              <a:t>deliverable for package offering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4F9FE-6893-4051-BE2F-AD932C5C1460}"/>
              </a:ext>
            </a:extLst>
          </p:cNvPr>
          <p:cNvSpPr/>
          <p:nvPr/>
        </p:nvSpPr>
        <p:spPr>
          <a:xfrm>
            <a:off x="2604526" y="998729"/>
            <a:ext cx="2448560" cy="3860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Input</a:t>
            </a:r>
            <a:endParaRPr lang="en-ID" b="1" dirty="0">
              <a:latin typeface="Google Sans" panose="020B0503030502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7D45C-2A64-409D-A359-06A78CC7F694}"/>
              </a:ext>
            </a:extLst>
          </p:cNvPr>
          <p:cNvSpPr/>
          <p:nvPr/>
        </p:nvSpPr>
        <p:spPr>
          <a:xfrm>
            <a:off x="980453" y="1453390"/>
            <a:ext cx="1787277" cy="1366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oogle Sans" panose="020B0503030502040204" pitchFamily="34" charset="0"/>
              </a:rPr>
              <a:t>Predicted Takers from Classification (55k MSISDN)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589F41-4D49-4710-950B-04782810EA47}"/>
              </a:ext>
            </a:extLst>
          </p:cNvPr>
          <p:cNvSpPr/>
          <p:nvPr/>
        </p:nvSpPr>
        <p:spPr>
          <a:xfrm>
            <a:off x="2950970" y="1453390"/>
            <a:ext cx="3799785" cy="307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oogle Sans" panose="020B0503030502040204" pitchFamily="34" charset="0"/>
              </a:rPr>
              <a:t>36 Features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13D2B-CC61-4386-9A83-CE4E58B77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970" y="1769184"/>
            <a:ext cx="3799785" cy="10502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79FC00-4601-4BBB-8374-D8D9EB92B8F4}"/>
              </a:ext>
            </a:extLst>
          </p:cNvPr>
          <p:cNvSpPr/>
          <p:nvPr/>
        </p:nvSpPr>
        <p:spPr>
          <a:xfrm>
            <a:off x="770929" y="1318884"/>
            <a:ext cx="6249457" cy="23355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0AA14-C329-4608-8630-DADDB35798E3}"/>
              </a:ext>
            </a:extLst>
          </p:cNvPr>
          <p:cNvSpPr/>
          <p:nvPr/>
        </p:nvSpPr>
        <p:spPr>
          <a:xfrm>
            <a:off x="7392261" y="1318884"/>
            <a:ext cx="4190208" cy="5352885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9D2165-3A87-4335-B3F7-F87D9A0CCCDD}"/>
              </a:ext>
            </a:extLst>
          </p:cNvPr>
          <p:cNvSpPr/>
          <p:nvPr/>
        </p:nvSpPr>
        <p:spPr>
          <a:xfrm>
            <a:off x="770929" y="4253417"/>
            <a:ext cx="6249457" cy="2418351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64BD6C-B540-404B-AC49-C1416FE7CF7F}"/>
              </a:ext>
            </a:extLst>
          </p:cNvPr>
          <p:cNvSpPr/>
          <p:nvPr/>
        </p:nvSpPr>
        <p:spPr>
          <a:xfrm>
            <a:off x="2671377" y="4060377"/>
            <a:ext cx="2448560" cy="3860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Process</a:t>
            </a:r>
            <a:endParaRPr lang="en-ID" b="1" dirty="0">
              <a:latin typeface="Google Sans" panose="020B0503030502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8EC03-928F-4A7F-AB44-4D6EB4F6442C}"/>
              </a:ext>
            </a:extLst>
          </p:cNvPr>
          <p:cNvSpPr/>
          <p:nvPr/>
        </p:nvSpPr>
        <p:spPr>
          <a:xfrm>
            <a:off x="8278358" y="998729"/>
            <a:ext cx="2448560" cy="3860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Output</a:t>
            </a:r>
            <a:endParaRPr lang="en-ID" b="1" dirty="0">
              <a:latin typeface="Google Sans" panose="020B0503030502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0F610-5D8A-4D3E-82FC-D5867EE11DD1}"/>
              </a:ext>
            </a:extLst>
          </p:cNvPr>
          <p:cNvSpPr txBox="1"/>
          <p:nvPr/>
        </p:nvSpPr>
        <p:spPr>
          <a:xfrm>
            <a:off x="1323132" y="2994595"/>
            <a:ext cx="501134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ogle Sans" panose="020B0503030502040204" pitchFamily="34" charset="0"/>
              </a:rPr>
              <a:t>Output from classification is used for clustering, as a foundation to build potential package offering based on segmentation</a:t>
            </a:r>
            <a:endParaRPr lang="id-ID" sz="1200" dirty="0">
              <a:latin typeface="Google Sans" panose="020B0503030502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3B90D2-E95F-4829-B694-66654C344327}"/>
              </a:ext>
            </a:extLst>
          </p:cNvPr>
          <p:cNvSpPr/>
          <p:nvPr/>
        </p:nvSpPr>
        <p:spPr>
          <a:xfrm>
            <a:off x="1760781" y="4853220"/>
            <a:ext cx="2013898" cy="912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oogle Sans" panose="020B0503030502040204" pitchFamily="34" charset="0"/>
              </a:rPr>
              <a:t>Determining Optimal # of Cluster 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(Elbow Method &amp; Silhouette Score)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355D20-BF24-4E29-95D6-CE25FD91C6A5}"/>
              </a:ext>
            </a:extLst>
          </p:cNvPr>
          <p:cNvSpPr/>
          <p:nvPr/>
        </p:nvSpPr>
        <p:spPr>
          <a:xfrm>
            <a:off x="4146554" y="4852449"/>
            <a:ext cx="1787277" cy="912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oogle Sans" panose="020B0503030502040204" pitchFamily="34" charset="0"/>
              </a:rPr>
              <a:t>3D visualization of cluster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F107A-6996-4E4D-99EF-D5ABF99D04C0}"/>
              </a:ext>
            </a:extLst>
          </p:cNvPr>
          <p:cNvSpPr txBox="1"/>
          <p:nvPr/>
        </p:nvSpPr>
        <p:spPr>
          <a:xfrm>
            <a:off x="1269005" y="5894598"/>
            <a:ext cx="501134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ogle Sans" panose="020B0503030502040204" pitchFamily="34" charset="0"/>
              </a:rPr>
              <a:t>Number of cluster is determined with silhouette score &amp; elbow method, also visualization is needed to make sure cluster grouping is not overfit and consistent across the features</a:t>
            </a:r>
            <a:endParaRPr lang="id-ID" sz="1200" dirty="0">
              <a:latin typeface="Google Sans" panose="020B050303050204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B628EFB-EEEC-42AB-963C-C12ED493167C}"/>
              </a:ext>
            </a:extLst>
          </p:cNvPr>
          <p:cNvSpPr/>
          <p:nvPr/>
        </p:nvSpPr>
        <p:spPr>
          <a:xfrm>
            <a:off x="3605899" y="3548790"/>
            <a:ext cx="579515" cy="43421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10B5DA3-6579-47DB-84EE-34354717F221}"/>
              </a:ext>
            </a:extLst>
          </p:cNvPr>
          <p:cNvSpPr/>
          <p:nvPr/>
        </p:nvSpPr>
        <p:spPr>
          <a:xfrm rot="16200000">
            <a:off x="6909604" y="5021470"/>
            <a:ext cx="579515" cy="57403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0799A4-7229-4A3E-8094-5CA84C48F5C3}"/>
              </a:ext>
            </a:extLst>
          </p:cNvPr>
          <p:cNvSpPr/>
          <p:nvPr/>
        </p:nvSpPr>
        <p:spPr>
          <a:xfrm>
            <a:off x="8495562" y="1632239"/>
            <a:ext cx="2013898" cy="912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oogle Sans" panose="020B0503030502040204" pitchFamily="34" charset="0"/>
              </a:rPr>
              <a:t>N-number of Cluster (determined from optimum number)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C2A1A5-41E9-425E-A1F3-43F03AEB65B7}"/>
              </a:ext>
            </a:extLst>
          </p:cNvPr>
          <p:cNvSpPr/>
          <p:nvPr/>
        </p:nvSpPr>
        <p:spPr>
          <a:xfrm>
            <a:off x="8495562" y="3007519"/>
            <a:ext cx="2013898" cy="912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oogle Sans" panose="020B0503030502040204" pitchFamily="34" charset="0"/>
              </a:rPr>
              <a:t>Sub-Cluster based on price segment (ARPU)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77E2EE-86D7-4A9B-BEF1-83E3A2F924AD}"/>
              </a:ext>
            </a:extLst>
          </p:cNvPr>
          <p:cNvSpPr/>
          <p:nvPr/>
        </p:nvSpPr>
        <p:spPr>
          <a:xfrm>
            <a:off x="8495562" y="4256825"/>
            <a:ext cx="2013898" cy="12554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oogle Sans" panose="020B0503030502040204" pitchFamily="34" charset="0"/>
              </a:rPr>
              <a:t>Potential Package Offering based on best sub-cluster and respective consumer segment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137E549-70F5-4BFA-9D53-5B72CE6F3EA8}"/>
              </a:ext>
            </a:extLst>
          </p:cNvPr>
          <p:cNvSpPr/>
          <p:nvPr/>
        </p:nvSpPr>
        <p:spPr>
          <a:xfrm rot="16200000">
            <a:off x="3818011" y="5021469"/>
            <a:ext cx="317813" cy="57403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026239E-3588-4446-9752-BFEF82858F6D}"/>
              </a:ext>
            </a:extLst>
          </p:cNvPr>
          <p:cNvSpPr/>
          <p:nvPr/>
        </p:nvSpPr>
        <p:spPr>
          <a:xfrm>
            <a:off x="9343604" y="2502202"/>
            <a:ext cx="317813" cy="57403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997E383-CFDB-49F0-A08A-CD6CA5E75F8E}"/>
              </a:ext>
            </a:extLst>
          </p:cNvPr>
          <p:cNvSpPr/>
          <p:nvPr/>
        </p:nvSpPr>
        <p:spPr>
          <a:xfrm>
            <a:off x="9343604" y="3778555"/>
            <a:ext cx="317813" cy="57403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5EB4E2B3-70AB-4832-B2BE-45BB4916BD3D}"/>
              </a:ext>
            </a:extLst>
          </p:cNvPr>
          <p:cNvSpPr/>
          <p:nvPr/>
        </p:nvSpPr>
        <p:spPr>
          <a:xfrm>
            <a:off x="2713129" y="1967716"/>
            <a:ext cx="323757" cy="323757"/>
          </a:xfrm>
          <a:prstGeom prst="plus">
            <a:avLst>
              <a:gd name="adj" fmla="val 342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D615A1-B95D-485D-9F2C-30E73F2098DC}"/>
              </a:ext>
            </a:extLst>
          </p:cNvPr>
          <p:cNvSpPr txBox="1"/>
          <p:nvPr/>
        </p:nvSpPr>
        <p:spPr>
          <a:xfrm>
            <a:off x="7704393" y="5680505"/>
            <a:ext cx="3565613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ogle Sans" panose="020B0503030502040204" pitchFamily="34" charset="0"/>
              </a:rPr>
              <a:t>Package offering based on sub-cluster is expected as the final output, and with cluster analysis each MSISDN is segmented into correct package which match the usage </a:t>
            </a:r>
            <a:r>
              <a:rPr lang="en-US" sz="1200" dirty="0" err="1">
                <a:latin typeface="Google Sans" panose="020B0503030502040204" pitchFamily="34" charset="0"/>
              </a:rPr>
              <a:t>behaviour</a:t>
            </a:r>
            <a:r>
              <a:rPr lang="en-US" sz="1200" dirty="0">
                <a:latin typeface="Google Sans" panose="020B0503030502040204" pitchFamily="34" charset="0"/>
              </a:rPr>
              <a:t> </a:t>
            </a:r>
            <a:endParaRPr lang="id-ID" sz="1200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07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B14CE6D-A781-41F4-B027-0B6F89220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174" y="4362024"/>
            <a:ext cx="1639104" cy="1676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07CAE-6A36-4D1F-B027-554F35907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846" y="1152300"/>
            <a:ext cx="3905687" cy="2615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555FB-9F69-429C-89BC-7A792F046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895" y="1112682"/>
            <a:ext cx="3643259" cy="2655111"/>
          </a:xfrm>
          <a:prstGeom prst="rect">
            <a:avLst/>
          </a:prstGeom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think-cell Slide" r:id="rId7" imgW="530" imgH="531" progId="TCLayout.ActiveDocument.1">
                  <p:embed/>
                </p:oleObj>
              </mc:Choice>
              <mc:Fallback>
                <p:oleObj name="think-cell Slide" r:id="rId7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For 2</a:t>
            </a:r>
            <a:r>
              <a:rPr lang="en-ID" sz="2400" b="1" baseline="30000" dirty="0">
                <a:latin typeface="Google Sans" panose="020B0503030502040204" pitchFamily="34" charset="0"/>
              </a:rPr>
              <a:t>nd</a:t>
            </a:r>
            <a:r>
              <a:rPr lang="en-ID" sz="2400" b="1" dirty="0">
                <a:latin typeface="Google Sans" panose="020B0503030502040204" pitchFamily="34" charset="0"/>
              </a:rPr>
              <a:t> Objective (Clustering), silhouette score </a:t>
            </a:r>
            <a:r>
              <a:rPr lang="en-ID" sz="2400" dirty="0">
                <a:latin typeface="Google Sans" panose="020B0503030502040204" pitchFamily="34" charset="0"/>
              </a:rPr>
              <a:t>is used to determine number of cluster. </a:t>
            </a:r>
            <a:r>
              <a:rPr lang="en-ID" sz="2400" b="1" dirty="0">
                <a:latin typeface="Google Sans" panose="020B0503030502040204" pitchFamily="34" charset="0"/>
              </a:rPr>
              <a:t>The optimal number of cluster is 3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779CC06-52F9-42C8-839A-1D5BF770B37E}"/>
              </a:ext>
            </a:extLst>
          </p:cNvPr>
          <p:cNvSpPr txBox="1">
            <a:spLocks/>
          </p:cNvSpPr>
          <p:nvPr/>
        </p:nvSpPr>
        <p:spPr>
          <a:xfrm>
            <a:off x="5648124" y="4206918"/>
            <a:ext cx="2587197" cy="5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  <a:tabLst/>
              <a:defRPr/>
            </a:pPr>
            <a:r>
              <a:rPr kumimoji="0" lang="en-ID" sz="12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oogle Sans" panose="020B0503030502040204" pitchFamily="34" charset="0"/>
                <a:sym typeface="Lato"/>
              </a:rPr>
              <a:t>Total MSISDN in each cluster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Google Sans" panose="020B0503030502040204" pitchFamily="34" charset="0"/>
              <a:sym typeface="Lat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59245-2A57-4C52-AC89-029F08132085}"/>
              </a:ext>
            </a:extLst>
          </p:cNvPr>
          <p:cNvSpPr/>
          <p:nvPr/>
        </p:nvSpPr>
        <p:spPr>
          <a:xfrm>
            <a:off x="3218174" y="4633750"/>
            <a:ext cx="1613479" cy="214322"/>
          </a:xfrm>
          <a:prstGeom prst="rect">
            <a:avLst/>
          </a:prstGeom>
          <a:noFill/>
          <a:ln w="25400" cap="flat" cmpd="sng" algn="ctr">
            <a:solidFill>
              <a:srgbClr val="EB56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0E776B-E086-4A35-AFBA-6B797C51A8F8}"/>
              </a:ext>
            </a:extLst>
          </p:cNvPr>
          <p:cNvSpPr txBox="1"/>
          <p:nvPr/>
        </p:nvSpPr>
        <p:spPr>
          <a:xfrm>
            <a:off x="284545" y="3306403"/>
            <a:ext cx="127722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 panose="020B0503030502040204" pitchFamily="34" charset="0"/>
              </a:rPr>
              <a:t>Determining number of cluster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14E8C0-26D7-4AF5-9096-BA3752959D8A}"/>
              </a:ext>
            </a:extLst>
          </p:cNvPr>
          <p:cNvSpPr/>
          <p:nvPr/>
        </p:nvSpPr>
        <p:spPr>
          <a:xfrm>
            <a:off x="7554818" y="2321003"/>
            <a:ext cx="193379" cy="145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14BF0C-48AA-447D-8121-69F4147C69A3}"/>
              </a:ext>
            </a:extLst>
          </p:cNvPr>
          <p:cNvSpPr/>
          <p:nvPr/>
        </p:nvSpPr>
        <p:spPr>
          <a:xfrm>
            <a:off x="2864328" y="1299856"/>
            <a:ext cx="161925" cy="1185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D2CDF-89E0-4576-A218-9656A5F347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4533" y="4581388"/>
            <a:ext cx="4157130" cy="15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9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For 2</a:t>
            </a:r>
            <a:r>
              <a:rPr lang="en-ID" sz="2400" b="1" baseline="30000" dirty="0">
                <a:latin typeface="Google Sans" panose="020B0503030502040204" pitchFamily="34" charset="0"/>
              </a:rPr>
              <a:t>nd</a:t>
            </a:r>
            <a:r>
              <a:rPr lang="en-ID" sz="2400" b="1" dirty="0">
                <a:latin typeface="Google Sans" panose="020B0503030502040204" pitchFamily="34" charset="0"/>
              </a:rPr>
              <a:t> Objective (Clustering), using PCA Analysis and 3D Viz,</a:t>
            </a:r>
            <a:r>
              <a:rPr lang="en-ID" sz="2400" dirty="0">
                <a:latin typeface="Google Sans" panose="020B0503030502040204" pitchFamily="34" charset="0"/>
              </a:rPr>
              <a:t> cluster looks have consistent grouping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CE101-8AA0-4337-9ACD-D164105B0CC2}"/>
              </a:ext>
            </a:extLst>
          </p:cNvPr>
          <p:cNvSpPr txBox="1"/>
          <p:nvPr/>
        </p:nvSpPr>
        <p:spPr>
          <a:xfrm>
            <a:off x="1933575" y="1314523"/>
            <a:ext cx="87630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Cluster seems have consistent grouping (not underfit/overfit) based on 3D visualization.</a:t>
            </a:r>
          </a:p>
          <a:p>
            <a:endParaRPr lang="en-US" dirty="0">
              <a:latin typeface="Google Sans" panose="020B0503030502040204" pitchFamily="34" charset="0"/>
            </a:endParaRPr>
          </a:p>
          <a:p>
            <a:r>
              <a:rPr lang="en-US" dirty="0">
                <a:latin typeface="Google Sans" panose="020B0503030502040204" pitchFamily="34" charset="0"/>
              </a:rPr>
              <a:t>Cluster 0 have the largest number of MSISDN (46k), followed by cluster 2 (26k) and cluster 1 (3k)</a:t>
            </a:r>
            <a:endParaRPr lang="id-ID" dirty="0">
              <a:latin typeface="Google Sans" panose="020B0503030502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37B349-61F7-4AAC-A9DA-343B48306E92}"/>
              </a:ext>
            </a:extLst>
          </p:cNvPr>
          <p:cNvSpPr txBox="1"/>
          <p:nvPr/>
        </p:nvSpPr>
        <p:spPr>
          <a:xfrm>
            <a:off x="421902" y="1510441"/>
            <a:ext cx="127722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 panose="020B0503030502040204" pitchFamily="34" charset="0"/>
              </a:rPr>
              <a:t>3D Cluster Visualization using PCA Analysis</a:t>
            </a:r>
            <a:endParaRPr lang="id-ID" sz="1400" b="1" dirty="0">
              <a:latin typeface="Google Sans" panose="020B0503030502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525FC2-0EF5-4813-9B29-FD64B50CF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412" y="2998513"/>
            <a:ext cx="5063670" cy="3557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D05B6C-2F45-4317-8B98-C7428EA701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212" y="2861070"/>
            <a:ext cx="5089870" cy="355731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C2D6846-8EC2-486E-86C9-A0E121A6215C}"/>
              </a:ext>
            </a:extLst>
          </p:cNvPr>
          <p:cNvSpPr txBox="1">
            <a:spLocks/>
          </p:cNvSpPr>
          <p:nvPr/>
        </p:nvSpPr>
        <p:spPr>
          <a:xfrm>
            <a:off x="1778257" y="3003896"/>
            <a:ext cx="1249947" cy="34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Arial" panose="020B0604020202020204" pitchFamily="34" charset="0"/>
              <a:buNone/>
            </a:pPr>
            <a:r>
              <a:rPr lang="en-ID" sz="1000" dirty="0">
                <a:solidFill>
                  <a:srgbClr val="7030A0"/>
                </a:solidFill>
              </a:rPr>
              <a:t>Feature 1, 2 &amp; 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4B9321D-142C-44DE-B8C5-B01940A3B20D}"/>
              </a:ext>
            </a:extLst>
          </p:cNvPr>
          <p:cNvSpPr txBox="1">
            <a:spLocks/>
          </p:cNvSpPr>
          <p:nvPr/>
        </p:nvSpPr>
        <p:spPr>
          <a:xfrm>
            <a:off x="6520212" y="2989385"/>
            <a:ext cx="1249947" cy="34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ID" sz="1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1, 2 &amp; 4</a:t>
            </a:r>
            <a:endParaRPr lang="en-US" sz="1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88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72625" y="2844688"/>
            <a:ext cx="3483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EVALUATION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99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Google Sans" panose="020B0503030502040204" pitchFamily="34" charset="0"/>
              </a:rPr>
              <a:t>Random Forest </a:t>
            </a:r>
            <a:r>
              <a:rPr lang="en-ID" sz="2400" dirty="0">
                <a:latin typeface="Google Sans" panose="020B0503030502040204" pitchFamily="34" charset="0"/>
              </a:rPr>
              <a:t>successfully meet the </a:t>
            </a:r>
            <a:r>
              <a:rPr lang="en-ID" sz="2400" b="1" dirty="0">
                <a:latin typeface="Google Sans" panose="020B0503030502040204" pitchFamily="34" charset="0"/>
              </a:rPr>
              <a:t>1</a:t>
            </a:r>
            <a:r>
              <a:rPr lang="en-ID" sz="2400" b="1" baseline="30000" dirty="0">
                <a:latin typeface="Google Sans" panose="020B0503030502040204" pitchFamily="34" charset="0"/>
              </a:rPr>
              <a:t>st</a:t>
            </a:r>
            <a:r>
              <a:rPr lang="en-ID" sz="2400" dirty="0">
                <a:latin typeface="Google Sans" panose="020B0503030502040204" pitchFamily="34" charset="0"/>
              </a:rPr>
              <a:t> </a:t>
            </a:r>
            <a:r>
              <a:rPr lang="en-ID" sz="2400" b="1" dirty="0">
                <a:latin typeface="Google Sans" panose="020B0503030502040204" pitchFamily="34" charset="0"/>
              </a:rPr>
              <a:t>objective for classification with 93.8% of AUC and 91% of F1-Score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40A73-2A62-4EB9-9FFC-93D2D344D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63" y="1751795"/>
            <a:ext cx="2980539" cy="1020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0B8C6-0F84-4D0E-9CE4-3AC2FD6BA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417" y="2500477"/>
            <a:ext cx="3101765" cy="3092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A3CDF1-DABE-49E4-A53F-F0ACF484E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784" y="2984073"/>
            <a:ext cx="3642846" cy="26091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C2A346-4D09-41ED-95DD-1C22714166CD}"/>
              </a:ext>
            </a:extLst>
          </p:cNvPr>
          <p:cNvSpPr/>
          <p:nvPr/>
        </p:nvSpPr>
        <p:spPr>
          <a:xfrm>
            <a:off x="6509752" y="2638244"/>
            <a:ext cx="1287430" cy="1204734"/>
          </a:xfrm>
          <a:prstGeom prst="rect">
            <a:avLst/>
          </a:prstGeom>
          <a:noFill/>
          <a:ln w="25400" cap="flat" cmpd="sng" algn="ctr">
            <a:solidFill>
              <a:srgbClr val="EB5600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CAE8F1-5A57-4B10-B59F-7E9D5E19977B}"/>
              </a:ext>
            </a:extLst>
          </p:cNvPr>
          <p:cNvSpPr txBox="1"/>
          <p:nvPr/>
        </p:nvSpPr>
        <p:spPr>
          <a:xfrm>
            <a:off x="8294646" y="2636438"/>
            <a:ext cx="3563647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503030502040204" pitchFamily="34" charset="0"/>
              </a:rPr>
              <a:t>There are potential </a:t>
            </a:r>
            <a:r>
              <a:rPr lang="en-US" b="1" dirty="0">
                <a:latin typeface="Google Sans" panose="020B0503030502040204" pitchFamily="34" charset="0"/>
              </a:rPr>
              <a:t>55k new numbers of takers</a:t>
            </a:r>
            <a:r>
              <a:rPr lang="en-US" dirty="0">
                <a:latin typeface="Google Sans" panose="020B0503030502040204" pitchFamily="34" charset="0"/>
              </a:rPr>
              <a:t> based on this algorithm. In total there are </a:t>
            </a:r>
            <a:r>
              <a:rPr lang="en-US" b="1" dirty="0">
                <a:latin typeface="Google Sans" panose="020B0503030502040204" pitchFamily="34" charset="0"/>
              </a:rPr>
              <a:t>406k potential package takers.</a:t>
            </a:r>
          </a:p>
          <a:p>
            <a:endParaRPr lang="en-US" b="1" dirty="0">
              <a:latin typeface="Google Sans" panose="020B0503030502040204" pitchFamily="34" charset="0"/>
            </a:endParaRPr>
          </a:p>
          <a:p>
            <a:r>
              <a:rPr lang="en-US" b="1" dirty="0">
                <a:latin typeface="Google Sans" panose="020B0503030502040204" pitchFamily="34" charset="0"/>
              </a:rPr>
              <a:t>44.2% taker rate, uplift +4% from previous data</a:t>
            </a:r>
            <a:endParaRPr lang="id-ID" b="1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7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2676332" y="125127"/>
            <a:ext cx="61375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CRISP-DM</a:t>
            </a:r>
          </a:p>
          <a:p>
            <a:pPr algn="ctr"/>
            <a:r>
              <a:rPr lang="en-ID" sz="2400" b="1" dirty="0">
                <a:solidFill>
                  <a:srgbClr val="00B050"/>
                </a:solidFill>
                <a:latin typeface="Google Sans" panose="020B0503030502040204" pitchFamily="34" charset="0"/>
              </a:rPr>
              <a:t>RIDE-HAILING INTERNET PACKAGE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538651" y="2001652"/>
            <a:ext cx="518028" cy="5180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289" y="2680944"/>
            <a:ext cx="3198741" cy="23990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561168-DF7C-48BA-B79D-2CD0133390D1}"/>
              </a:ext>
            </a:extLst>
          </p:cNvPr>
          <p:cNvSpPr/>
          <p:nvPr/>
        </p:nvSpPr>
        <p:spPr>
          <a:xfrm>
            <a:off x="690958" y="2032132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1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28750C-7306-4C27-BDAF-DF12DE3D55D6}"/>
              </a:ext>
            </a:extLst>
          </p:cNvPr>
          <p:cNvSpPr/>
          <p:nvPr/>
        </p:nvSpPr>
        <p:spPr>
          <a:xfrm>
            <a:off x="538651" y="3556132"/>
            <a:ext cx="518028" cy="518028"/>
          </a:xfrm>
          <a:prstGeom prst="ellipse">
            <a:avLst/>
          </a:prstGeom>
          <a:solidFill>
            <a:srgbClr val="40B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4FC73-8E40-4579-9594-57C4878A54FA}"/>
              </a:ext>
            </a:extLst>
          </p:cNvPr>
          <p:cNvSpPr/>
          <p:nvPr/>
        </p:nvSpPr>
        <p:spPr>
          <a:xfrm>
            <a:off x="690958" y="3586612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2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BE03D6-3560-4FB6-8F50-C8D0352FA11B}"/>
              </a:ext>
            </a:extLst>
          </p:cNvPr>
          <p:cNvSpPr/>
          <p:nvPr/>
        </p:nvSpPr>
        <p:spPr>
          <a:xfrm>
            <a:off x="538651" y="5127750"/>
            <a:ext cx="518028" cy="5180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79F27-0C16-4E86-94BA-17EE1EB21300}"/>
              </a:ext>
            </a:extLst>
          </p:cNvPr>
          <p:cNvSpPr/>
          <p:nvPr/>
        </p:nvSpPr>
        <p:spPr>
          <a:xfrm>
            <a:off x="690958" y="5158230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3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DEFD1-DA60-431A-BCE6-F21770004F40}"/>
              </a:ext>
            </a:extLst>
          </p:cNvPr>
          <p:cNvSpPr/>
          <p:nvPr/>
        </p:nvSpPr>
        <p:spPr>
          <a:xfrm>
            <a:off x="7939990" y="2042424"/>
            <a:ext cx="518028" cy="518028"/>
          </a:xfrm>
          <a:prstGeom prst="ellipse">
            <a:avLst/>
          </a:prstGeom>
          <a:solidFill>
            <a:srgbClr val="40B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06B7A-2ADD-4F74-935C-9A6A1737F235}"/>
              </a:ext>
            </a:extLst>
          </p:cNvPr>
          <p:cNvSpPr/>
          <p:nvPr/>
        </p:nvSpPr>
        <p:spPr>
          <a:xfrm>
            <a:off x="8092297" y="2072904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4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D6AD1A-932B-42E6-95FC-5BC0EA6BCC6E}"/>
              </a:ext>
            </a:extLst>
          </p:cNvPr>
          <p:cNvSpPr/>
          <p:nvPr/>
        </p:nvSpPr>
        <p:spPr>
          <a:xfrm>
            <a:off x="7939990" y="3566424"/>
            <a:ext cx="518028" cy="5180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11F887-C73D-4F5E-9968-75FA80296297}"/>
              </a:ext>
            </a:extLst>
          </p:cNvPr>
          <p:cNvSpPr/>
          <p:nvPr/>
        </p:nvSpPr>
        <p:spPr>
          <a:xfrm>
            <a:off x="8092297" y="3596904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5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E46F62-7D6B-442B-9971-2A19887F1530}"/>
              </a:ext>
            </a:extLst>
          </p:cNvPr>
          <p:cNvSpPr/>
          <p:nvPr/>
        </p:nvSpPr>
        <p:spPr>
          <a:xfrm>
            <a:off x="7939990" y="5168522"/>
            <a:ext cx="518028" cy="518028"/>
          </a:xfrm>
          <a:prstGeom prst="ellipse">
            <a:avLst/>
          </a:prstGeom>
          <a:solidFill>
            <a:srgbClr val="40B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D10485-06E3-4882-8FD6-3DE70539D09E}"/>
              </a:ext>
            </a:extLst>
          </p:cNvPr>
          <p:cNvSpPr/>
          <p:nvPr/>
        </p:nvSpPr>
        <p:spPr>
          <a:xfrm>
            <a:off x="8092297" y="5199002"/>
            <a:ext cx="365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6</a:t>
            </a:r>
            <a:endParaRPr lang="en-ID" sz="2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76025-3BD7-4C06-8ACF-EB8255BB91BD}"/>
              </a:ext>
            </a:extLst>
          </p:cNvPr>
          <p:cNvSpPr txBox="1"/>
          <p:nvPr/>
        </p:nvSpPr>
        <p:spPr>
          <a:xfrm>
            <a:off x="1141562" y="2057515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Business Understanding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86A86-1C55-4C52-8DAB-C1A604E942D8}"/>
              </a:ext>
            </a:extLst>
          </p:cNvPr>
          <p:cNvSpPr txBox="1"/>
          <p:nvPr/>
        </p:nvSpPr>
        <p:spPr>
          <a:xfrm>
            <a:off x="1141561" y="3695806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Data Understanding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E3235-11E5-4DB7-AB89-65A8CDA548B2}"/>
              </a:ext>
            </a:extLst>
          </p:cNvPr>
          <p:cNvSpPr txBox="1"/>
          <p:nvPr/>
        </p:nvSpPr>
        <p:spPr>
          <a:xfrm>
            <a:off x="1141561" y="5242870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Data Preparation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30328-A4E8-43F4-86CF-7C718E67C37F}"/>
              </a:ext>
            </a:extLst>
          </p:cNvPr>
          <p:cNvSpPr txBox="1"/>
          <p:nvPr/>
        </p:nvSpPr>
        <p:spPr>
          <a:xfrm>
            <a:off x="8610325" y="2116772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Modelling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C9136C-2FFF-45AC-82B2-23634DC89C96}"/>
              </a:ext>
            </a:extLst>
          </p:cNvPr>
          <p:cNvSpPr txBox="1"/>
          <p:nvPr/>
        </p:nvSpPr>
        <p:spPr>
          <a:xfrm>
            <a:off x="8610325" y="3695806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Evaluation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FC178A-46C6-4DB7-AB83-350245573EAA}"/>
              </a:ext>
            </a:extLst>
          </p:cNvPr>
          <p:cNvSpPr txBox="1"/>
          <p:nvPr/>
        </p:nvSpPr>
        <p:spPr>
          <a:xfrm>
            <a:off x="8610325" y="5242870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Deployment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3DAB81-0196-494E-BE6B-A095968AF450}"/>
              </a:ext>
            </a:extLst>
          </p:cNvPr>
          <p:cNvSpPr txBox="1"/>
          <p:nvPr/>
        </p:nvSpPr>
        <p:spPr>
          <a:xfrm>
            <a:off x="1148343" y="2368829"/>
            <a:ext cx="311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Understand objective and requirement from business perspective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8EF098-2CAF-429C-B2F4-903D981F4A1F}"/>
              </a:ext>
            </a:extLst>
          </p:cNvPr>
          <p:cNvSpPr txBox="1"/>
          <p:nvPr/>
        </p:nvSpPr>
        <p:spPr>
          <a:xfrm>
            <a:off x="1148343" y="4016780"/>
            <a:ext cx="311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Getting familiar with the data to form hypotheses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50421D-AFCA-44DB-9EE8-92854B550719}"/>
              </a:ext>
            </a:extLst>
          </p:cNvPr>
          <p:cNvSpPr txBox="1"/>
          <p:nvPr/>
        </p:nvSpPr>
        <p:spPr>
          <a:xfrm>
            <a:off x="1141560" y="5561499"/>
            <a:ext cx="311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Construct dataset from raw data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D33E9-6831-440C-A47A-892117FBDE3C}"/>
              </a:ext>
            </a:extLst>
          </p:cNvPr>
          <p:cNvSpPr txBox="1"/>
          <p:nvPr/>
        </p:nvSpPr>
        <p:spPr>
          <a:xfrm>
            <a:off x="8610325" y="2441199"/>
            <a:ext cx="311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Building the model for desired output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0CA443-A618-4ADA-A91D-317975184BCD}"/>
              </a:ext>
            </a:extLst>
          </p:cNvPr>
          <p:cNvSpPr txBox="1"/>
          <p:nvPr/>
        </p:nvSpPr>
        <p:spPr>
          <a:xfrm>
            <a:off x="8610325" y="3970613"/>
            <a:ext cx="311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Assess the quality of the model based on requirement</a:t>
            </a:r>
            <a:endParaRPr lang="id-ID" sz="1400" dirty="0">
              <a:latin typeface="Google Sans" panose="020B0503030502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4E284C-9BAF-4BB8-8C0A-31FD455916F0}"/>
              </a:ext>
            </a:extLst>
          </p:cNvPr>
          <p:cNvSpPr txBox="1"/>
          <p:nvPr/>
        </p:nvSpPr>
        <p:spPr>
          <a:xfrm>
            <a:off x="8610325" y="5552945"/>
            <a:ext cx="311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ogle Sans" panose="020B0503030502040204" pitchFamily="34" charset="0"/>
              </a:rPr>
              <a:t>Put the result to work and achieve the goals</a:t>
            </a:r>
            <a:endParaRPr lang="id-ID" sz="1400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5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oogle Sans" panose="020B0503030502040204" pitchFamily="34" charset="0"/>
              </a:rPr>
              <a:t>F</a:t>
            </a:r>
            <a:r>
              <a:rPr lang="en-ID" sz="2400" b="1" dirty="0">
                <a:latin typeface="Google Sans" panose="020B0503030502040204" pitchFamily="34" charset="0"/>
              </a:rPr>
              <a:t>or the 2</a:t>
            </a:r>
            <a:r>
              <a:rPr lang="en-ID" sz="2400" b="1" baseline="30000" dirty="0">
                <a:latin typeface="Google Sans" panose="020B0503030502040204" pitchFamily="34" charset="0"/>
              </a:rPr>
              <a:t>nd</a:t>
            </a:r>
            <a:r>
              <a:rPr lang="en-ID" sz="2400" b="1" dirty="0">
                <a:latin typeface="Google Sans" panose="020B0503030502040204" pitchFamily="34" charset="0"/>
              </a:rPr>
              <a:t> Objective, there are 3 main cluster </a:t>
            </a:r>
            <a:r>
              <a:rPr lang="en-ID" sz="2400" dirty="0">
                <a:latin typeface="Google Sans" panose="020B0503030502040204" pitchFamily="34" charset="0"/>
              </a:rPr>
              <a:t>with different behaviour and usage, resulting in different package price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40292F-9D8D-4DF7-ACE2-2C5C7314BF44}"/>
              </a:ext>
            </a:extLst>
          </p:cNvPr>
          <p:cNvSpPr/>
          <p:nvPr/>
        </p:nvSpPr>
        <p:spPr>
          <a:xfrm>
            <a:off x="2072640" y="1161338"/>
            <a:ext cx="1927860" cy="17965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Economic Customer</a:t>
            </a:r>
          </a:p>
          <a:p>
            <a:pPr algn="ctr"/>
            <a:endParaRPr lang="en-US" b="1" dirty="0">
              <a:latin typeface="Google Sans" panose="020B0503030502040204" pitchFamily="34" charset="0"/>
            </a:endParaRPr>
          </a:p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46.5k subs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IDR 100k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11 GB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D0A780-E904-4C59-8800-5FD318B44E34}"/>
              </a:ext>
            </a:extLst>
          </p:cNvPr>
          <p:cNvSpPr/>
          <p:nvPr/>
        </p:nvSpPr>
        <p:spPr>
          <a:xfrm>
            <a:off x="4866640" y="1161338"/>
            <a:ext cx="1927860" cy="17964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Mid Spender</a:t>
            </a:r>
          </a:p>
          <a:p>
            <a:pPr algn="ctr"/>
            <a:endParaRPr lang="en-US" b="1" dirty="0">
              <a:latin typeface="Google Sans" panose="020B0503030502040204" pitchFamily="34" charset="0"/>
            </a:endParaRPr>
          </a:p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26.7k subs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IDR 155k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25 GB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8F87C7-A8A1-4301-8202-469855B3C118}"/>
              </a:ext>
            </a:extLst>
          </p:cNvPr>
          <p:cNvSpPr/>
          <p:nvPr/>
        </p:nvSpPr>
        <p:spPr>
          <a:xfrm>
            <a:off x="7660640" y="1161338"/>
            <a:ext cx="1791091" cy="17964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oogle Sans" panose="020B0503030502040204" pitchFamily="34" charset="0"/>
              </a:rPr>
              <a:t>Data Addict</a:t>
            </a:r>
          </a:p>
          <a:p>
            <a:pPr algn="ctr"/>
            <a:endParaRPr lang="en-US" b="1" dirty="0">
              <a:latin typeface="Google Sans" panose="020B0503030502040204" pitchFamily="34" charset="0"/>
            </a:endParaRPr>
          </a:p>
          <a:p>
            <a:pPr algn="ctr"/>
            <a:r>
              <a:rPr lang="en-US" sz="1600" b="1" dirty="0">
                <a:latin typeface="Google Sans" panose="020B0503030502040204" pitchFamily="34" charset="0"/>
              </a:rPr>
              <a:t>5.68k subs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IDR 275k</a:t>
            </a:r>
          </a:p>
          <a:p>
            <a:pPr algn="ctr"/>
            <a:r>
              <a:rPr lang="en-US" sz="1400" dirty="0">
                <a:latin typeface="Google Sans" panose="020B0503030502040204" pitchFamily="34" charset="0"/>
              </a:rPr>
              <a:t>51 GB</a:t>
            </a:r>
            <a:endParaRPr lang="en-ID" sz="1400" dirty="0">
              <a:latin typeface="Google Sans" panose="020B050303050204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83533A-8F92-41EE-A5CD-43BB7E825D9E}"/>
              </a:ext>
            </a:extLst>
          </p:cNvPr>
          <p:cNvSpPr/>
          <p:nvPr/>
        </p:nvSpPr>
        <p:spPr>
          <a:xfrm>
            <a:off x="247672" y="3880230"/>
            <a:ext cx="1230923" cy="5695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Economic Customer</a:t>
            </a:r>
            <a:endParaRPr lang="en-US" sz="1400" b="1" dirty="0">
              <a:latin typeface="Google Sans" panose="020B0503030502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8E459F-A2E8-412C-BE90-1473ED942CA5}"/>
              </a:ext>
            </a:extLst>
          </p:cNvPr>
          <p:cNvSpPr/>
          <p:nvPr/>
        </p:nvSpPr>
        <p:spPr>
          <a:xfrm>
            <a:off x="247671" y="4718430"/>
            <a:ext cx="1230923" cy="56959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Mid Spender</a:t>
            </a:r>
            <a:endParaRPr lang="en-US" sz="1400" b="1" dirty="0">
              <a:latin typeface="Google Sans" panose="020B050303050204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D43E5D-100F-4E24-8F14-CBCFADB2E601}"/>
              </a:ext>
            </a:extLst>
          </p:cNvPr>
          <p:cNvSpPr/>
          <p:nvPr/>
        </p:nvSpPr>
        <p:spPr>
          <a:xfrm>
            <a:off x="247671" y="5556630"/>
            <a:ext cx="1230923" cy="56959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1" dirty="0">
                <a:latin typeface="Google Sans" panose="020B0503030502040204" pitchFamily="34" charset="0"/>
              </a:rPr>
              <a:t>Data Addict</a:t>
            </a:r>
            <a:endParaRPr lang="en-US" sz="1400" b="1" dirty="0">
              <a:latin typeface="Google Sans" panose="020B0503030502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030C76-B0BE-4C6D-B2BB-252D32518B6C}"/>
              </a:ext>
            </a:extLst>
          </p:cNvPr>
          <p:cNvCxnSpPr>
            <a:cxnSpLocks/>
          </p:cNvCxnSpPr>
          <p:nvPr/>
        </p:nvCxnSpPr>
        <p:spPr>
          <a:xfrm>
            <a:off x="1811215" y="4569797"/>
            <a:ext cx="977704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ACD5CA-7A8E-4B87-859B-47F50707CD29}"/>
              </a:ext>
            </a:extLst>
          </p:cNvPr>
          <p:cNvCxnSpPr>
            <a:cxnSpLocks/>
          </p:cNvCxnSpPr>
          <p:nvPr/>
        </p:nvCxnSpPr>
        <p:spPr>
          <a:xfrm>
            <a:off x="1822941" y="5408000"/>
            <a:ext cx="977704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647F47-B4B1-4E0C-93BB-C64658236E2A}"/>
              </a:ext>
            </a:extLst>
          </p:cNvPr>
          <p:cNvCxnSpPr>
            <a:cxnSpLocks/>
          </p:cNvCxnSpPr>
          <p:nvPr/>
        </p:nvCxnSpPr>
        <p:spPr>
          <a:xfrm>
            <a:off x="1778977" y="6190512"/>
            <a:ext cx="977704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BDBF25-563A-4702-892F-B59CAF849571}"/>
              </a:ext>
            </a:extLst>
          </p:cNvPr>
          <p:cNvSpPr txBox="1"/>
          <p:nvPr/>
        </p:nvSpPr>
        <p:spPr>
          <a:xfrm>
            <a:off x="1778977" y="4007527"/>
            <a:ext cx="617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100.5k	92k	11 GB	112 Min	77	8.7%	52.8%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7870D0-7B65-48B0-8013-4A4E1EC7A4C9}"/>
              </a:ext>
            </a:extLst>
          </p:cNvPr>
          <p:cNvSpPr txBox="1"/>
          <p:nvPr/>
        </p:nvSpPr>
        <p:spPr>
          <a:xfrm>
            <a:off x="1811215" y="4813486"/>
            <a:ext cx="6142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155k	144k	25 GB	144 Min	92	19%	37.7%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B46A57-AC56-4F76-9EE2-7E9EB5DA404C}"/>
              </a:ext>
            </a:extLst>
          </p:cNvPr>
          <p:cNvSpPr txBox="1"/>
          <p:nvPr/>
        </p:nvSpPr>
        <p:spPr>
          <a:xfrm>
            <a:off x="1811214" y="5651687"/>
            <a:ext cx="6142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275k	253k	51 GB	139 Min	84	43.7%	18.2%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19F447-8147-41C5-AD33-7A5B76AC8BE0}"/>
              </a:ext>
            </a:extLst>
          </p:cNvPr>
          <p:cNvSpPr/>
          <p:nvPr/>
        </p:nvSpPr>
        <p:spPr>
          <a:xfrm>
            <a:off x="3472982" y="5555614"/>
            <a:ext cx="800101" cy="458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F7024A-69A6-4590-8C0B-5F7E09513E44}"/>
              </a:ext>
            </a:extLst>
          </p:cNvPr>
          <p:cNvSpPr/>
          <p:nvPr/>
        </p:nvSpPr>
        <p:spPr>
          <a:xfrm>
            <a:off x="6233745" y="5561177"/>
            <a:ext cx="800101" cy="458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618BF6-84D1-41B0-A01C-AE412987A648}"/>
              </a:ext>
            </a:extLst>
          </p:cNvPr>
          <p:cNvSpPr/>
          <p:nvPr/>
        </p:nvSpPr>
        <p:spPr>
          <a:xfrm>
            <a:off x="4466589" y="4731092"/>
            <a:ext cx="1477011" cy="458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40481A3-F267-4D5D-B638-2604756350AF}"/>
              </a:ext>
            </a:extLst>
          </p:cNvPr>
          <p:cNvSpPr/>
          <p:nvPr/>
        </p:nvSpPr>
        <p:spPr>
          <a:xfrm>
            <a:off x="1778978" y="3880230"/>
            <a:ext cx="1553307" cy="458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D9B62F-EEF0-4E39-95C8-7AAE66B2011D}"/>
              </a:ext>
            </a:extLst>
          </p:cNvPr>
          <p:cNvSpPr txBox="1"/>
          <p:nvPr/>
        </p:nvSpPr>
        <p:spPr>
          <a:xfrm>
            <a:off x="8298456" y="3970554"/>
            <a:ext cx="3301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oogle Sans" panose="020B0503030502040204" pitchFamily="34" charset="0"/>
              </a:rPr>
              <a:t>Lowest </a:t>
            </a:r>
            <a:r>
              <a:rPr lang="en-ID" sz="1200" b="1" dirty="0">
                <a:latin typeface="Google Sans" panose="020B0503030502040204" pitchFamily="34" charset="0"/>
              </a:rPr>
              <a:t>ARPU &amp; data consumption.</a:t>
            </a:r>
          </a:p>
          <a:p>
            <a:r>
              <a:rPr lang="en-ID" sz="1200" dirty="0">
                <a:latin typeface="Google Sans" panose="020B0503030502040204" pitchFamily="34" charset="0"/>
              </a:rPr>
              <a:t>Usage primarily for </a:t>
            </a:r>
            <a:r>
              <a:rPr lang="en-ID" sz="1200" b="1" dirty="0" err="1">
                <a:latin typeface="Google Sans" panose="020B0503030502040204" pitchFamily="34" charset="0"/>
              </a:rPr>
              <a:t>Ojol</a:t>
            </a:r>
            <a:r>
              <a:rPr lang="en-ID" sz="1200" b="1" dirty="0">
                <a:latin typeface="Google Sans" panose="020B0503030502040204" pitchFamily="34" charset="0"/>
              </a:rPr>
              <a:t> apps</a:t>
            </a:r>
            <a:r>
              <a:rPr lang="en-ID" sz="1200" dirty="0">
                <a:latin typeface="Google Sans" panose="020B0503030502040204" pitchFamily="34" charset="0"/>
              </a:rPr>
              <a:t>.</a:t>
            </a:r>
            <a:endParaRPr lang="en-US" sz="1200" dirty="0">
              <a:latin typeface="Google Sans" panose="020B0503030502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D00675-DA0C-4CDE-92BE-4BD15100D479}"/>
              </a:ext>
            </a:extLst>
          </p:cNvPr>
          <p:cNvSpPr txBox="1"/>
          <p:nvPr/>
        </p:nvSpPr>
        <p:spPr>
          <a:xfrm>
            <a:off x="8318968" y="5548838"/>
            <a:ext cx="321947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oogle Sans" panose="020B0503030502040204" pitchFamily="34" charset="0"/>
              </a:rPr>
              <a:t>High </a:t>
            </a:r>
            <a:r>
              <a:rPr lang="en-ID" sz="1200" b="1" dirty="0">
                <a:latin typeface="Google Sans" panose="020B0503030502040204" pitchFamily="34" charset="0"/>
              </a:rPr>
              <a:t>data consumption</a:t>
            </a:r>
            <a:r>
              <a:rPr lang="en-ID" sz="1200" dirty="0">
                <a:latin typeface="Google Sans" panose="020B0503030502040204" pitchFamily="34" charset="0"/>
              </a:rPr>
              <a:t> &amp; dominant </a:t>
            </a:r>
            <a:r>
              <a:rPr lang="en-ID" sz="1200" b="1" dirty="0">
                <a:latin typeface="Google Sans" panose="020B0503030502040204" pitchFamily="34" charset="0"/>
              </a:rPr>
              <a:t>video &amp; social</a:t>
            </a:r>
            <a:r>
              <a:rPr lang="en-ID" sz="1200" dirty="0">
                <a:latin typeface="Google Sans" panose="020B0503030502040204" pitchFamily="34" charset="0"/>
              </a:rPr>
              <a:t> </a:t>
            </a:r>
            <a:r>
              <a:rPr lang="en-ID" sz="1200" b="1" dirty="0">
                <a:latin typeface="Google Sans" panose="020B0503030502040204" pitchFamily="34" charset="0"/>
              </a:rPr>
              <a:t>app</a:t>
            </a:r>
            <a:r>
              <a:rPr lang="en-ID" sz="1200" dirty="0">
                <a:latin typeface="Google Sans" panose="020B0503030502040204" pitchFamily="34" charset="0"/>
              </a:rPr>
              <a:t> usage.</a:t>
            </a:r>
            <a:endParaRPr lang="en-US" sz="1200" dirty="0">
              <a:latin typeface="Google Sans" panose="020B0503030502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F0CB21-FBAC-4B67-83BC-93D16E5E59F0}"/>
              </a:ext>
            </a:extLst>
          </p:cNvPr>
          <p:cNvSpPr txBox="1"/>
          <p:nvPr/>
        </p:nvSpPr>
        <p:spPr>
          <a:xfrm>
            <a:off x="8298456" y="4717490"/>
            <a:ext cx="3301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oogle Sans" panose="020B0503030502040204" pitchFamily="34" charset="0"/>
              </a:rPr>
              <a:t>Medium </a:t>
            </a:r>
            <a:r>
              <a:rPr lang="en-ID" sz="1200" b="1" dirty="0">
                <a:latin typeface="Google Sans" panose="020B0503030502040204" pitchFamily="34" charset="0"/>
              </a:rPr>
              <a:t>ARPU &amp; payload</a:t>
            </a:r>
            <a:r>
              <a:rPr lang="en-ID" sz="1200" dirty="0">
                <a:latin typeface="Google Sans" panose="020B0503030502040204" pitchFamily="34" charset="0"/>
              </a:rPr>
              <a:t>, highest </a:t>
            </a:r>
            <a:r>
              <a:rPr lang="en-ID" sz="1200" b="1" dirty="0">
                <a:latin typeface="Google Sans" panose="020B0503030502040204" pitchFamily="34" charset="0"/>
              </a:rPr>
              <a:t>voice </a:t>
            </a:r>
            <a:r>
              <a:rPr lang="en-ID" sz="1200" b="1" dirty="0" err="1">
                <a:latin typeface="Google Sans" panose="020B0503030502040204" pitchFamily="34" charset="0"/>
              </a:rPr>
              <a:t>mou</a:t>
            </a:r>
            <a:r>
              <a:rPr lang="en-ID" sz="1200" b="1" dirty="0">
                <a:latin typeface="Google Sans" panose="020B0503030502040204" pitchFamily="34" charset="0"/>
              </a:rPr>
              <a:t> &amp; transaction</a:t>
            </a:r>
            <a:endParaRPr lang="en-US" sz="1200" b="1" dirty="0">
              <a:latin typeface="Google Sans" panose="020B0503030502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8ED15C-C92E-49AA-A2A2-BA19F1CB1D40}"/>
              </a:ext>
            </a:extLst>
          </p:cNvPr>
          <p:cNvSpPr txBox="1"/>
          <p:nvPr/>
        </p:nvSpPr>
        <p:spPr>
          <a:xfrm>
            <a:off x="1831696" y="3486289"/>
            <a:ext cx="779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50" b="1" dirty="0">
                <a:latin typeface="Google Sans" panose="020B0503030502040204" pitchFamily="34" charset="0"/>
              </a:rPr>
              <a:t>ARPU</a:t>
            </a:r>
            <a:endParaRPr lang="en-US" sz="1050" b="1" dirty="0">
              <a:latin typeface="Google Sans" panose="020B0503030502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0369AE-40C3-4AD2-9940-BCAA607645EB}"/>
              </a:ext>
            </a:extLst>
          </p:cNvPr>
          <p:cNvSpPr txBox="1"/>
          <p:nvPr/>
        </p:nvSpPr>
        <p:spPr>
          <a:xfrm>
            <a:off x="2551219" y="3486288"/>
            <a:ext cx="890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50" b="1" dirty="0">
                <a:latin typeface="Google Sans" panose="020B0503030502040204" pitchFamily="34" charset="0"/>
              </a:rPr>
              <a:t>ARPU Data</a:t>
            </a:r>
            <a:endParaRPr lang="en-US" sz="1050" b="1" dirty="0">
              <a:latin typeface="Google Sans" panose="020B0503030502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A5D0CA-E03C-40C6-BA24-FD52E5C17EE9}"/>
              </a:ext>
            </a:extLst>
          </p:cNvPr>
          <p:cNvSpPr txBox="1"/>
          <p:nvPr/>
        </p:nvSpPr>
        <p:spPr>
          <a:xfrm>
            <a:off x="3571126" y="3489416"/>
            <a:ext cx="779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50" b="1" dirty="0">
                <a:latin typeface="Google Sans" panose="020B0503030502040204" pitchFamily="34" charset="0"/>
              </a:rPr>
              <a:t>Payload</a:t>
            </a:r>
            <a:endParaRPr lang="en-US" sz="1050" b="1" dirty="0">
              <a:latin typeface="Google Sans" panose="020B0503030502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A6003A-99DE-497E-8F19-302139E27C5A}"/>
              </a:ext>
            </a:extLst>
          </p:cNvPr>
          <p:cNvSpPr txBox="1"/>
          <p:nvPr/>
        </p:nvSpPr>
        <p:spPr>
          <a:xfrm>
            <a:off x="4000500" y="3486288"/>
            <a:ext cx="1622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50" b="1" dirty="0">
                <a:latin typeface="Google Sans" panose="020B0503030502040204" pitchFamily="34" charset="0"/>
              </a:rPr>
              <a:t>Voice </a:t>
            </a:r>
            <a:r>
              <a:rPr lang="en-ID" sz="1050" b="1" dirty="0" err="1">
                <a:latin typeface="Google Sans" panose="020B0503030502040204" pitchFamily="34" charset="0"/>
              </a:rPr>
              <a:t>mou</a:t>
            </a:r>
            <a:endParaRPr lang="en-US" sz="1050" b="1" dirty="0">
              <a:latin typeface="Google Sans" panose="020B0503030502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8D1E73-4EAF-4335-B11B-A900BEB08721}"/>
              </a:ext>
            </a:extLst>
          </p:cNvPr>
          <p:cNvSpPr txBox="1"/>
          <p:nvPr/>
        </p:nvSpPr>
        <p:spPr>
          <a:xfrm>
            <a:off x="5205050" y="3497249"/>
            <a:ext cx="890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50" b="1" dirty="0">
                <a:latin typeface="Google Sans" panose="020B0503030502040204" pitchFamily="34" charset="0"/>
              </a:rPr>
              <a:t>Voice </a:t>
            </a:r>
            <a:r>
              <a:rPr lang="en-ID" sz="1050" b="1" dirty="0" err="1">
                <a:latin typeface="Google Sans" panose="020B0503030502040204" pitchFamily="34" charset="0"/>
              </a:rPr>
              <a:t>trx</a:t>
            </a:r>
            <a:endParaRPr lang="en-US" sz="1050" b="1" dirty="0">
              <a:latin typeface="Google Sans" panose="020B0503030502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C1A479-5ACB-4E04-AE21-0E8A2CD60A55}"/>
              </a:ext>
            </a:extLst>
          </p:cNvPr>
          <p:cNvSpPr txBox="1"/>
          <p:nvPr/>
        </p:nvSpPr>
        <p:spPr>
          <a:xfrm>
            <a:off x="6024669" y="3396537"/>
            <a:ext cx="10648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50" b="1" dirty="0">
                <a:latin typeface="Google Sans" panose="020B0503030502040204" pitchFamily="34" charset="0"/>
              </a:rPr>
              <a:t>Video &amp;</a:t>
            </a:r>
          </a:p>
          <a:p>
            <a:pPr algn="ctr"/>
            <a:r>
              <a:rPr lang="en-ID" sz="1050" b="1" dirty="0">
                <a:latin typeface="Google Sans" panose="020B0503030502040204" pitchFamily="34" charset="0"/>
              </a:rPr>
              <a:t>Social Media</a:t>
            </a:r>
            <a:endParaRPr lang="en-US" sz="1050" b="1" dirty="0">
              <a:latin typeface="Google Sans" panose="020B0503030502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30F2F6-9619-4213-9F10-31B03BB232A4}"/>
              </a:ext>
            </a:extLst>
          </p:cNvPr>
          <p:cNvSpPr txBox="1"/>
          <p:nvPr/>
        </p:nvSpPr>
        <p:spPr>
          <a:xfrm>
            <a:off x="7023333" y="3402873"/>
            <a:ext cx="1274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50" b="1" dirty="0">
                <a:latin typeface="Google Sans" panose="020B0503030502040204" pitchFamily="34" charset="0"/>
              </a:rPr>
              <a:t>Transportation Apps</a:t>
            </a:r>
            <a:endParaRPr lang="en-US" sz="1050" b="1" dirty="0">
              <a:latin typeface="Google Sans" panose="020B0503030502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162C11-8B68-4762-9CAB-2214720E5821}"/>
              </a:ext>
            </a:extLst>
          </p:cNvPr>
          <p:cNvSpPr txBox="1"/>
          <p:nvPr/>
        </p:nvSpPr>
        <p:spPr>
          <a:xfrm>
            <a:off x="8456718" y="3447045"/>
            <a:ext cx="2779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50" b="1" dirty="0">
                <a:latin typeface="Google Sans" panose="020B0503030502040204" pitchFamily="34" charset="0"/>
              </a:rPr>
              <a:t>Description</a:t>
            </a:r>
            <a:endParaRPr lang="en-US" sz="1050" b="1" dirty="0">
              <a:latin typeface="Google Sans" panose="020B050303050204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C08052D-01E4-4998-908C-DD96503C7B6C}"/>
              </a:ext>
            </a:extLst>
          </p:cNvPr>
          <p:cNvSpPr/>
          <p:nvPr/>
        </p:nvSpPr>
        <p:spPr>
          <a:xfrm>
            <a:off x="7154009" y="3911997"/>
            <a:ext cx="800101" cy="458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03B73A4-F084-418F-83A1-042C4C1802F0}"/>
              </a:ext>
            </a:extLst>
          </p:cNvPr>
          <p:cNvSpPr/>
          <p:nvPr/>
        </p:nvSpPr>
        <p:spPr>
          <a:xfrm>
            <a:off x="1831696" y="4724959"/>
            <a:ext cx="1477011" cy="458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3ECC29D-AE0E-4EF7-B6C7-3F6C7E9E6DB5}"/>
              </a:ext>
            </a:extLst>
          </p:cNvPr>
          <p:cNvSpPr/>
          <p:nvPr/>
        </p:nvSpPr>
        <p:spPr>
          <a:xfrm>
            <a:off x="2560322" y="1327909"/>
            <a:ext cx="9301251" cy="3270329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13000"/>
                </a:schemeClr>
              </a:gs>
              <a:gs pos="100000">
                <a:srgbClr val="00B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923157" y="14547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oogle Sans" panose="020B0503030502040204" pitchFamily="34" charset="0"/>
              </a:rPr>
              <a:t>F</a:t>
            </a:r>
            <a:r>
              <a:rPr lang="en-ID" sz="2400" dirty="0">
                <a:latin typeface="Google Sans" panose="020B0503030502040204" pitchFamily="34" charset="0"/>
              </a:rPr>
              <a:t>or the </a:t>
            </a:r>
            <a:r>
              <a:rPr lang="en-ID" sz="2400" b="1" dirty="0">
                <a:latin typeface="Google Sans" panose="020B0503030502040204" pitchFamily="34" charset="0"/>
              </a:rPr>
              <a:t>3</a:t>
            </a:r>
            <a:r>
              <a:rPr lang="en-ID" sz="2400" b="1" baseline="30000" dirty="0">
                <a:latin typeface="Google Sans" panose="020B0503030502040204" pitchFamily="34" charset="0"/>
              </a:rPr>
              <a:t>rd</a:t>
            </a:r>
            <a:r>
              <a:rPr lang="en-ID" sz="2400" b="1" dirty="0">
                <a:latin typeface="Google Sans" panose="020B0503030502040204" pitchFamily="34" charset="0"/>
              </a:rPr>
              <a:t> Objective</a:t>
            </a:r>
            <a:r>
              <a:rPr lang="en-ID" sz="2400" dirty="0">
                <a:latin typeface="Google Sans" panose="020B0503030502040204" pitchFamily="34" charset="0"/>
              </a:rPr>
              <a:t>, </a:t>
            </a:r>
            <a:r>
              <a:rPr lang="en-ID" sz="2400" b="1" dirty="0">
                <a:latin typeface="Google Sans" panose="020B0503030502040204" pitchFamily="34" charset="0"/>
              </a:rPr>
              <a:t>main cluster derived into each 3 sub-cluster </a:t>
            </a:r>
            <a:r>
              <a:rPr lang="en-ID" sz="2400" dirty="0">
                <a:latin typeface="Google Sans" panose="020B0503030502040204" pitchFamily="34" charset="0"/>
              </a:rPr>
              <a:t>each, resulting in </a:t>
            </a:r>
            <a:r>
              <a:rPr lang="en-ID" sz="2400" b="1" dirty="0">
                <a:latin typeface="Google Sans" panose="020B0503030502040204" pitchFamily="34" charset="0"/>
              </a:rPr>
              <a:t>9 different sub-cluster 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40292F-9D8D-4DF7-ACE2-2C5C7314BF44}"/>
              </a:ext>
            </a:extLst>
          </p:cNvPr>
          <p:cNvSpPr/>
          <p:nvPr/>
        </p:nvSpPr>
        <p:spPr>
          <a:xfrm>
            <a:off x="340297" y="1140356"/>
            <a:ext cx="1630742" cy="11065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oogle Sans" panose="020B0503030502040204" pitchFamily="34" charset="0"/>
              </a:rPr>
              <a:t>Economic</a:t>
            </a:r>
          </a:p>
          <a:p>
            <a:pPr algn="ctr"/>
            <a:r>
              <a:rPr lang="en-US" sz="1200" b="1" dirty="0">
                <a:latin typeface="Google Sans" panose="020B0503030502040204" pitchFamily="34" charset="0"/>
              </a:rPr>
              <a:t>Customer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D0A780-E904-4C59-8800-5FD318B44E34}"/>
              </a:ext>
            </a:extLst>
          </p:cNvPr>
          <p:cNvSpPr/>
          <p:nvPr/>
        </p:nvSpPr>
        <p:spPr>
          <a:xfrm>
            <a:off x="340297" y="2345969"/>
            <a:ext cx="1596021" cy="10830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oogle Sans" panose="020B0503030502040204" pitchFamily="34" charset="0"/>
              </a:rPr>
              <a:t>Mid Spender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8F87C7-A8A1-4301-8202-469855B3C118}"/>
              </a:ext>
            </a:extLst>
          </p:cNvPr>
          <p:cNvSpPr/>
          <p:nvPr/>
        </p:nvSpPr>
        <p:spPr>
          <a:xfrm>
            <a:off x="381227" y="3528021"/>
            <a:ext cx="1548882" cy="10510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oogle Sans" panose="020B0503030502040204" pitchFamily="34" charset="0"/>
              </a:rPr>
              <a:t>Data Addict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C9787-C81B-4D13-92B8-0182B68C4CA1}"/>
              </a:ext>
            </a:extLst>
          </p:cNvPr>
          <p:cNvSpPr/>
          <p:nvPr/>
        </p:nvSpPr>
        <p:spPr>
          <a:xfrm>
            <a:off x="2560320" y="998729"/>
            <a:ext cx="2844800" cy="306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Lower ARPU (&lt; IDR 75k)</a:t>
            </a:r>
            <a:endParaRPr lang="en-ID" sz="1100" b="1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93AD4-28B2-4DA0-93EF-520EFCAB1AC8}"/>
              </a:ext>
            </a:extLst>
          </p:cNvPr>
          <p:cNvSpPr/>
          <p:nvPr/>
        </p:nvSpPr>
        <p:spPr>
          <a:xfrm>
            <a:off x="5783611" y="998729"/>
            <a:ext cx="2844800" cy="3069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Middle ARPU (IDR 75k – IDR 150k)</a:t>
            </a:r>
            <a:endParaRPr lang="en-ID" sz="1100" b="1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3921FD-12E0-4788-844F-CB960505B970}"/>
              </a:ext>
            </a:extLst>
          </p:cNvPr>
          <p:cNvSpPr/>
          <p:nvPr/>
        </p:nvSpPr>
        <p:spPr>
          <a:xfrm>
            <a:off x="9006903" y="998729"/>
            <a:ext cx="2844800" cy="3069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Top ARPU (&gt;IDR 150k)</a:t>
            </a:r>
            <a:endParaRPr lang="en-ID" sz="1100" b="1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469D02-B44C-4032-9820-835C78D8BE14}"/>
              </a:ext>
            </a:extLst>
          </p:cNvPr>
          <p:cNvCxnSpPr>
            <a:cxnSpLocks/>
          </p:cNvCxnSpPr>
          <p:nvPr/>
        </p:nvCxnSpPr>
        <p:spPr>
          <a:xfrm>
            <a:off x="330427" y="3472141"/>
            <a:ext cx="1152127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AE539E-7753-4290-999A-53A98FA3EB96}"/>
              </a:ext>
            </a:extLst>
          </p:cNvPr>
          <p:cNvCxnSpPr>
            <a:cxnSpLocks/>
          </p:cNvCxnSpPr>
          <p:nvPr/>
        </p:nvCxnSpPr>
        <p:spPr>
          <a:xfrm>
            <a:off x="330427" y="2292590"/>
            <a:ext cx="1152127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174084-3922-4C60-B70E-AE2CC51F34EB}"/>
              </a:ext>
            </a:extLst>
          </p:cNvPr>
          <p:cNvCxnSpPr>
            <a:cxnSpLocks/>
          </p:cNvCxnSpPr>
          <p:nvPr/>
        </p:nvCxnSpPr>
        <p:spPr>
          <a:xfrm>
            <a:off x="5542343" y="998729"/>
            <a:ext cx="0" cy="358033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E2EBBF-BE26-4A0A-B0B1-F577E6CD86F4}"/>
              </a:ext>
            </a:extLst>
          </p:cNvPr>
          <p:cNvCxnSpPr>
            <a:cxnSpLocks/>
          </p:cNvCxnSpPr>
          <p:nvPr/>
        </p:nvCxnSpPr>
        <p:spPr>
          <a:xfrm>
            <a:off x="8813863" y="998729"/>
            <a:ext cx="0" cy="358033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CED2B62-7B4D-4C39-8E51-23A191C024B8}"/>
              </a:ext>
            </a:extLst>
          </p:cNvPr>
          <p:cNvSpPr/>
          <p:nvPr/>
        </p:nvSpPr>
        <p:spPr>
          <a:xfrm>
            <a:off x="3184712" y="1305656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3.9k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39k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9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36930-3905-4D77-8E88-68F3CA82AE0F}"/>
              </a:ext>
            </a:extLst>
          </p:cNvPr>
          <p:cNvSpPr/>
          <p:nvPr/>
        </p:nvSpPr>
        <p:spPr>
          <a:xfrm>
            <a:off x="6456231" y="1287780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35.8k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90k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11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4BAFD-1BAD-4364-9482-56D3B6396735}"/>
              </a:ext>
            </a:extLst>
          </p:cNvPr>
          <p:cNvSpPr/>
          <p:nvPr/>
        </p:nvSpPr>
        <p:spPr>
          <a:xfrm>
            <a:off x="3114885" y="2393581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405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45k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23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FAC94F-82AA-4583-951B-9CEF198C8A74}"/>
              </a:ext>
            </a:extLst>
          </p:cNvPr>
          <p:cNvSpPr/>
          <p:nvPr/>
        </p:nvSpPr>
        <p:spPr>
          <a:xfrm>
            <a:off x="6458355" y="2378219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10.8k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99k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23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A0B2E1-2B85-4790-829D-004E2FC3E8E1}"/>
              </a:ext>
            </a:extLst>
          </p:cNvPr>
          <p:cNvSpPr/>
          <p:nvPr/>
        </p:nvSpPr>
        <p:spPr>
          <a:xfrm>
            <a:off x="9631295" y="2369157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15.5k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198k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27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D9A14-64DA-4A41-852D-D70F232BD88F}"/>
              </a:ext>
            </a:extLst>
          </p:cNvPr>
          <p:cNvSpPr/>
          <p:nvPr/>
        </p:nvSpPr>
        <p:spPr>
          <a:xfrm>
            <a:off x="9631295" y="3553299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5.3k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285k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51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9EE3B-0121-4A98-A60E-FE17AFAAD47F}"/>
              </a:ext>
            </a:extLst>
          </p:cNvPr>
          <p:cNvSpPr/>
          <p:nvPr/>
        </p:nvSpPr>
        <p:spPr>
          <a:xfrm>
            <a:off x="6456231" y="3586452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306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117k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49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795D9F-B304-4A41-9B43-EA0BBE41E035}"/>
              </a:ext>
            </a:extLst>
          </p:cNvPr>
          <p:cNvSpPr/>
          <p:nvPr/>
        </p:nvSpPr>
        <p:spPr>
          <a:xfrm>
            <a:off x="9573357" y="1316230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6.8k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188k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13 GB</a:t>
            </a:r>
            <a:endParaRPr lang="en-ID" dirty="0">
              <a:latin typeface="Google Sans" panose="020B0503030502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BCDF6A-BCCA-41E6-91E0-AA898C3D645F}"/>
              </a:ext>
            </a:extLst>
          </p:cNvPr>
          <p:cNvSpPr/>
          <p:nvPr/>
        </p:nvSpPr>
        <p:spPr>
          <a:xfrm>
            <a:off x="3128897" y="3540811"/>
            <a:ext cx="1596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38 subs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IDR 42k</a:t>
            </a: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50 GB</a:t>
            </a:r>
            <a:endParaRPr lang="en-ID" dirty="0">
              <a:latin typeface="Google Sans" panose="020B0503030502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8BC99-50D9-4402-AE92-B87B1AA40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746" y="4885991"/>
            <a:ext cx="9045973" cy="16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35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72625" y="2844688"/>
            <a:ext cx="3669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DEPLOYMENT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7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EBD713B-045F-40B5-A7AB-F35E3CEF00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40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E4F3343-6161-4320-BB96-866571A90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" y="228600"/>
            <a:ext cx="11353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8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5D4CF0-0527-4612-A716-995E073AC61A}"/>
              </a:ext>
            </a:extLst>
          </p:cNvPr>
          <p:cNvSpPr/>
          <p:nvPr/>
        </p:nvSpPr>
        <p:spPr>
          <a:xfrm>
            <a:off x="1705950" y="2508076"/>
            <a:ext cx="473559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BUSINESS </a:t>
            </a:r>
          </a:p>
          <a:p>
            <a:r>
              <a:rPr lang="en-ID" sz="4000" b="1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UNDERSTANDING </a:t>
            </a:r>
            <a:endParaRPr lang="en-ID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C940FE-66A9-4590-AEC2-B5C6C0DB17F2}"/>
              </a:ext>
            </a:extLst>
          </p:cNvPr>
          <p:cNvSpPr/>
          <p:nvPr/>
        </p:nvSpPr>
        <p:spPr>
          <a:xfrm>
            <a:off x="877445" y="2349968"/>
            <a:ext cx="819828" cy="819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78856-91C0-4923-8AEA-A56D10645C4C}"/>
              </a:ext>
            </a:extLst>
          </p:cNvPr>
          <p:cNvSpPr/>
          <p:nvPr/>
        </p:nvSpPr>
        <p:spPr>
          <a:xfrm>
            <a:off x="873107" y="3173120"/>
            <a:ext cx="828505" cy="819828"/>
          </a:xfrm>
          <a:prstGeom prst="ellipse">
            <a:avLst/>
          </a:prstGeom>
          <a:solidFill>
            <a:srgbClr val="1B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6A737-8FB4-46F2-BE62-C0496989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206312"/>
            <a:ext cx="5235953" cy="39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37030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think-cell Slide" r:id="rId6" imgW="530" imgH="531" progId="TCLayout.ActiveDocument.1">
                  <p:embed/>
                </p:oleObj>
              </mc:Choice>
              <mc:Fallback>
                <p:oleObj name="think-cell Slide" r:id="rId6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62055" y="159044"/>
            <a:ext cx="1101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Ride-Hailing is </a:t>
            </a:r>
            <a:r>
              <a:rPr lang="en-ID" sz="2400" b="1" dirty="0">
                <a:latin typeface="Google Sans" panose="020B0503030502040204" pitchFamily="34" charset="0"/>
              </a:rPr>
              <a:t>multi billion business </a:t>
            </a:r>
            <a:r>
              <a:rPr lang="en-ID" sz="2400" dirty="0">
                <a:latin typeface="Google Sans" panose="020B0503030502040204" pitchFamily="34" charset="0"/>
              </a:rPr>
              <a:t>in Indonesia, and the driver stand as partner which plays crucial role, represent </a:t>
            </a:r>
            <a:r>
              <a:rPr lang="en-ID" sz="2400" b="1" dirty="0">
                <a:latin typeface="Google Sans" panose="020B0503030502040204" pitchFamily="34" charset="0"/>
              </a:rPr>
              <a:t>0.9% of </a:t>
            </a:r>
            <a:r>
              <a:rPr lang="en-ID" sz="2400" b="1" dirty="0" err="1">
                <a:latin typeface="Google Sans" panose="020B0503030502040204" pitchFamily="34" charset="0"/>
              </a:rPr>
              <a:t>Telkomsel</a:t>
            </a:r>
            <a:r>
              <a:rPr lang="en-ID" sz="2400" b="1" dirty="0">
                <a:latin typeface="Google Sans" panose="020B0503030502040204" pitchFamily="34" charset="0"/>
              </a:rPr>
              <a:t> Population 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68F6D-82D1-4A04-AACF-2358472B0C4D}"/>
              </a:ext>
            </a:extLst>
          </p:cNvPr>
          <p:cNvSpPr txBox="1"/>
          <p:nvPr/>
        </p:nvSpPr>
        <p:spPr>
          <a:xfrm>
            <a:off x="320123" y="3486444"/>
            <a:ext cx="343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oogle Sans" panose="020B0503030502040204" pitchFamily="34" charset="0"/>
              </a:rPr>
              <a:t>1</a:t>
            </a:r>
            <a:r>
              <a:rPr lang="en-ID" sz="3600" b="1" dirty="0">
                <a:latin typeface="Google Sans" panose="020B0503030502040204" pitchFamily="34" charset="0"/>
              </a:rPr>
              <a:t>.48 Million</a:t>
            </a:r>
            <a:endParaRPr lang="id-ID" sz="4000" b="1" dirty="0">
              <a:latin typeface="Google Sans" panose="020B0503030502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7D279-9218-433C-B2A5-D5898D4986EC}"/>
              </a:ext>
            </a:extLst>
          </p:cNvPr>
          <p:cNvSpPr txBox="1"/>
          <p:nvPr/>
        </p:nvSpPr>
        <p:spPr>
          <a:xfrm>
            <a:off x="-18434" y="3166719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Active Ride-Hailing Drivers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3CEFC-3958-4DB6-B301-4244FD256AB4}"/>
              </a:ext>
            </a:extLst>
          </p:cNvPr>
          <p:cNvSpPr txBox="1"/>
          <p:nvPr/>
        </p:nvSpPr>
        <p:spPr>
          <a:xfrm>
            <a:off x="0" y="6355559"/>
            <a:ext cx="30580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oogle Sans" panose="020B0503030502040204" pitchFamily="34" charset="0"/>
              </a:rPr>
              <a:t>*</a:t>
            </a:r>
            <a:r>
              <a:rPr lang="en-US" sz="1100" dirty="0" err="1">
                <a:latin typeface="Google Sans" panose="020B0503030502040204" pitchFamily="34" charset="0"/>
              </a:rPr>
              <a:t>Telkomsel</a:t>
            </a:r>
            <a:r>
              <a:rPr lang="en-US" sz="1100" dirty="0">
                <a:latin typeface="Google Sans" panose="020B0503030502040204" pitchFamily="34" charset="0"/>
              </a:rPr>
              <a:t> MSIGHT January 2020 Data</a:t>
            </a:r>
          </a:p>
          <a:p>
            <a:r>
              <a:rPr lang="en-US" sz="1200" dirty="0">
                <a:latin typeface="Google Sans" panose="020B0503030502040204" pitchFamily="34" charset="0"/>
              </a:rPr>
              <a:t>** Lembaga </a:t>
            </a:r>
            <a:r>
              <a:rPr lang="en-US" sz="1200" dirty="0" err="1">
                <a:latin typeface="Google Sans" panose="020B0503030502040204" pitchFamily="34" charset="0"/>
              </a:rPr>
              <a:t>Demografi</a:t>
            </a:r>
            <a:r>
              <a:rPr lang="en-US" sz="1200" dirty="0">
                <a:latin typeface="Google Sans" panose="020B0503030502040204" pitchFamily="34" charset="0"/>
              </a:rPr>
              <a:t> FEB UI (2018)</a:t>
            </a:r>
            <a:endParaRPr lang="id-ID" sz="1200" dirty="0">
              <a:latin typeface="Google Sans" panose="020B0503030502040204" pitchFamily="34" charset="0"/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C323D57C-4D9D-46E3-B788-7E78DC352B80}"/>
              </a:ext>
            </a:extLst>
          </p:cNvPr>
          <p:cNvSpPr/>
          <p:nvPr/>
        </p:nvSpPr>
        <p:spPr>
          <a:xfrm rot="6678238">
            <a:off x="99926" y="1811474"/>
            <a:ext cx="4084320" cy="4084320"/>
          </a:xfrm>
          <a:prstGeom prst="blockArc">
            <a:avLst>
              <a:gd name="adj1" fmla="val 10800000"/>
              <a:gd name="adj2" fmla="val 18891155"/>
              <a:gd name="adj3" fmla="val 397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8FA83-ADF6-47A4-A1B4-9095EAA38E22}"/>
              </a:ext>
            </a:extLst>
          </p:cNvPr>
          <p:cNvSpPr txBox="1"/>
          <p:nvPr/>
        </p:nvSpPr>
        <p:spPr>
          <a:xfrm>
            <a:off x="3286432" y="2952618"/>
            <a:ext cx="13180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Serving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485B1-987C-4C31-A6A3-238325D1C243}"/>
              </a:ext>
            </a:extLst>
          </p:cNvPr>
          <p:cNvSpPr txBox="1"/>
          <p:nvPr/>
        </p:nvSpPr>
        <p:spPr>
          <a:xfrm>
            <a:off x="4316044" y="3486444"/>
            <a:ext cx="343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oogle Sans" panose="020B0503030502040204" pitchFamily="34" charset="0"/>
              </a:rPr>
              <a:t>1</a:t>
            </a:r>
            <a:r>
              <a:rPr lang="en-ID" sz="3600" b="1" dirty="0">
                <a:latin typeface="Google Sans" panose="020B0503030502040204" pitchFamily="34" charset="0"/>
              </a:rPr>
              <a:t>6.86 Million</a:t>
            </a:r>
            <a:endParaRPr lang="id-ID" sz="4000" b="1" dirty="0">
              <a:latin typeface="Google Sans" panose="020B0503030502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BD9C0-EE6F-4581-A002-E8365338172D}"/>
              </a:ext>
            </a:extLst>
          </p:cNvPr>
          <p:cNvSpPr txBox="1"/>
          <p:nvPr/>
        </p:nvSpPr>
        <p:spPr>
          <a:xfrm>
            <a:off x="4380075" y="3166719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Active Ride-Hailing Users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93D52-CFA3-4150-B061-F68EC4E504F1}"/>
              </a:ext>
            </a:extLst>
          </p:cNvPr>
          <p:cNvSpPr txBox="1"/>
          <p:nvPr/>
        </p:nvSpPr>
        <p:spPr>
          <a:xfrm>
            <a:off x="3286431" y="3319557"/>
            <a:ext cx="131808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oogle Sans" panose="020B0503030502040204" pitchFamily="34" charset="0"/>
              </a:rPr>
              <a:t>Driver to Consumer Ratio</a:t>
            </a:r>
          </a:p>
          <a:p>
            <a:pPr algn="ctr"/>
            <a:r>
              <a:rPr lang="en-US" sz="2000" b="1" dirty="0">
                <a:latin typeface="Google Sans" panose="020B0503030502040204" pitchFamily="34" charset="0"/>
              </a:rPr>
              <a:t>1:11</a:t>
            </a:r>
            <a:endParaRPr lang="id-ID" sz="2400" b="1" dirty="0">
              <a:latin typeface="Google Sans" panose="020B0503030502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CF74D-E97C-4861-BD03-C0BAAAE94C47}"/>
              </a:ext>
            </a:extLst>
          </p:cNvPr>
          <p:cNvSpPr txBox="1"/>
          <p:nvPr/>
        </p:nvSpPr>
        <p:spPr>
          <a:xfrm>
            <a:off x="8329412" y="1394868"/>
            <a:ext cx="330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Google Sans" panose="020B0503030502040204" pitchFamily="34" charset="0"/>
              </a:rPr>
              <a:t>Gojek</a:t>
            </a:r>
            <a:r>
              <a:rPr lang="en-ID" dirty="0">
                <a:latin typeface="Google Sans" panose="020B0503030502040204" pitchFamily="34" charset="0"/>
              </a:rPr>
              <a:t> drivers as a partner contribute to </a:t>
            </a:r>
            <a:r>
              <a:rPr lang="en-ID" b="1" dirty="0">
                <a:latin typeface="Google Sans" panose="020B0503030502040204" pitchFamily="34" charset="0"/>
              </a:rPr>
              <a:t>IDR 8 Trillion annually (2018)</a:t>
            </a:r>
            <a:endParaRPr lang="id-ID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77401-E979-4427-B0DE-3CB84D088314}"/>
              </a:ext>
            </a:extLst>
          </p:cNvPr>
          <p:cNvSpPr txBox="1"/>
          <p:nvPr/>
        </p:nvSpPr>
        <p:spPr>
          <a:xfrm>
            <a:off x="8329412" y="2413108"/>
            <a:ext cx="330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latin typeface="Google Sans" panose="020B0503030502040204" pitchFamily="34" charset="0"/>
              </a:rPr>
              <a:t>34% of them have monthly income of &gt; IDR 3.5 million </a:t>
            </a:r>
            <a:r>
              <a:rPr lang="en-ID" dirty="0">
                <a:latin typeface="Google Sans" panose="020B0503030502040204" pitchFamily="34" charset="0"/>
              </a:rPr>
              <a:t>after joined as ride hailing driver, only 8% of them already have it before join as a partner</a:t>
            </a:r>
            <a:endParaRPr lang="id-ID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E2F8B-872F-4477-B729-EC5BAC60A3BB}"/>
              </a:ext>
            </a:extLst>
          </p:cNvPr>
          <p:cNvSpPr/>
          <p:nvPr/>
        </p:nvSpPr>
        <p:spPr>
          <a:xfrm>
            <a:off x="7894731" y="1394868"/>
            <a:ext cx="95390" cy="48090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9" name="ChevronBlue 24">
            <a:extLst>
              <a:ext uri="{FF2B5EF4-FFF2-40B4-BE49-F238E27FC236}">
                <a16:creationId xmlns:a16="http://schemas.microsoft.com/office/drawing/2014/main" id="{40375D29-CDCE-4CE1-ACBB-784883C0D861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651528" y="3635310"/>
            <a:ext cx="532123" cy="532123"/>
            <a:chOff x="1019016" y="1018033"/>
            <a:chExt cx="396228" cy="3962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1190E7-A2BC-44C4-A2F2-F24278C88338}"/>
                </a:ext>
              </a:extLst>
            </p:cNvPr>
            <p:cNvSpPr/>
            <p:nvPr/>
          </p:nvSpPr>
          <p:spPr>
            <a:xfrm>
              <a:off x="1019016" y="1018033"/>
              <a:ext cx="396228" cy="396228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5C3A44-C333-4129-9F75-285DF6BB8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7567" y="1118521"/>
              <a:ext cx="103571" cy="195256"/>
            </a:xfrm>
            <a:custGeom>
              <a:avLst/>
              <a:gdLst/>
              <a:ahLst/>
              <a:cxnLst/>
              <a:rect l="0" t="0" r="0" b="0"/>
              <a:pathLst>
                <a:path w="103601" h="195312">
                  <a:moveTo>
                    <a:pt x="9358" y="193790"/>
                  </a:moveTo>
                  <a:lnTo>
                    <a:pt x="101575" y="101574"/>
                  </a:lnTo>
                  <a:lnTo>
                    <a:pt x="103600" y="99549"/>
                  </a:lnTo>
                  <a:lnTo>
                    <a:pt x="103600" y="96266"/>
                  </a:lnTo>
                  <a:lnTo>
                    <a:pt x="101575" y="94241"/>
                  </a:lnTo>
                  <a:lnTo>
                    <a:pt x="9358" y="2025"/>
                  </a:lnTo>
                  <a:lnTo>
                    <a:pt x="7332" y="0"/>
                  </a:lnTo>
                  <a:lnTo>
                    <a:pt x="4049" y="0"/>
                  </a:lnTo>
                  <a:lnTo>
                    <a:pt x="2026" y="2025"/>
                  </a:lnTo>
                  <a:lnTo>
                    <a:pt x="0" y="4048"/>
                  </a:lnTo>
                  <a:lnTo>
                    <a:pt x="0" y="7331"/>
                  </a:lnTo>
                  <a:lnTo>
                    <a:pt x="2026" y="9357"/>
                  </a:lnTo>
                  <a:lnTo>
                    <a:pt x="90576" y="97907"/>
                  </a:lnTo>
                  <a:lnTo>
                    <a:pt x="2026" y="186459"/>
                  </a:lnTo>
                  <a:lnTo>
                    <a:pt x="0" y="188483"/>
                  </a:lnTo>
                  <a:lnTo>
                    <a:pt x="0" y="191766"/>
                  </a:lnTo>
                  <a:lnTo>
                    <a:pt x="2026" y="193790"/>
                  </a:lnTo>
                  <a:lnTo>
                    <a:pt x="3040" y="194805"/>
                  </a:lnTo>
                  <a:lnTo>
                    <a:pt x="4366" y="195311"/>
                  </a:lnTo>
                  <a:lnTo>
                    <a:pt x="5692" y="195311"/>
                  </a:lnTo>
                  <a:lnTo>
                    <a:pt x="7017" y="195311"/>
                  </a:lnTo>
                  <a:lnTo>
                    <a:pt x="8348" y="194805"/>
                  </a:lnTo>
                  <a:close/>
                </a:path>
              </a:pathLst>
            </a:custGeom>
            <a:solidFill>
              <a:srgbClr val="FFFFFF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88D2905-F844-4AA2-928D-ECEB71742004}"/>
              </a:ext>
            </a:extLst>
          </p:cNvPr>
          <p:cNvSpPr txBox="1"/>
          <p:nvPr/>
        </p:nvSpPr>
        <p:spPr>
          <a:xfrm>
            <a:off x="8329410" y="4726596"/>
            <a:ext cx="330486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Daily income of IDR 150-200k/day</a:t>
            </a:r>
            <a:r>
              <a:rPr lang="en-US" dirty="0">
                <a:latin typeface="Google Sans" panose="020B0503030502040204" pitchFamily="34" charset="0"/>
              </a:rPr>
              <a:t>, </a:t>
            </a:r>
            <a:r>
              <a:rPr lang="en-US" b="1" dirty="0">
                <a:latin typeface="Google Sans" panose="020B0503030502040204" pitchFamily="34" charset="0"/>
              </a:rPr>
              <a:t>communication expense can be a burden</a:t>
            </a:r>
            <a:r>
              <a:rPr lang="en-US" dirty="0">
                <a:latin typeface="Google Sans" panose="020B0503030502040204" pitchFamily="34" charset="0"/>
              </a:rPr>
              <a:t> if </a:t>
            </a:r>
            <a:r>
              <a:rPr lang="en-US" b="1" dirty="0">
                <a:latin typeface="Google Sans" panose="020B0503030502040204" pitchFamily="34" charset="0"/>
              </a:rPr>
              <a:t>Telco</a:t>
            </a:r>
            <a:r>
              <a:rPr lang="en-US" dirty="0">
                <a:latin typeface="Google Sans" panose="020B0503030502040204" pitchFamily="34" charset="0"/>
              </a:rPr>
              <a:t> company don’t provide the </a:t>
            </a:r>
            <a:r>
              <a:rPr lang="en-US" b="1" dirty="0">
                <a:latin typeface="Google Sans" panose="020B0503030502040204" pitchFamily="34" charset="0"/>
              </a:rPr>
              <a:t>best offering</a:t>
            </a:r>
            <a:endParaRPr lang="id-ID" b="1" dirty="0">
              <a:latin typeface="Google Sans" panose="020B0503030502040204" pitchFamily="34" charset="0"/>
            </a:endParaRPr>
          </a:p>
        </p:txBody>
      </p:sp>
      <p:grpSp>
        <p:nvGrpSpPr>
          <p:cNvPr id="23" name="ChevronBlue 24">
            <a:extLst>
              <a:ext uri="{FF2B5EF4-FFF2-40B4-BE49-F238E27FC236}">
                <a16:creationId xmlns:a16="http://schemas.microsoft.com/office/drawing/2014/main" id="{BE23A4E4-1AD1-49CB-BA19-7103116267A1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 rot="5400000">
            <a:off x="9715782" y="4128388"/>
            <a:ext cx="532123" cy="532123"/>
            <a:chOff x="1019016" y="1018034"/>
            <a:chExt cx="396228" cy="3962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124BF1-88EC-47CE-AC69-9F963786B16A}"/>
                </a:ext>
              </a:extLst>
            </p:cNvPr>
            <p:cNvSpPr/>
            <p:nvPr/>
          </p:nvSpPr>
          <p:spPr>
            <a:xfrm>
              <a:off x="1019016" y="1018034"/>
              <a:ext cx="396228" cy="396228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0A2D8F-0005-491D-86D2-D5A00301B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7567" y="1118521"/>
              <a:ext cx="103571" cy="195256"/>
            </a:xfrm>
            <a:custGeom>
              <a:avLst/>
              <a:gdLst/>
              <a:ahLst/>
              <a:cxnLst/>
              <a:rect l="0" t="0" r="0" b="0"/>
              <a:pathLst>
                <a:path w="103601" h="195312">
                  <a:moveTo>
                    <a:pt x="9358" y="193790"/>
                  </a:moveTo>
                  <a:lnTo>
                    <a:pt x="101575" y="101574"/>
                  </a:lnTo>
                  <a:lnTo>
                    <a:pt x="103600" y="99549"/>
                  </a:lnTo>
                  <a:lnTo>
                    <a:pt x="103600" y="96266"/>
                  </a:lnTo>
                  <a:lnTo>
                    <a:pt x="101575" y="94241"/>
                  </a:lnTo>
                  <a:lnTo>
                    <a:pt x="9358" y="2025"/>
                  </a:lnTo>
                  <a:lnTo>
                    <a:pt x="7332" y="0"/>
                  </a:lnTo>
                  <a:lnTo>
                    <a:pt x="4049" y="0"/>
                  </a:lnTo>
                  <a:lnTo>
                    <a:pt x="2026" y="2025"/>
                  </a:lnTo>
                  <a:lnTo>
                    <a:pt x="0" y="4048"/>
                  </a:lnTo>
                  <a:lnTo>
                    <a:pt x="0" y="7331"/>
                  </a:lnTo>
                  <a:lnTo>
                    <a:pt x="2026" y="9357"/>
                  </a:lnTo>
                  <a:lnTo>
                    <a:pt x="90576" y="97907"/>
                  </a:lnTo>
                  <a:lnTo>
                    <a:pt x="2026" y="186459"/>
                  </a:lnTo>
                  <a:lnTo>
                    <a:pt x="0" y="188483"/>
                  </a:lnTo>
                  <a:lnTo>
                    <a:pt x="0" y="191766"/>
                  </a:lnTo>
                  <a:lnTo>
                    <a:pt x="2026" y="193790"/>
                  </a:lnTo>
                  <a:lnTo>
                    <a:pt x="3040" y="194805"/>
                  </a:lnTo>
                  <a:lnTo>
                    <a:pt x="4366" y="195311"/>
                  </a:lnTo>
                  <a:lnTo>
                    <a:pt x="5692" y="195311"/>
                  </a:lnTo>
                  <a:lnTo>
                    <a:pt x="7017" y="195311"/>
                  </a:lnTo>
                  <a:lnTo>
                    <a:pt x="8348" y="194805"/>
                  </a:lnTo>
                  <a:close/>
                </a:path>
              </a:pathLst>
            </a:custGeom>
            <a:solidFill>
              <a:srgbClr val="FFFFFF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5E50F3C-7FD3-42EB-81C2-C4742F9A2331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8FD63C-7457-4479-9470-D1E4B521DB61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20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770929" y="172728"/>
            <a:ext cx="1096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err="1">
                <a:latin typeface="Google Sans" panose="020B0503030502040204" pitchFamily="34" charset="0"/>
              </a:rPr>
              <a:t>Telkomsel</a:t>
            </a:r>
            <a:r>
              <a:rPr lang="en-ID" sz="2400" b="1" dirty="0">
                <a:latin typeface="Google Sans" panose="020B0503030502040204" pitchFamily="34" charset="0"/>
              </a:rPr>
              <a:t> as connectivity provider</a:t>
            </a:r>
            <a:r>
              <a:rPr lang="en-ID" sz="2400" dirty="0">
                <a:latin typeface="Google Sans" panose="020B0503030502040204" pitchFamily="34" charset="0"/>
              </a:rPr>
              <a:t> stand as </a:t>
            </a:r>
            <a:r>
              <a:rPr lang="en-ID" sz="2400" b="1" dirty="0">
                <a:latin typeface="Google Sans" panose="020B0503030502040204" pitchFamily="34" charset="0"/>
              </a:rPr>
              <a:t>enabler</a:t>
            </a:r>
            <a:r>
              <a:rPr lang="en-ID" sz="2400" dirty="0">
                <a:latin typeface="Google Sans" panose="020B0503030502040204" pitchFamily="34" charset="0"/>
              </a:rPr>
              <a:t> to make the </a:t>
            </a:r>
            <a:r>
              <a:rPr lang="en-ID" sz="2400" b="1" dirty="0">
                <a:latin typeface="Google Sans" panose="020B0503030502040204" pitchFamily="34" charset="0"/>
              </a:rPr>
              <a:t>driver experience with ride-hailing app </a:t>
            </a:r>
            <a:r>
              <a:rPr lang="en-ID" sz="2400" dirty="0">
                <a:latin typeface="Google Sans" panose="020B0503030502040204" pitchFamily="34" charset="0"/>
              </a:rPr>
              <a:t>more </a:t>
            </a:r>
            <a:r>
              <a:rPr lang="en-ID" sz="2400" b="1" dirty="0">
                <a:latin typeface="Google Sans" panose="020B0503030502040204" pitchFamily="34" charset="0"/>
              </a:rPr>
              <a:t>seamless 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B8BB4-B4C3-460B-A1B9-6BDD63939572}"/>
              </a:ext>
            </a:extLst>
          </p:cNvPr>
          <p:cNvSpPr txBox="1"/>
          <p:nvPr/>
        </p:nvSpPr>
        <p:spPr>
          <a:xfrm>
            <a:off x="4629507" y="1150230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latin typeface="Google Sans" panose="020B0503030502040204" pitchFamily="34" charset="0"/>
              </a:rPr>
              <a:t>Telkomsel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9A89C-7D4D-4BE6-8AC4-0A6A702626E6}"/>
              </a:ext>
            </a:extLst>
          </p:cNvPr>
          <p:cNvSpPr txBox="1"/>
          <p:nvPr/>
        </p:nvSpPr>
        <p:spPr>
          <a:xfrm>
            <a:off x="456357" y="1145617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XL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607D7-4DA6-4E08-91DA-C616DBA654AD}"/>
              </a:ext>
            </a:extLst>
          </p:cNvPr>
          <p:cNvSpPr txBox="1"/>
          <p:nvPr/>
        </p:nvSpPr>
        <p:spPr>
          <a:xfrm>
            <a:off x="8518878" y="1145617"/>
            <a:ext cx="33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latin typeface="Google Sans" panose="020B0503030502040204" pitchFamily="34" charset="0"/>
              </a:rPr>
              <a:t>Indosat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9A17B-D96F-4CA0-9654-40E7F813731C}"/>
              </a:ext>
            </a:extLst>
          </p:cNvPr>
          <p:cNvSpPr txBox="1"/>
          <p:nvPr/>
        </p:nvSpPr>
        <p:spPr>
          <a:xfrm>
            <a:off x="276943" y="5876076"/>
            <a:ext cx="114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Google Sans" panose="020B0503030502040204" pitchFamily="34" charset="0"/>
              </a:rPr>
              <a:t>Telkomsel</a:t>
            </a:r>
            <a:r>
              <a:rPr lang="en-ID" dirty="0">
                <a:latin typeface="Google Sans" panose="020B0503030502040204" pitchFamily="34" charset="0"/>
              </a:rPr>
              <a:t> has several competitor with </a:t>
            </a:r>
            <a:r>
              <a:rPr lang="en-ID" b="1" dirty="0">
                <a:latin typeface="Google Sans" panose="020B0503030502040204" pitchFamily="34" charset="0"/>
              </a:rPr>
              <a:t>more competitive price for ride-hailing driver package.</a:t>
            </a:r>
            <a:r>
              <a:rPr lang="en-ID" dirty="0">
                <a:latin typeface="Google Sans" panose="020B0503030502040204" pitchFamily="34" charset="0"/>
              </a:rPr>
              <a:t> We need to </a:t>
            </a:r>
            <a:r>
              <a:rPr lang="en-ID" b="1" dirty="0">
                <a:latin typeface="Google Sans" panose="020B0503030502040204" pitchFamily="34" charset="0"/>
              </a:rPr>
              <a:t>enhance value proposition</a:t>
            </a:r>
            <a:r>
              <a:rPr lang="en-ID" dirty="0">
                <a:latin typeface="Google Sans" panose="020B0503030502040204" pitchFamily="34" charset="0"/>
              </a:rPr>
              <a:t> to improve the takers of package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8C29C-A304-40E2-9C9D-F99D6390B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358" y="1580298"/>
            <a:ext cx="3276384" cy="2623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73EC0-8834-4207-912E-A1AF7723B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65" y="1597005"/>
            <a:ext cx="3756134" cy="2301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EC8377-9540-44BE-A9B1-0791BE1AF4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488" y="1531570"/>
            <a:ext cx="4260902" cy="3232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DE5054-02F6-4085-8050-3F5DFB120A8E}"/>
              </a:ext>
            </a:extLst>
          </p:cNvPr>
          <p:cNvSpPr txBox="1"/>
          <p:nvPr/>
        </p:nvSpPr>
        <p:spPr>
          <a:xfrm>
            <a:off x="694033" y="3929364"/>
            <a:ext cx="14680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Google Sans" panose="020B0503030502040204" pitchFamily="34" charset="0"/>
              </a:rPr>
              <a:t>Price/GB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F9301-CBB9-46CB-82D1-F0E8374856BC}"/>
              </a:ext>
            </a:extLst>
          </p:cNvPr>
          <p:cNvSpPr txBox="1"/>
          <p:nvPr/>
        </p:nvSpPr>
        <p:spPr>
          <a:xfrm>
            <a:off x="2253340" y="3929364"/>
            <a:ext cx="14680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IDR 3750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5852F-AA6B-4759-B323-464A2EB3BE9B}"/>
              </a:ext>
            </a:extLst>
          </p:cNvPr>
          <p:cNvSpPr txBox="1"/>
          <p:nvPr/>
        </p:nvSpPr>
        <p:spPr>
          <a:xfrm>
            <a:off x="4732387" y="4812816"/>
            <a:ext cx="14680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Google Sans" panose="020B0503030502040204" pitchFamily="34" charset="0"/>
              </a:rPr>
              <a:t>Price/GB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62190-83EC-4D69-87B6-10D576BB901D}"/>
              </a:ext>
            </a:extLst>
          </p:cNvPr>
          <p:cNvSpPr txBox="1"/>
          <p:nvPr/>
        </p:nvSpPr>
        <p:spPr>
          <a:xfrm>
            <a:off x="6291694" y="4812816"/>
            <a:ext cx="14680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IDR 5000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81828-6B2C-4628-A387-776A844371D4}"/>
              </a:ext>
            </a:extLst>
          </p:cNvPr>
          <p:cNvSpPr txBox="1"/>
          <p:nvPr/>
        </p:nvSpPr>
        <p:spPr>
          <a:xfrm>
            <a:off x="8689848" y="4204069"/>
            <a:ext cx="14680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Google Sans" panose="020B0503030502040204" pitchFamily="34" charset="0"/>
              </a:rPr>
              <a:t>Price/GB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794C6-CDBE-408B-BFA9-FB622008CFD1}"/>
              </a:ext>
            </a:extLst>
          </p:cNvPr>
          <p:cNvSpPr txBox="1"/>
          <p:nvPr/>
        </p:nvSpPr>
        <p:spPr>
          <a:xfrm>
            <a:off x="10249155" y="4204069"/>
            <a:ext cx="14680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Google Sans" panose="020B0503030502040204" pitchFamily="34" charset="0"/>
              </a:rPr>
              <a:t>IDR 5000</a:t>
            </a:r>
            <a:endParaRPr lang="id-ID" sz="2000" b="1" dirty="0">
              <a:solidFill>
                <a:srgbClr val="1BAC4B"/>
              </a:solidFill>
              <a:latin typeface="Google Sans" panose="020B050303050204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42CE4C-C121-4FC0-80DB-458EFDA4AEFD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D870BC-E9AB-4CB5-8D59-7D7A2DD4D6C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10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21974C-241C-4618-9ECD-F89BC1368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95" y="2806101"/>
            <a:ext cx="801574" cy="448882"/>
          </a:xfrm>
          <a:prstGeom prst="rect">
            <a:avLst/>
          </a:prstGeom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137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Understanding </a:t>
            </a:r>
            <a:r>
              <a:rPr lang="en-ID" sz="2400" b="1" dirty="0">
                <a:latin typeface="Google Sans" panose="020B0503030502040204" pitchFamily="34" charset="0"/>
              </a:rPr>
              <a:t>driver needs and usage of connectivity</a:t>
            </a:r>
            <a:r>
              <a:rPr lang="en-ID" sz="2400" dirty="0">
                <a:latin typeface="Google Sans" panose="020B0503030502040204" pitchFamily="34" charset="0"/>
              </a:rPr>
              <a:t> with </a:t>
            </a:r>
            <a:r>
              <a:rPr lang="en-ID" sz="2400" b="1" dirty="0">
                <a:latin typeface="Google Sans" panose="020B0503030502040204" pitchFamily="34" charset="0"/>
              </a:rPr>
              <a:t>data science </a:t>
            </a:r>
            <a:r>
              <a:rPr lang="en-ID" sz="2400" dirty="0">
                <a:latin typeface="Google Sans" panose="020B0503030502040204" pitchFamily="34" charset="0"/>
              </a:rPr>
              <a:t>can be the key to drive </a:t>
            </a:r>
            <a:r>
              <a:rPr lang="en-ID" sz="2400" b="1" dirty="0">
                <a:latin typeface="Google Sans" panose="020B0503030502040204" pitchFamily="34" charset="0"/>
              </a:rPr>
              <a:t>more takers in Ride-Hailing package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D410F-4E8A-4244-B79E-E06734BED802}"/>
              </a:ext>
            </a:extLst>
          </p:cNvPr>
          <p:cNvSpPr txBox="1"/>
          <p:nvPr/>
        </p:nvSpPr>
        <p:spPr>
          <a:xfrm>
            <a:off x="9231784" y="3100576"/>
            <a:ext cx="213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Boost Economic Growth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5707E-4B76-4591-8F5F-BB9C4E65971D}"/>
              </a:ext>
            </a:extLst>
          </p:cNvPr>
          <p:cNvSpPr/>
          <p:nvPr/>
        </p:nvSpPr>
        <p:spPr>
          <a:xfrm>
            <a:off x="685801" y="4671646"/>
            <a:ext cx="10866120" cy="1661564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AEB64A-F9C1-4C36-A6C8-EF9B04EFFC6F}"/>
              </a:ext>
            </a:extLst>
          </p:cNvPr>
          <p:cNvSpPr/>
          <p:nvPr/>
        </p:nvSpPr>
        <p:spPr>
          <a:xfrm>
            <a:off x="811397" y="5079305"/>
            <a:ext cx="333852" cy="333852"/>
          </a:xfrm>
          <a:prstGeom prst="ellipse">
            <a:avLst/>
          </a:prstGeom>
          <a:solidFill>
            <a:srgbClr val="C0000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B98F13-389E-4611-B234-D95B9E64C8B4}"/>
              </a:ext>
            </a:extLst>
          </p:cNvPr>
          <p:cNvSpPr/>
          <p:nvPr/>
        </p:nvSpPr>
        <p:spPr>
          <a:xfrm>
            <a:off x="3261268" y="2293417"/>
            <a:ext cx="975360" cy="5232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C4DDD7-E0D1-4EF4-969B-0A815D2A2F06}"/>
              </a:ext>
            </a:extLst>
          </p:cNvPr>
          <p:cNvSpPr txBox="1"/>
          <p:nvPr/>
        </p:nvSpPr>
        <p:spPr>
          <a:xfrm>
            <a:off x="2822956" y="2890669"/>
            <a:ext cx="185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Connectivity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8D81C1C-2F46-43D0-AF4C-66A3080723A8}"/>
              </a:ext>
            </a:extLst>
          </p:cNvPr>
          <p:cNvSpPr/>
          <p:nvPr/>
        </p:nvSpPr>
        <p:spPr>
          <a:xfrm>
            <a:off x="7283289" y="2310677"/>
            <a:ext cx="975360" cy="5232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6A8EEE-D40D-4CAC-B8F3-2ADEE0214CE0}"/>
              </a:ext>
            </a:extLst>
          </p:cNvPr>
          <p:cNvSpPr txBox="1"/>
          <p:nvPr/>
        </p:nvSpPr>
        <p:spPr>
          <a:xfrm>
            <a:off x="6844977" y="2951722"/>
            <a:ext cx="185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Productivity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285273-EC6F-46E5-BC24-67E871AA655C}"/>
              </a:ext>
            </a:extLst>
          </p:cNvPr>
          <p:cNvSpPr txBox="1"/>
          <p:nvPr/>
        </p:nvSpPr>
        <p:spPr>
          <a:xfrm>
            <a:off x="9249177" y="1757972"/>
            <a:ext cx="232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Balanced transport supply-demand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C405-CFFF-44FB-8F9B-4756AACE878D}"/>
              </a:ext>
            </a:extLst>
          </p:cNvPr>
          <p:cNvSpPr txBox="1"/>
          <p:nvPr/>
        </p:nvSpPr>
        <p:spPr>
          <a:xfrm>
            <a:off x="9231784" y="2485748"/>
            <a:ext cx="232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Service Excellence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BCA0BB-C9F6-4CBB-9807-8695DCAA7F72}"/>
              </a:ext>
            </a:extLst>
          </p:cNvPr>
          <p:cNvSpPr txBox="1"/>
          <p:nvPr/>
        </p:nvSpPr>
        <p:spPr>
          <a:xfrm>
            <a:off x="4825732" y="2280310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CORE APP</a:t>
            </a:r>
            <a:endParaRPr lang="id-ID" sz="1600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AE52C6-3FA5-401D-8E23-082BBE25AC32}"/>
              </a:ext>
            </a:extLst>
          </p:cNvPr>
          <p:cNvSpPr txBox="1"/>
          <p:nvPr/>
        </p:nvSpPr>
        <p:spPr>
          <a:xfrm>
            <a:off x="4752968" y="3344960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oogle Sans" panose="020B0503030502040204" pitchFamily="34" charset="0"/>
              </a:rPr>
              <a:t>SUPPORTING APP</a:t>
            </a:r>
            <a:endParaRPr lang="id-ID" sz="1600" dirty="0">
              <a:solidFill>
                <a:schemeClr val="bg2">
                  <a:lumMod val="10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87D37B-6BC3-4A0F-A3DA-28AFDCC007F5}"/>
              </a:ext>
            </a:extLst>
          </p:cNvPr>
          <p:cNvSpPr txBox="1"/>
          <p:nvPr/>
        </p:nvSpPr>
        <p:spPr>
          <a:xfrm>
            <a:off x="1156511" y="1889301"/>
            <a:ext cx="167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Internet Data Access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256CC2-AECC-40E5-AE1F-ED21F2226471}"/>
              </a:ext>
            </a:extLst>
          </p:cNvPr>
          <p:cNvSpPr txBox="1"/>
          <p:nvPr/>
        </p:nvSpPr>
        <p:spPr>
          <a:xfrm>
            <a:off x="1037131" y="2723275"/>
            <a:ext cx="191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Legacy Communication (SMS &amp; Voice)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696295-66C5-4363-A845-A702ADEB77E0}"/>
              </a:ext>
            </a:extLst>
          </p:cNvPr>
          <p:cNvSpPr txBox="1"/>
          <p:nvPr/>
        </p:nvSpPr>
        <p:spPr>
          <a:xfrm>
            <a:off x="3730869" y="6353678"/>
            <a:ext cx="477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Google Sans" panose="020B0503030502040204" pitchFamily="34" charset="0"/>
              </a:rPr>
              <a:t>Telkomsel’s</a:t>
            </a:r>
            <a:r>
              <a:rPr lang="en-US" sz="2000" b="1" dirty="0">
                <a:solidFill>
                  <a:srgbClr val="C00000"/>
                </a:solidFill>
                <a:latin typeface="Google Sans" panose="020B0503030502040204" pitchFamily="34" charset="0"/>
              </a:rPr>
              <a:t> Business Opportunity</a:t>
            </a:r>
            <a:endParaRPr lang="id-ID" sz="2000" b="1" dirty="0">
              <a:solidFill>
                <a:srgbClr val="C00000"/>
              </a:solidFill>
              <a:latin typeface="Google Sans" panose="020B0503030502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6056BF-AC1A-443B-A623-715EABD72811}"/>
              </a:ext>
            </a:extLst>
          </p:cNvPr>
          <p:cNvSpPr txBox="1"/>
          <p:nvPr/>
        </p:nvSpPr>
        <p:spPr>
          <a:xfrm>
            <a:off x="1189678" y="5141183"/>
            <a:ext cx="24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Assessing Driver’s need of connectivity based on historical data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DAEE7C-0894-4C52-9F57-94B0C6A7F03B}"/>
              </a:ext>
            </a:extLst>
          </p:cNvPr>
          <p:cNvSpPr txBox="1"/>
          <p:nvPr/>
        </p:nvSpPr>
        <p:spPr>
          <a:xfrm>
            <a:off x="4393833" y="5281074"/>
            <a:ext cx="244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Understand package takers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behaviour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EF898F-7E99-43B1-B786-E57AF6D113D6}"/>
              </a:ext>
            </a:extLst>
          </p:cNvPr>
          <p:cNvSpPr/>
          <p:nvPr/>
        </p:nvSpPr>
        <p:spPr>
          <a:xfrm>
            <a:off x="4188766" y="5071705"/>
            <a:ext cx="333852" cy="333852"/>
          </a:xfrm>
          <a:prstGeom prst="ellipse">
            <a:avLst/>
          </a:prstGeom>
          <a:solidFill>
            <a:srgbClr val="C0000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CD7AF2-382E-4633-9391-090F9953B7EA}"/>
              </a:ext>
            </a:extLst>
          </p:cNvPr>
          <p:cNvCxnSpPr/>
          <p:nvPr/>
        </p:nvCxnSpPr>
        <p:spPr>
          <a:xfrm>
            <a:off x="662940" y="4221064"/>
            <a:ext cx="1076069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F4B596C-06B6-4E81-AD3D-97F63A78549A}"/>
              </a:ext>
            </a:extLst>
          </p:cNvPr>
          <p:cNvSpPr/>
          <p:nvPr/>
        </p:nvSpPr>
        <p:spPr>
          <a:xfrm>
            <a:off x="662940" y="1546720"/>
            <a:ext cx="10866120" cy="23355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38C8E6-6BF5-44FB-A9BA-C1F1A265DBE5}"/>
              </a:ext>
            </a:extLst>
          </p:cNvPr>
          <p:cNvSpPr txBox="1"/>
          <p:nvPr/>
        </p:nvSpPr>
        <p:spPr>
          <a:xfrm>
            <a:off x="4455161" y="1078401"/>
            <a:ext cx="282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Google Sans" panose="020B0503030502040204" pitchFamily="34" charset="0"/>
              </a:rPr>
              <a:t>Driver Workflow</a:t>
            </a:r>
            <a:endParaRPr lang="id-ID" sz="2000" b="1" dirty="0">
              <a:solidFill>
                <a:srgbClr val="00B050"/>
              </a:solidFill>
              <a:latin typeface="Google Sans" panose="020B0503030502040204" pitchFamily="34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725ED951-0FF5-4F4E-82FC-CF2D2F6F90D1}"/>
              </a:ext>
            </a:extLst>
          </p:cNvPr>
          <p:cNvSpPr/>
          <p:nvPr/>
        </p:nvSpPr>
        <p:spPr>
          <a:xfrm>
            <a:off x="7283289" y="5033442"/>
            <a:ext cx="975360" cy="5232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7A3F99-AC14-48EC-8AD8-42F901552C75}"/>
              </a:ext>
            </a:extLst>
          </p:cNvPr>
          <p:cNvSpPr txBox="1"/>
          <p:nvPr/>
        </p:nvSpPr>
        <p:spPr>
          <a:xfrm>
            <a:off x="6844977" y="5556682"/>
            <a:ext cx="185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Data Science Modelling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8F67C-F653-491C-B94E-4520D0F9C9DE}"/>
              </a:ext>
            </a:extLst>
          </p:cNvPr>
          <p:cNvSpPr txBox="1"/>
          <p:nvPr/>
        </p:nvSpPr>
        <p:spPr>
          <a:xfrm>
            <a:off x="8983657" y="4742852"/>
            <a:ext cx="232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Prediction of package takers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45B4BC-F6D2-4611-A40B-434D7A2D819E}"/>
              </a:ext>
            </a:extLst>
          </p:cNvPr>
          <p:cNvSpPr/>
          <p:nvPr/>
        </p:nvSpPr>
        <p:spPr>
          <a:xfrm>
            <a:off x="8530035" y="4791518"/>
            <a:ext cx="333852" cy="333852"/>
          </a:xfrm>
          <a:prstGeom prst="ellipse">
            <a:avLst/>
          </a:prstGeom>
          <a:solidFill>
            <a:srgbClr val="C0000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01123F-9F11-4AB7-BDA7-D9953DAA4286}"/>
              </a:ext>
            </a:extLst>
          </p:cNvPr>
          <p:cNvSpPr/>
          <p:nvPr/>
        </p:nvSpPr>
        <p:spPr>
          <a:xfrm>
            <a:off x="8530035" y="5504148"/>
            <a:ext cx="333852" cy="333852"/>
          </a:xfrm>
          <a:prstGeom prst="ellipse">
            <a:avLst/>
          </a:prstGeom>
          <a:solidFill>
            <a:srgbClr val="C0000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393CC9-F418-458C-97C0-0E068605B2F7}"/>
              </a:ext>
            </a:extLst>
          </p:cNvPr>
          <p:cNvSpPr txBox="1"/>
          <p:nvPr/>
        </p:nvSpPr>
        <p:spPr>
          <a:xfrm>
            <a:off x="9022856" y="5384276"/>
            <a:ext cx="2329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New opportunity of package pricing based on segment (cluster)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F2EA74DC-D1B3-4D55-9B48-0E9FB6C54BA2}"/>
              </a:ext>
            </a:extLst>
          </p:cNvPr>
          <p:cNvSpPr/>
          <p:nvPr/>
        </p:nvSpPr>
        <p:spPr>
          <a:xfrm rot="5400000">
            <a:off x="4512919" y="3679943"/>
            <a:ext cx="660825" cy="1213404"/>
          </a:xfrm>
          <a:prstGeom prst="rightArrow">
            <a:avLst>
              <a:gd name="adj1" fmla="val 50000"/>
              <a:gd name="adj2" fmla="val 3462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5851A6-6A1F-4549-9BAB-4D7E93DE080D}"/>
              </a:ext>
            </a:extLst>
          </p:cNvPr>
          <p:cNvSpPr txBox="1"/>
          <p:nvPr/>
        </p:nvSpPr>
        <p:spPr>
          <a:xfrm>
            <a:off x="4236628" y="4071885"/>
            <a:ext cx="121340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Data Collection</a:t>
            </a:r>
            <a:endParaRPr lang="id-ID" sz="1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7F5187E-5CF6-434E-89DA-607605BD8138}"/>
              </a:ext>
            </a:extLst>
          </p:cNvPr>
          <p:cNvSpPr/>
          <p:nvPr/>
        </p:nvSpPr>
        <p:spPr>
          <a:xfrm rot="16200000">
            <a:off x="6408281" y="3644554"/>
            <a:ext cx="660825" cy="1213404"/>
          </a:xfrm>
          <a:prstGeom prst="rightArrow">
            <a:avLst>
              <a:gd name="adj1" fmla="val 50000"/>
              <a:gd name="adj2" fmla="val 3462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6E5419-EB2E-4795-8F84-2D6ED84778B9}"/>
              </a:ext>
            </a:extLst>
          </p:cNvPr>
          <p:cNvSpPr txBox="1"/>
          <p:nvPr/>
        </p:nvSpPr>
        <p:spPr>
          <a:xfrm>
            <a:off x="6085554" y="4252035"/>
            <a:ext cx="130627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Package Offering</a:t>
            </a:r>
            <a:endParaRPr lang="id-ID" sz="1000" b="1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C17AD93E-8D8D-4C77-BE2C-ED49CDC93C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1" t="34380" r="22023" b="34380"/>
          <a:stretch/>
        </p:blipFill>
        <p:spPr>
          <a:xfrm>
            <a:off x="4598313" y="1909174"/>
            <a:ext cx="770487" cy="239611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DDEE69F5-1E01-45F9-B593-2A91AEC369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41" y="1889028"/>
            <a:ext cx="526991" cy="2046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41C6A59-1BB7-4ADF-AE66-83C3F441027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442" r="23326"/>
          <a:stretch/>
        </p:blipFill>
        <p:spPr>
          <a:xfrm>
            <a:off x="6537681" y="1757070"/>
            <a:ext cx="504733" cy="523240"/>
          </a:xfrm>
          <a:prstGeom prst="rect">
            <a:avLst/>
          </a:prstGeom>
        </p:spPr>
      </p:pic>
      <p:pic>
        <p:nvPicPr>
          <p:cNvPr id="65" name="Picture 64" descr="A close up of a sign&#10;&#10;Description automatically generated">
            <a:extLst>
              <a:ext uri="{FF2B5EF4-FFF2-40B4-BE49-F238E27FC236}">
                <a16:creationId xmlns:a16="http://schemas.microsoft.com/office/drawing/2014/main" id="{7DAAFDE4-2458-4DB6-88D5-01AC46FB0B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14" y="1795323"/>
            <a:ext cx="387532" cy="38753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0DFC7F-5A6C-4852-93CD-19D6575880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22" y="2829364"/>
            <a:ext cx="335610" cy="33561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0C01421-2D03-45B6-BEF5-8C7BCEABAD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7013" y="2807495"/>
            <a:ext cx="407253" cy="4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2B060E5-9DCA-462C-9B1C-C693078152F0}"/>
              </a:ext>
            </a:extLst>
          </p:cNvPr>
          <p:cNvSpPr/>
          <p:nvPr/>
        </p:nvSpPr>
        <p:spPr>
          <a:xfrm>
            <a:off x="635515" y="1351447"/>
            <a:ext cx="4088883" cy="23355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… based on previous business problem, </a:t>
            </a:r>
            <a:r>
              <a:rPr lang="en-ID" sz="2400" b="1" dirty="0">
                <a:latin typeface="Google Sans" panose="020B0503030502040204" pitchFamily="34" charset="0"/>
              </a:rPr>
              <a:t>3 </a:t>
            </a:r>
            <a:r>
              <a:rPr lang="en-ID" sz="2400" dirty="0">
                <a:latin typeface="Google Sans" panose="020B0503030502040204" pitchFamily="34" charset="0"/>
              </a:rPr>
              <a:t>objective and key result</a:t>
            </a:r>
            <a:r>
              <a:rPr lang="en-ID" sz="2400" b="1" dirty="0">
                <a:latin typeface="Google Sans" panose="020B0503030502040204" pitchFamily="34" charset="0"/>
              </a:rPr>
              <a:t> </a:t>
            </a:r>
            <a:r>
              <a:rPr lang="en-ID" sz="2400" dirty="0">
                <a:latin typeface="Google Sans" panose="020B0503030502040204" pitchFamily="34" charset="0"/>
              </a:rPr>
              <a:t>can be derived with data science process (classification &amp; clustering)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38C8E6-6BF5-44FB-A9BA-C1F1A265DBE5}"/>
              </a:ext>
            </a:extLst>
          </p:cNvPr>
          <p:cNvSpPr txBox="1"/>
          <p:nvPr/>
        </p:nvSpPr>
        <p:spPr>
          <a:xfrm>
            <a:off x="1227859" y="1151392"/>
            <a:ext cx="282812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ogle Sans" panose="020B0503030502040204" pitchFamily="34" charset="0"/>
              </a:rPr>
              <a:t>Problem Statement</a:t>
            </a:r>
            <a:endParaRPr lang="id-ID" sz="20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636801-2B84-4349-BECA-CC82F5A4F0EB}"/>
              </a:ext>
            </a:extLst>
          </p:cNvPr>
          <p:cNvSpPr txBox="1"/>
          <p:nvPr/>
        </p:nvSpPr>
        <p:spPr>
          <a:xfrm>
            <a:off x="777754" y="1575117"/>
            <a:ext cx="38044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latin typeface="Google Sans" panose="020B0503030502040204" pitchFamily="34" charset="0"/>
              </a:rPr>
              <a:t>Telkomsel</a:t>
            </a:r>
            <a:r>
              <a:rPr lang="en-ID" sz="1600" dirty="0">
                <a:latin typeface="Google Sans" panose="020B0503030502040204" pitchFamily="34" charset="0"/>
              </a:rPr>
              <a:t> already have </a:t>
            </a:r>
            <a:r>
              <a:rPr lang="en-ID" sz="1600" b="1" dirty="0">
                <a:latin typeface="Google Sans" panose="020B0503030502040204" pitchFamily="34" charset="0"/>
              </a:rPr>
              <a:t>ride-hailing package</a:t>
            </a:r>
            <a:r>
              <a:rPr lang="en-ID" sz="1600" dirty="0">
                <a:latin typeface="Google Sans" panose="020B0503030502040204" pitchFamily="34" charset="0"/>
              </a:rPr>
              <a:t> for drivers, priced at IDR 75k/month.</a:t>
            </a:r>
          </a:p>
          <a:p>
            <a:endParaRPr lang="en-ID" sz="1600" b="1" dirty="0">
              <a:latin typeface="Google Sans" panose="020B0503030502040204" pitchFamily="34" charset="0"/>
            </a:endParaRPr>
          </a:p>
          <a:p>
            <a:r>
              <a:rPr lang="en-ID" sz="1600" dirty="0">
                <a:latin typeface="Google Sans" panose="020B0503030502040204" pitchFamily="34" charset="0"/>
              </a:rPr>
              <a:t>The package are targeted for whitelisted MSISDN, as October’19 there are </a:t>
            </a:r>
            <a:r>
              <a:rPr lang="en-ID" sz="1600" b="1" dirty="0">
                <a:latin typeface="Google Sans" panose="020B0503030502040204" pitchFamily="34" charset="0"/>
              </a:rPr>
              <a:t>1.31 </a:t>
            </a:r>
            <a:r>
              <a:rPr lang="en-ID" sz="1600" b="1" dirty="0" err="1">
                <a:latin typeface="Google Sans" panose="020B0503030502040204" pitchFamily="34" charset="0"/>
              </a:rPr>
              <a:t>mio</a:t>
            </a:r>
            <a:r>
              <a:rPr lang="en-ID" sz="1600" b="1" dirty="0">
                <a:latin typeface="Google Sans" panose="020B0503030502040204" pitchFamily="34" charset="0"/>
              </a:rPr>
              <a:t> of whitelist with 547k takers (41.7%)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E8964C-9774-4EA4-AF74-611111BC9633}"/>
              </a:ext>
            </a:extLst>
          </p:cNvPr>
          <p:cNvSpPr/>
          <p:nvPr/>
        </p:nvSpPr>
        <p:spPr>
          <a:xfrm>
            <a:off x="7123079" y="1351447"/>
            <a:ext cx="4088883" cy="23355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DBC28E-5508-402E-A069-93A7E01191A9}"/>
              </a:ext>
            </a:extLst>
          </p:cNvPr>
          <p:cNvSpPr txBox="1"/>
          <p:nvPr/>
        </p:nvSpPr>
        <p:spPr>
          <a:xfrm>
            <a:off x="7715423" y="1151392"/>
            <a:ext cx="282812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ogle Sans" panose="020B0503030502040204" pitchFamily="34" charset="0"/>
              </a:rPr>
              <a:t>Objective</a:t>
            </a:r>
            <a:endParaRPr lang="id-ID" sz="20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DD4093-83FA-401F-AD2C-9EE1D221DF06}"/>
              </a:ext>
            </a:extLst>
          </p:cNvPr>
          <p:cNvSpPr/>
          <p:nvPr/>
        </p:nvSpPr>
        <p:spPr>
          <a:xfrm>
            <a:off x="7265318" y="1657094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1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E2F387-12DC-4E11-8FA9-064414204B3D}"/>
              </a:ext>
            </a:extLst>
          </p:cNvPr>
          <p:cNvSpPr txBox="1"/>
          <p:nvPr/>
        </p:nvSpPr>
        <p:spPr>
          <a:xfrm>
            <a:off x="7715424" y="1649547"/>
            <a:ext cx="33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Google Sans" panose="020B0503030502040204" pitchFamily="34" charset="0"/>
              </a:rPr>
              <a:t>Build </a:t>
            </a:r>
            <a:r>
              <a:rPr lang="en-ID" sz="1600" b="1" dirty="0">
                <a:latin typeface="Google Sans" panose="020B0503030502040204" pitchFamily="34" charset="0"/>
              </a:rPr>
              <a:t>supervised model that can predict takers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7AF468-E6CF-46CB-B114-52C281CF669F}"/>
              </a:ext>
            </a:extLst>
          </p:cNvPr>
          <p:cNvSpPr/>
          <p:nvPr/>
        </p:nvSpPr>
        <p:spPr>
          <a:xfrm>
            <a:off x="7265318" y="2295194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2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1DCBCD-CDD3-4C1E-A691-FB0D30C83F9B}"/>
              </a:ext>
            </a:extLst>
          </p:cNvPr>
          <p:cNvSpPr txBox="1"/>
          <p:nvPr/>
        </p:nvSpPr>
        <p:spPr>
          <a:xfrm>
            <a:off x="7715424" y="2287647"/>
            <a:ext cx="33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oogle Sans" panose="020B0503030502040204" pitchFamily="34" charset="0"/>
              </a:rPr>
              <a:t>C</a:t>
            </a:r>
            <a:r>
              <a:rPr lang="en-ID" sz="1600" b="1" dirty="0" err="1">
                <a:latin typeface="Google Sans" panose="020B0503030502040204" pitchFamily="34" charset="0"/>
              </a:rPr>
              <a:t>reate</a:t>
            </a:r>
            <a:r>
              <a:rPr lang="en-ID" sz="1600" b="1" dirty="0">
                <a:latin typeface="Google Sans" panose="020B0503030502040204" pitchFamily="34" charset="0"/>
              </a:rPr>
              <a:t> segment of customer </a:t>
            </a:r>
            <a:r>
              <a:rPr lang="en-ID" sz="1600" dirty="0">
                <a:latin typeface="Google Sans" panose="020B0503030502040204" pitchFamily="34" charset="0"/>
              </a:rPr>
              <a:t>with clustering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C88EE9D-29B3-4BE2-ABA9-A786EE3457F1}"/>
              </a:ext>
            </a:extLst>
          </p:cNvPr>
          <p:cNvSpPr/>
          <p:nvPr/>
        </p:nvSpPr>
        <p:spPr>
          <a:xfrm>
            <a:off x="7265318" y="2980406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3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D16F8E-D0D1-43C8-BD7D-801E84DD6858}"/>
              </a:ext>
            </a:extLst>
          </p:cNvPr>
          <p:cNvSpPr txBox="1"/>
          <p:nvPr/>
        </p:nvSpPr>
        <p:spPr>
          <a:xfrm>
            <a:off x="7715424" y="2972859"/>
            <a:ext cx="33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Google Sans" panose="020B0503030502040204" pitchFamily="34" charset="0"/>
              </a:rPr>
              <a:t>Develop </a:t>
            </a:r>
            <a:r>
              <a:rPr lang="en-ID" sz="1600" b="1" dirty="0">
                <a:latin typeface="Google Sans" panose="020B0503030502040204" pitchFamily="34" charset="0"/>
              </a:rPr>
              <a:t>subsegment </a:t>
            </a:r>
            <a:r>
              <a:rPr lang="en-ID" sz="1600" dirty="0">
                <a:latin typeface="Google Sans" panose="020B0503030502040204" pitchFamily="34" charset="0"/>
              </a:rPr>
              <a:t>based on ARPU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ABF38D-6B25-488B-B6F5-ACEA4240FDDC}"/>
              </a:ext>
            </a:extLst>
          </p:cNvPr>
          <p:cNvSpPr/>
          <p:nvPr/>
        </p:nvSpPr>
        <p:spPr>
          <a:xfrm>
            <a:off x="3499338" y="4355780"/>
            <a:ext cx="4589585" cy="23355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C36301-7F6C-4719-BFDA-518B00236BA4}"/>
              </a:ext>
            </a:extLst>
          </p:cNvPr>
          <p:cNvSpPr txBox="1"/>
          <p:nvPr/>
        </p:nvSpPr>
        <p:spPr>
          <a:xfrm>
            <a:off x="4361124" y="4155725"/>
            <a:ext cx="282812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oogle Sans" panose="020B0503030502040204" pitchFamily="34" charset="0"/>
              </a:rPr>
              <a:t>Key Result</a:t>
            </a:r>
            <a:endParaRPr lang="id-ID" sz="2000" b="1" dirty="0">
              <a:solidFill>
                <a:schemeClr val="bg1"/>
              </a:solidFill>
              <a:latin typeface="Google Sans" panose="020B050303050204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550D07-0618-41C3-ACD2-1CF2F65665BD}"/>
              </a:ext>
            </a:extLst>
          </p:cNvPr>
          <p:cNvSpPr/>
          <p:nvPr/>
        </p:nvSpPr>
        <p:spPr>
          <a:xfrm>
            <a:off x="3911019" y="4661427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1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6342D0-33E4-41D6-8245-2DE4B3D5FA43}"/>
              </a:ext>
            </a:extLst>
          </p:cNvPr>
          <p:cNvSpPr txBox="1"/>
          <p:nvPr/>
        </p:nvSpPr>
        <p:spPr>
          <a:xfrm>
            <a:off x="4361125" y="4653880"/>
            <a:ext cx="33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Google Sans" panose="020B0503030502040204" pitchFamily="34" charset="0"/>
              </a:rPr>
              <a:t>Achieve 80% Area Under the Curve (AUC) and 70% F1-Score</a:t>
            </a:r>
            <a:endParaRPr lang="id-ID" b="1" dirty="0">
              <a:latin typeface="Google Sans" panose="020B050303050204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39A7997-A3F5-45E3-AAA5-519DBB616ECF}"/>
              </a:ext>
            </a:extLst>
          </p:cNvPr>
          <p:cNvSpPr/>
          <p:nvPr/>
        </p:nvSpPr>
        <p:spPr>
          <a:xfrm>
            <a:off x="3911019" y="5299527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2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100936-1BE4-483F-8689-06B67077F061}"/>
              </a:ext>
            </a:extLst>
          </p:cNvPr>
          <p:cNvSpPr txBox="1"/>
          <p:nvPr/>
        </p:nvSpPr>
        <p:spPr>
          <a:xfrm>
            <a:off x="4361125" y="5291980"/>
            <a:ext cx="33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ogle Sans" panose="020B0503030502040204" pitchFamily="34" charset="0"/>
              </a:rPr>
              <a:t>Reach Silhouette Score of &gt;0.6 to determine cluster size</a:t>
            </a:r>
            <a:endParaRPr lang="id-ID" dirty="0">
              <a:latin typeface="Google Sans" panose="020B0503030502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4AC485-7090-4714-9D0F-AF1D01D5C525}"/>
              </a:ext>
            </a:extLst>
          </p:cNvPr>
          <p:cNvSpPr/>
          <p:nvPr/>
        </p:nvSpPr>
        <p:spPr>
          <a:xfrm>
            <a:off x="3911019" y="5984739"/>
            <a:ext cx="400803" cy="400804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oogle Sans" panose="020B0503030502040204" pitchFamily="34" charset="0"/>
              </a:rPr>
              <a:t>3</a:t>
            </a:r>
            <a:endParaRPr lang="en-ID" b="1" dirty="0">
              <a:solidFill>
                <a:schemeClr val="tx1"/>
              </a:solidFill>
              <a:latin typeface="Google Sans" panose="020B0503030502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7D485F-A8D0-4388-9097-A40F01F3AF68}"/>
              </a:ext>
            </a:extLst>
          </p:cNvPr>
          <p:cNvSpPr txBox="1"/>
          <p:nvPr/>
        </p:nvSpPr>
        <p:spPr>
          <a:xfrm>
            <a:off x="4361125" y="5977192"/>
            <a:ext cx="372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ogle Sans" panose="020B0503030502040204" pitchFamily="34" charset="0"/>
              </a:rPr>
              <a:t>Achieve projected revenue increase of xxx by uplift and package offering</a:t>
            </a:r>
            <a:endParaRPr lang="id-ID" dirty="0">
              <a:latin typeface="Google Sans" panose="020B050303050204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ACAC4E-8E1A-4BD4-BA49-2764E22D67B1}"/>
              </a:ext>
            </a:extLst>
          </p:cNvPr>
          <p:cNvSpPr/>
          <p:nvPr/>
        </p:nvSpPr>
        <p:spPr>
          <a:xfrm>
            <a:off x="4854983" y="2249277"/>
            <a:ext cx="2175158" cy="446721"/>
          </a:xfrm>
          <a:prstGeom prst="rightArrow">
            <a:avLst>
              <a:gd name="adj1" fmla="val 50000"/>
              <a:gd name="adj2" fmla="val 772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DBFDE959-3281-4558-96FF-3DD9BFCF4600}"/>
              </a:ext>
            </a:extLst>
          </p:cNvPr>
          <p:cNvSpPr/>
          <p:nvPr/>
        </p:nvSpPr>
        <p:spPr>
          <a:xfrm rot="8205063">
            <a:off x="7946558" y="4424780"/>
            <a:ext cx="2175158" cy="446721"/>
          </a:xfrm>
          <a:prstGeom prst="rightArrow">
            <a:avLst>
              <a:gd name="adj1" fmla="val 50000"/>
              <a:gd name="adj2" fmla="val 772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048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74A031-C3B0-4488-90C2-9EF0D739734C}"/>
              </a:ext>
            </a:extLst>
          </p:cNvPr>
          <p:cNvCxnSpPr/>
          <p:nvPr/>
        </p:nvCxnSpPr>
        <p:spPr>
          <a:xfrm>
            <a:off x="4170678" y="1275172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1D0E2C-8B54-468D-975B-10BF6CEAF0A0}"/>
              </a:ext>
            </a:extLst>
          </p:cNvPr>
          <p:cNvCxnSpPr/>
          <p:nvPr/>
        </p:nvCxnSpPr>
        <p:spPr>
          <a:xfrm>
            <a:off x="5298434" y="1275172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FF1682-6032-4F27-9B0C-0DA667C2F9C6}"/>
              </a:ext>
            </a:extLst>
          </p:cNvPr>
          <p:cNvCxnSpPr/>
          <p:nvPr/>
        </p:nvCxnSpPr>
        <p:spPr>
          <a:xfrm>
            <a:off x="6380476" y="1275172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C7B7D4-1992-46FA-987A-725F365BCD11}"/>
              </a:ext>
            </a:extLst>
          </p:cNvPr>
          <p:cNvCxnSpPr/>
          <p:nvPr/>
        </p:nvCxnSpPr>
        <p:spPr>
          <a:xfrm>
            <a:off x="7471977" y="1275172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A08FED-B71E-4676-BA08-A72B4CEDFF5E}"/>
              </a:ext>
            </a:extLst>
          </p:cNvPr>
          <p:cNvCxnSpPr/>
          <p:nvPr/>
        </p:nvCxnSpPr>
        <p:spPr>
          <a:xfrm>
            <a:off x="8569257" y="1275171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B91992-55F7-4707-9353-226C6D1E7152}"/>
              </a:ext>
            </a:extLst>
          </p:cNvPr>
          <p:cNvCxnSpPr/>
          <p:nvPr/>
        </p:nvCxnSpPr>
        <p:spPr>
          <a:xfrm>
            <a:off x="9643793" y="1285330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BAE59A-C5E9-45E0-AEA8-1F3F96BF6630}"/>
              </a:ext>
            </a:extLst>
          </p:cNvPr>
          <p:cNvCxnSpPr/>
          <p:nvPr/>
        </p:nvCxnSpPr>
        <p:spPr>
          <a:xfrm>
            <a:off x="10720753" y="1275170"/>
            <a:ext cx="0" cy="537486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5EF29F-C042-4064-BF30-F2FE7E2E8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5EF29F-C042-4064-BF30-F2FE7E2E8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034248-14FA-4445-AB34-0558DCA4C400}"/>
              </a:ext>
            </a:extLst>
          </p:cNvPr>
          <p:cNvSpPr txBox="1"/>
          <p:nvPr/>
        </p:nvSpPr>
        <p:spPr>
          <a:xfrm>
            <a:off x="811397" y="113339"/>
            <a:ext cx="1126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Google Sans" panose="020B0503030502040204" pitchFamily="34" charset="0"/>
              </a:rPr>
              <a:t>… to achieve the result, expected timeline is </a:t>
            </a:r>
            <a:r>
              <a:rPr lang="en-ID" sz="2400" b="1" dirty="0">
                <a:latin typeface="Google Sans" panose="020B0503030502040204" pitchFamily="34" charset="0"/>
              </a:rPr>
              <a:t>2 months</a:t>
            </a:r>
            <a:r>
              <a:rPr lang="en-ID" sz="2400" dirty="0">
                <a:latin typeface="Google Sans" panose="020B0503030502040204" pitchFamily="34" charset="0"/>
              </a:rPr>
              <a:t> of CRISP-DM complete cycle</a:t>
            </a:r>
            <a:endParaRPr lang="id-ID" sz="2800" b="1" dirty="0">
              <a:latin typeface="Google Sans" panose="020B0503030502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084ED0-97C7-45C2-9258-2F85C8CA763E}"/>
              </a:ext>
            </a:extLst>
          </p:cNvPr>
          <p:cNvSpPr/>
          <p:nvPr/>
        </p:nvSpPr>
        <p:spPr>
          <a:xfrm>
            <a:off x="201334" y="113339"/>
            <a:ext cx="569595" cy="569596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0D4AF1-07EB-481E-ACAA-1236CF29F4F2}"/>
              </a:ext>
            </a:extLst>
          </p:cNvPr>
          <p:cNvSpPr/>
          <p:nvPr/>
        </p:nvSpPr>
        <p:spPr>
          <a:xfrm>
            <a:off x="195305" y="429133"/>
            <a:ext cx="575624" cy="569596"/>
          </a:xfrm>
          <a:prstGeom prst="ellipse">
            <a:avLst/>
          </a:prstGeom>
          <a:solidFill>
            <a:srgbClr val="1BAC4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A46FC-0CC1-418D-8DE1-5CE03271B389}"/>
              </a:ext>
            </a:extLst>
          </p:cNvPr>
          <p:cNvSpPr/>
          <p:nvPr/>
        </p:nvSpPr>
        <p:spPr>
          <a:xfrm>
            <a:off x="3108960" y="1569495"/>
            <a:ext cx="8726037" cy="72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DDA32-AB0A-4A09-ACFC-BD7E600F6BEB}"/>
              </a:ext>
            </a:extLst>
          </p:cNvPr>
          <p:cNvSpPr txBox="1"/>
          <p:nvPr/>
        </p:nvSpPr>
        <p:spPr>
          <a:xfrm>
            <a:off x="107194" y="2387143"/>
            <a:ext cx="293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Business Understanding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C83BA-538A-4809-8815-588D9DF66EE4}"/>
              </a:ext>
            </a:extLst>
          </p:cNvPr>
          <p:cNvSpPr txBox="1"/>
          <p:nvPr/>
        </p:nvSpPr>
        <p:spPr>
          <a:xfrm>
            <a:off x="107194" y="3111930"/>
            <a:ext cx="26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Data Understanding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4164A-B352-4686-96AB-EA200EF81D89}"/>
              </a:ext>
            </a:extLst>
          </p:cNvPr>
          <p:cNvSpPr txBox="1"/>
          <p:nvPr/>
        </p:nvSpPr>
        <p:spPr>
          <a:xfrm>
            <a:off x="107194" y="3836717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Data Preparation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02F820-3FAD-4E91-8A2D-B1AC5E147049}"/>
              </a:ext>
            </a:extLst>
          </p:cNvPr>
          <p:cNvSpPr txBox="1"/>
          <p:nvPr/>
        </p:nvSpPr>
        <p:spPr>
          <a:xfrm>
            <a:off x="107195" y="4528897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Develop Model MVP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7EF14E-0E3E-488B-94DE-B2E311DC5CD3}"/>
              </a:ext>
            </a:extLst>
          </p:cNvPr>
          <p:cNvSpPr txBox="1"/>
          <p:nvPr/>
        </p:nvSpPr>
        <p:spPr>
          <a:xfrm>
            <a:off x="107195" y="5239807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Evaluation &amp; Iteration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6114BE-8556-4BDD-A07C-C33E282AA61D}"/>
              </a:ext>
            </a:extLst>
          </p:cNvPr>
          <p:cNvSpPr txBox="1"/>
          <p:nvPr/>
        </p:nvSpPr>
        <p:spPr>
          <a:xfrm>
            <a:off x="107195" y="5913745"/>
            <a:ext cx="311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Delivery &amp; Deployment</a:t>
            </a:r>
            <a:endParaRPr lang="id-ID" sz="2000" b="1" dirty="0">
              <a:latin typeface="Google Sans" panose="020B050303050204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6E6EEE-DBD2-47C8-B505-2C594C1AC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92420"/>
              </p:ext>
            </p:extLst>
          </p:nvPr>
        </p:nvGraphicFramePr>
        <p:xfrm>
          <a:off x="3108957" y="1198655"/>
          <a:ext cx="8726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755">
                  <a:extLst>
                    <a:ext uri="{9D8B030D-6E8A-4147-A177-3AD203B41FA5}">
                      <a16:colId xmlns:a16="http://schemas.microsoft.com/office/drawing/2014/main" val="1713808244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1130297822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940475522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2067796934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1692716750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1532532142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3351870374"/>
                    </a:ext>
                  </a:extLst>
                </a:gridCol>
                <a:gridCol w="1090755">
                  <a:extLst>
                    <a:ext uri="{9D8B030D-6E8A-4147-A177-3AD203B41FA5}">
                      <a16:colId xmlns:a16="http://schemas.microsoft.com/office/drawing/2014/main" val="2833465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W2 Feb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W3 Feb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W4 Feb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W1 Mar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W2 Mar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W3 Mar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W4 Mar 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oogle Sans" panose="020B0503030502040204" pitchFamily="34" charset="0"/>
                        </a:rPr>
                        <a:t>W1 Apr</a:t>
                      </a:r>
                      <a:endParaRPr lang="en-ID" dirty="0">
                        <a:solidFill>
                          <a:schemeClr val="bg2">
                            <a:lumMod val="10000"/>
                          </a:schemeClr>
                        </a:solidFill>
                        <a:latin typeface="Google Sans" panose="020B0503030502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73628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00FEBC-A428-4147-847A-FC9B439A1E36}"/>
              </a:ext>
            </a:extLst>
          </p:cNvPr>
          <p:cNvSpPr/>
          <p:nvPr/>
        </p:nvSpPr>
        <p:spPr>
          <a:xfrm>
            <a:off x="3108957" y="2488640"/>
            <a:ext cx="1066803" cy="17718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C2DE96-9A95-4E49-8D6C-99DAA6493286}"/>
              </a:ext>
            </a:extLst>
          </p:cNvPr>
          <p:cNvSpPr/>
          <p:nvPr/>
        </p:nvSpPr>
        <p:spPr>
          <a:xfrm>
            <a:off x="3108956" y="3251758"/>
            <a:ext cx="2123444" cy="17718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D6D6E06-7633-48FE-ACC8-C7C7C01000A6}"/>
              </a:ext>
            </a:extLst>
          </p:cNvPr>
          <p:cNvSpPr/>
          <p:nvPr/>
        </p:nvSpPr>
        <p:spPr>
          <a:xfrm>
            <a:off x="4170678" y="3890327"/>
            <a:ext cx="2123444" cy="17718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BDBA284-F5AF-480B-84E3-A0DEDDC6FDE8}"/>
              </a:ext>
            </a:extLst>
          </p:cNvPr>
          <p:cNvSpPr/>
          <p:nvPr/>
        </p:nvSpPr>
        <p:spPr>
          <a:xfrm>
            <a:off x="6405291" y="4442728"/>
            <a:ext cx="1019129" cy="17233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CAAD9B1-EE0C-4D44-93EC-A5621631B9DF}"/>
              </a:ext>
            </a:extLst>
          </p:cNvPr>
          <p:cNvSpPr/>
          <p:nvPr/>
        </p:nvSpPr>
        <p:spPr>
          <a:xfrm>
            <a:off x="6426586" y="5288505"/>
            <a:ext cx="4221092" cy="17233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230F88-58EE-4276-810E-EC91FD5EE134}"/>
              </a:ext>
            </a:extLst>
          </p:cNvPr>
          <p:cNvSpPr/>
          <p:nvPr/>
        </p:nvSpPr>
        <p:spPr>
          <a:xfrm>
            <a:off x="9643793" y="6093239"/>
            <a:ext cx="2191204" cy="18983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271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Ts7IY9nZc_6P6RQIr2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2071</Words>
  <Application>Microsoft Macintosh PowerPoint</Application>
  <PresentationFormat>Widescreen</PresentationFormat>
  <Paragraphs>373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Google Sans</vt:lpstr>
      <vt:lpstr>Lato</vt:lpstr>
      <vt:lpstr>Montserrat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rizaldy_ak_utomo</dc:creator>
  <cp:lastModifiedBy>Kunta Wibisana</cp:lastModifiedBy>
  <cp:revision>167</cp:revision>
  <dcterms:created xsi:type="dcterms:W3CDTF">2020-02-28T00:15:47Z</dcterms:created>
  <dcterms:modified xsi:type="dcterms:W3CDTF">2020-04-07T16:44:42Z</dcterms:modified>
</cp:coreProperties>
</file>