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40"/>
  </p:notesMasterIdLst>
  <p:sldIdLst>
    <p:sldId id="270" r:id="rId6"/>
    <p:sldId id="296" r:id="rId7"/>
    <p:sldId id="257" r:id="rId8"/>
    <p:sldId id="298" r:id="rId9"/>
    <p:sldId id="299" r:id="rId10"/>
    <p:sldId id="300" r:id="rId11"/>
    <p:sldId id="260" r:id="rId12"/>
    <p:sldId id="268" r:id="rId13"/>
    <p:sldId id="269" r:id="rId14"/>
    <p:sldId id="301" r:id="rId15"/>
    <p:sldId id="304" r:id="rId16"/>
    <p:sldId id="303" r:id="rId17"/>
    <p:sldId id="302" r:id="rId18"/>
    <p:sldId id="275" r:id="rId19"/>
    <p:sldId id="276" r:id="rId20"/>
    <p:sldId id="277" r:id="rId21"/>
    <p:sldId id="283" r:id="rId22"/>
    <p:sldId id="274" r:id="rId23"/>
    <p:sldId id="287" r:id="rId24"/>
    <p:sldId id="288" r:id="rId25"/>
    <p:sldId id="289" r:id="rId26"/>
    <p:sldId id="290" r:id="rId27"/>
    <p:sldId id="291" r:id="rId28"/>
    <p:sldId id="293" r:id="rId29"/>
    <p:sldId id="292" r:id="rId30"/>
    <p:sldId id="305" r:id="rId31"/>
    <p:sldId id="306" r:id="rId32"/>
    <p:sldId id="284" r:id="rId33"/>
    <p:sldId id="285" r:id="rId34"/>
    <p:sldId id="286" r:id="rId35"/>
    <p:sldId id="266" r:id="rId36"/>
    <p:sldId id="278" r:id="rId37"/>
    <p:sldId id="279" r:id="rId38"/>
    <p:sldId id="280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A58"/>
    <a:srgbClr val="FF9999"/>
    <a:srgbClr val="FF0066"/>
    <a:srgbClr val="349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27F61-6963-4C49-8094-1639269CAB10}" v="74" dt="2020-04-02T03:45:1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73" autoAdjust="0"/>
  </p:normalViewPr>
  <p:slideViewPr>
    <p:cSldViewPr snapToGrid="0">
      <p:cViewPr varScale="1">
        <p:scale>
          <a:sx n="79" d="100"/>
          <a:sy n="79" d="100"/>
        </p:scale>
        <p:origin x="74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wa Gde Bagus Satria Widnyana" userId="c04c2189-89bf-4103-9494-6a8e3639a0d2" providerId="ADAL" clId="{30A27F61-6963-4C49-8094-1639269CAB10}"/>
    <pc:docChg chg="custSel addSld delSld modSld modMainMaster">
      <pc:chgData name="Dewa Gde Bagus Satria Widnyana" userId="c04c2189-89bf-4103-9494-6a8e3639a0d2" providerId="ADAL" clId="{30A27F61-6963-4C49-8094-1639269CAB10}" dt="2020-04-02T03:45:11.926" v="286"/>
      <pc:docMkLst>
        <pc:docMk/>
      </pc:docMkLst>
      <pc:sldChg chg="addSp">
        <pc:chgData name="Dewa Gde Bagus Satria Widnyana" userId="c04c2189-89bf-4103-9494-6a8e3639a0d2" providerId="ADAL" clId="{30A27F61-6963-4C49-8094-1639269CAB10}" dt="2020-04-02T03:18:52.871" v="0"/>
        <pc:sldMkLst>
          <pc:docMk/>
          <pc:sldMk cId="1136257862" sldId="268"/>
        </pc:sldMkLst>
        <pc:spChg chg="add">
          <ac:chgData name="Dewa Gde Bagus Satria Widnyana" userId="c04c2189-89bf-4103-9494-6a8e3639a0d2" providerId="ADAL" clId="{30A27F61-6963-4C49-8094-1639269CAB10}" dt="2020-04-02T03:18:52.871" v="0"/>
          <ac:spMkLst>
            <pc:docMk/>
            <pc:sldMk cId="1136257862" sldId="268"/>
            <ac:spMk id="7" creationId="{D4E26DC9-FC6F-4E41-BD61-75860D013417}"/>
          </ac:spMkLst>
        </pc:spChg>
      </pc:sldChg>
      <pc:sldChg chg="addSp">
        <pc:chgData name="Dewa Gde Bagus Satria Widnyana" userId="c04c2189-89bf-4103-9494-6a8e3639a0d2" providerId="ADAL" clId="{30A27F61-6963-4C49-8094-1639269CAB10}" dt="2020-04-02T03:18:55.064" v="1"/>
        <pc:sldMkLst>
          <pc:docMk/>
          <pc:sldMk cId="561908241" sldId="269"/>
        </pc:sldMkLst>
        <pc:spChg chg="add">
          <ac:chgData name="Dewa Gde Bagus Satria Widnyana" userId="c04c2189-89bf-4103-9494-6a8e3639a0d2" providerId="ADAL" clId="{30A27F61-6963-4C49-8094-1639269CAB10}" dt="2020-04-02T03:18:55.064" v="1"/>
          <ac:spMkLst>
            <pc:docMk/>
            <pc:sldMk cId="561908241" sldId="269"/>
            <ac:spMk id="6" creationId="{64258EF2-7623-485A-BEA1-ED8F8924D901}"/>
          </ac:spMkLst>
        </pc:spChg>
      </pc:sldChg>
      <pc:sldChg chg="del">
        <pc:chgData name="Dewa Gde Bagus Satria Widnyana" userId="c04c2189-89bf-4103-9494-6a8e3639a0d2" providerId="ADAL" clId="{30A27F61-6963-4C49-8094-1639269CAB10}" dt="2020-04-02T03:43:32.830" v="255" actId="2696"/>
        <pc:sldMkLst>
          <pc:docMk/>
          <pc:sldMk cId="2124517097" sldId="281"/>
        </pc:sldMkLst>
      </pc:sldChg>
      <pc:sldChg chg="addSp delSp modSp add">
        <pc:chgData name="Dewa Gde Bagus Satria Widnyana" userId="c04c2189-89bf-4103-9494-6a8e3639a0d2" providerId="ADAL" clId="{30A27F61-6963-4C49-8094-1639269CAB10}" dt="2020-04-02T03:43:04.760" v="254" actId="20577"/>
        <pc:sldMkLst>
          <pc:docMk/>
          <pc:sldMk cId="1921979849" sldId="305"/>
        </pc:sldMkLst>
        <pc:spChg chg="add mod ord modVis">
          <ac:chgData name="Dewa Gde Bagus Satria Widnyana" userId="c04c2189-89bf-4103-9494-6a8e3639a0d2" providerId="ADAL" clId="{30A27F61-6963-4C49-8094-1639269CAB10}" dt="2020-04-02T03:42:17.436" v="138"/>
          <ac:spMkLst>
            <pc:docMk/>
            <pc:sldMk cId="1921979849" sldId="305"/>
            <ac:spMk id="3" creationId="{AC7A9BE9-F5A4-49CC-A8B8-336093780C47}"/>
          </ac:spMkLst>
        </pc:spChg>
        <pc:spChg chg="mod ord">
          <ac:chgData name="Dewa Gde Bagus Satria Widnyana" userId="c04c2189-89bf-4103-9494-6a8e3639a0d2" providerId="ADAL" clId="{30A27F61-6963-4C49-8094-1639269CAB10}" dt="2020-04-02T03:42:21.425" v="184" actId="20577"/>
          <ac:spMkLst>
            <pc:docMk/>
            <pc:sldMk cId="1921979849" sldId="305"/>
            <ac:spMk id="6" creationId="{DE4F4384-D20B-41A2-8A36-183DFC57C2F5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12" creationId="{CBE5A0AD-B7E3-472A-874C-CB66C0839F4D}"/>
          </ac:spMkLst>
        </pc:spChg>
        <pc:spChg chg="mod ord">
          <ac:chgData name="Dewa Gde Bagus Satria Widnyana" userId="c04c2189-89bf-4103-9494-6a8e3639a0d2" providerId="ADAL" clId="{30A27F61-6963-4C49-8094-1639269CAB10}" dt="2020-04-02T03:43:04.760" v="254" actId="20577"/>
          <ac:spMkLst>
            <pc:docMk/>
            <pc:sldMk cId="1921979849" sldId="305"/>
            <ac:spMk id="16" creationId="{81C78BFD-191B-489F-BA19-463206FCF1F1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17" creationId="{9F3E6BC6-4095-4E36-817C-64298391AEB6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18" creationId="{CA6E28A0-B088-4F4A-BC0E-0D4D2BEA079C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0" creationId="{3F9176B4-5316-41CF-8860-E662D56F929C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2" creationId="{503F196D-0441-48F6-9E28-A59D0E6E6235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3" creationId="{2FADC22B-FC8B-466C-A1C1-A11F4247FEEB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4" creationId="{1FB22E07-8E60-4E9A-8F1B-6C10DBC737BE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5" creationId="{DCCDF838-00C6-4171-A6AD-A9601ABF24F0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7" creationId="{A105A4E5-32C7-4FD9-B8E9-EC4776AB676E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29" creationId="{84565063-7581-40D3-AB35-089711EF75A5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30" creationId="{06E84DBE-0C31-4A64-ACBF-BC2AF36C092E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32" creationId="{C3CC6FF4-3A6F-4352-B9BD-6DAFE2DE2EA4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34" creationId="{CC00ED0C-AA47-423F-8067-2DBE564A2AC6}"/>
          </ac:spMkLst>
        </pc:spChg>
        <pc:spChg chg="del mod ord">
          <ac:chgData name="Dewa Gde Bagus Satria Widnyana" userId="c04c2189-89bf-4103-9494-6a8e3639a0d2" providerId="ADAL" clId="{30A27F61-6963-4C49-8094-1639269CAB10}" dt="2020-04-02T03:42:28.442" v="187" actId="478"/>
          <ac:spMkLst>
            <pc:docMk/>
            <pc:sldMk cId="1921979849" sldId="305"/>
            <ac:spMk id="35" creationId="{4E0BD750-622E-4BAC-9127-706D9A01AE91}"/>
          </ac:spMkLst>
        </pc:spChg>
        <pc:graphicFrameChg chg="add mod ord modVis">
          <ac:chgData name="Dewa Gde Bagus Satria Widnyana" userId="c04c2189-89bf-4103-9494-6a8e3639a0d2" providerId="ADAL" clId="{30A27F61-6963-4C49-8094-1639269CAB10}" dt="2020-04-02T03:42:21.931" v="186"/>
          <ac:graphicFrameMkLst>
            <pc:docMk/>
            <pc:sldMk cId="1921979849" sldId="305"/>
            <ac:graphicFrameMk id="2" creationId="{8176D1A1-73CF-4404-9E09-986013DBCBAB}"/>
          </ac:graphicFrameMkLst>
        </pc:graphicFrameChg>
      </pc:sldChg>
      <pc:sldChg chg="addSp modSp">
        <pc:chgData name="Dewa Gde Bagus Satria Widnyana" userId="c04c2189-89bf-4103-9494-6a8e3639a0d2" providerId="ADAL" clId="{30A27F61-6963-4C49-8094-1639269CAB10}" dt="2020-04-02T03:45:11.926" v="286"/>
        <pc:sldMkLst>
          <pc:docMk/>
          <pc:sldMk cId="643963349" sldId="306"/>
        </pc:sldMkLst>
        <pc:spChg chg="mod">
          <ac:chgData name="Dewa Gde Bagus Satria Widnyana" userId="c04c2189-89bf-4103-9494-6a8e3639a0d2" providerId="ADAL" clId="{30A27F61-6963-4C49-8094-1639269CAB10}" dt="2020-04-02T03:45:11.431" v="284" actId="20577"/>
          <ac:spMkLst>
            <pc:docMk/>
            <pc:sldMk cId="643963349" sldId="306"/>
            <ac:spMk id="3" creationId="{4D776CCF-5ABC-4E68-8829-DA9F765D9E8B}"/>
          </ac:spMkLst>
        </pc:spChg>
        <pc:graphicFrameChg chg="add mod ord modVis">
          <ac:chgData name="Dewa Gde Bagus Satria Widnyana" userId="c04c2189-89bf-4103-9494-6a8e3639a0d2" providerId="ADAL" clId="{30A27F61-6963-4C49-8094-1639269CAB10}" dt="2020-04-02T03:45:11.926" v="286"/>
          <ac:graphicFrameMkLst>
            <pc:docMk/>
            <pc:sldMk cId="643963349" sldId="306"/>
            <ac:graphicFrameMk id="2" creationId="{44857FFB-8D33-47A0-A4AC-D070C1E0E74F}"/>
          </ac:graphicFrameMkLst>
        </pc:graphicFrameChg>
      </pc:sldChg>
      <pc:sldChg chg="add del setBg">
        <pc:chgData name="Dewa Gde Bagus Satria Widnyana" userId="c04c2189-89bf-4103-9494-6a8e3639a0d2" providerId="ADAL" clId="{30A27F61-6963-4C49-8094-1639269CAB10}" dt="2020-04-02T03:44:58.898" v="257"/>
        <pc:sldMkLst>
          <pc:docMk/>
          <pc:sldMk cId="2554076325" sldId="306"/>
        </pc:sldMkLst>
      </pc:sldChg>
      <pc:sldMasterChg chg="addSp modSp">
        <pc:chgData name="Dewa Gde Bagus Satria Widnyana" userId="c04c2189-89bf-4103-9494-6a8e3639a0d2" providerId="ADAL" clId="{30A27F61-6963-4C49-8094-1639269CAB10}" dt="2020-04-02T03:42:15.349" v="82"/>
        <pc:sldMasterMkLst>
          <pc:docMk/>
          <pc:sldMasterMk cId="2460954070" sldId="2147483660"/>
        </pc:sldMasterMkLst>
        <pc:spChg chg="mod ord">
          <ac:chgData name="Dewa Gde Bagus Satria Widnyana" userId="c04c2189-89bf-4103-9494-6a8e3639a0d2" providerId="ADAL" clId="{30A27F61-6963-4C49-8094-1639269CAB10}" dt="2020-04-02T03:42:15.278" v="59"/>
          <ac:spMkLst>
            <pc:docMk/>
            <pc:sldMasterMk cId="2460954070" sldId="2147483660"/>
            <ac:spMk id="2" creationId="{00000000-0000-0000-0000-000000000000}"/>
          </ac:spMkLst>
        </pc:spChg>
        <pc:spChg chg="mod ord">
          <ac:chgData name="Dewa Gde Bagus Satria Widnyana" userId="c04c2189-89bf-4103-9494-6a8e3639a0d2" providerId="ADAL" clId="{30A27F61-6963-4C49-8094-1639269CAB10}" dt="2020-04-02T03:42:15.281" v="61"/>
          <ac:spMkLst>
            <pc:docMk/>
            <pc:sldMasterMk cId="2460954070" sldId="2147483660"/>
            <ac:spMk id="3" creationId="{00000000-0000-0000-0000-000000000000}"/>
          </ac:spMkLst>
        </pc:spChg>
        <pc:spChg chg="mod ord">
          <ac:chgData name="Dewa Gde Bagus Satria Widnyana" userId="c04c2189-89bf-4103-9494-6a8e3639a0d2" providerId="ADAL" clId="{30A27F61-6963-4C49-8094-1639269CAB10}" dt="2020-04-02T03:42:15.283" v="63"/>
          <ac:spMkLst>
            <pc:docMk/>
            <pc:sldMasterMk cId="2460954070" sldId="2147483660"/>
            <ac:spMk id="4" creationId="{00000000-0000-0000-0000-000000000000}"/>
          </ac:spMkLst>
        </pc:spChg>
        <pc:spChg chg="mod ord">
          <ac:chgData name="Dewa Gde Bagus Satria Widnyana" userId="c04c2189-89bf-4103-9494-6a8e3639a0d2" providerId="ADAL" clId="{30A27F61-6963-4C49-8094-1639269CAB10}" dt="2020-04-02T03:42:15.285" v="65"/>
          <ac:spMkLst>
            <pc:docMk/>
            <pc:sldMasterMk cId="2460954070" sldId="2147483660"/>
            <ac:spMk id="5" creationId="{00000000-0000-0000-0000-000000000000}"/>
          </ac:spMkLst>
        </pc:spChg>
        <pc:spChg chg="mod ord">
          <ac:chgData name="Dewa Gde Bagus Satria Widnyana" userId="c04c2189-89bf-4103-9494-6a8e3639a0d2" providerId="ADAL" clId="{30A27F61-6963-4C49-8094-1639269CAB10}" dt="2020-04-02T03:42:15.288" v="67"/>
          <ac:spMkLst>
            <pc:docMk/>
            <pc:sldMasterMk cId="2460954070" sldId="2147483660"/>
            <ac:spMk id="6" creationId="{00000000-0000-0000-0000-000000000000}"/>
          </ac:spMkLst>
        </pc:spChg>
        <pc:spChg chg="add mod ord modVis">
          <ac:chgData name="Dewa Gde Bagus Satria Widnyana" userId="c04c2189-89bf-4103-9494-6a8e3639a0d2" providerId="ADAL" clId="{30A27F61-6963-4C49-8094-1639269CAB10}" dt="2020-04-02T03:42:15.276" v="57"/>
          <ac:spMkLst>
            <pc:docMk/>
            <pc:sldMasterMk cId="2460954070" sldId="2147483660"/>
            <ac:spMk id="7" creationId="{5CFCB9CA-938E-40E8-A185-0BA539206447}"/>
          </ac:spMkLst>
        </pc:spChg>
        <pc:graphicFrameChg chg="add mod ord modVis">
          <ac:chgData name="Dewa Gde Bagus Satria Widnyana" userId="c04c2189-89bf-4103-9494-6a8e3639a0d2" providerId="ADAL" clId="{30A27F61-6963-4C49-8094-1639269CAB10}" dt="2020-04-02T03:42:15.349" v="82"/>
          <ac:graphicFrameMkLst>
            <pc:docMk/>
            <pc:sldMasterMk cId="2460954070" sldId="2147483660"/>
            <ac:graphicFrameMk id="8" creationId="{12EE111C-44C8-4475-B76D-3772E5CBCE84}"/>
          </ac:graphicFrameMkLst>
        </pc:graphicFrameChg>
      </pc:sldMasterChg>
      <pc:sldMasterChg chg="modSp">
        <pc:chgData name="Dewa Gde Bagus Satria Widnyana" userId="c04c2189-89bf-4103-9494-6a8e3639a0d2" providerId="ADAL" clId="{30A27F61-6963-4C49-8094-1639269CAB10}" dt="2020-04-02T03:42:15.353" v="84"/>
        <pc:sldMasterMkLst>
          <pc:docMk/>
          <pc:sldMasterMk cId="1668243552" sldId="2147483672"/>
        </pc:sldMasterMkLst>
        <pc:spChg chg="mod">
          <ac:chgData name="Dewa Gde Bagus Satria Widnyana" userId="c04c2189-89bf-4103-9494-6a8e3639a0d2" providerId="ADAL" clId="{30A27F61-6963-4C49-8094-1639269CAB10}" dt="2020-04-02T03:42:15.270" v="55" actId="6549"/>
          <ac:spMkLst>
            <pc:docMk/>
            <pc:sldMasterMk cId="1668243552" sldId="2147483672"/>
            <ac:spMk id="2" creationId="{33CDB082-7A42-422E-AA01-217ED7A26DF3}"/>
          </ac:spMkLst>
        </pc:spChg>
        <pc:graphicFrameChg chg="mod">
          <ac:chgData name="Dewa Gde Bagus Satria Widnyana" userId="c04c2189-89bf-4103-9494-6a8e3639a0d2" providerId="ADAL" clId="{30A27F61-6963-4C49-8094-1639269CAB10}" dt="2020-04-02T03:42:15.353" v="84"/>
          <ac:graphicFrameMkLst>
            <pc:docMk/>
            <pc:sldMasterMk cId="1668243552" sldId="2147483672"/>
            <ac:graphicFrameMk id="3" creationId="{DAAE3C61-C14F-4291-818D-255654D9ED07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 in Mn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C7-4A85-9848-B22475F41CD4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C7-4A85-9848-B22475F41CD4}"/>
              </c:ext>
            </c:extLst>
          </c:dPt>
          <c:dLbls>
            <c:dLbl>
              <c:idx val="0"/>
              <c:layout>
                <c:manualLayout>
                  <c:x val="-1.0416666666666666E-2"/>
                  <c:y val="1.7361247812773404E-2"/>
                </c:manualLayout>
              </c:layout>
              <c:numFmt formatCode="0.0%" sourceLinked="0"/>
              <c:spPr>
                <a:xfrm>
                  <a:off x="2705100" y="63500"/>
                  <a:ext cx="914400" cy="1190889"/>
                </a:xfrm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0562"/>
                        <a:gd name="adj2" fmla="val 58558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"/>
                      <c:h val="0.325593175853018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5C7-4A85-9848-B22475F41CD4}"/>
                </c:ext>
              </c:extLst>
            </c:dLbl>
            <c:dLbl>
              <c:idx val="1"/>
              <c:layout>
                <c:manualLayout>
                  <c:x val="-2.0703193350831151E-2"/>
                  <c:y val="-2.2222222222222223E-2"/>
                </c:manualLayout>
              </c:layout>
              <c:numFmt formatCode="0.0%" sourceLinked="0"/>
              <c:spPr>
                <a:xfrm>
                  <a:off x="0" y="2594858"/>
                  <a:ext cx="640080" cy="908556"/>
                </a:xfrm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9563"/>
                        <a:gd name="adj2" fmla="val -53680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499999999999999"/>
                      <c:h val="0.248402449693788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5C7-4A85-9848-B22475F41CD4}"/>
                </c:ext>
              </c:extLst>
            </c:dLbl>
            <c:numFmt formatCode="#,##0.00" sourceLinked="0"/>
            <c:spPr>
              <a:solidFill>
                <a:prstClr val="white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Sleeping (Non-RGB)</c:v>
                </c:pt>
                <c:pt idx="1">
                  <c:v>Active (RGB)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48.5</c:v>
                </c:pt>
                <c:pt idx="1">
                  <c:v>120.5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E-48C0-B4D6-F91FC4145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D4-4529-8B93-7363DA6E1D7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D4-4529-8B93-7363DA6E1D78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After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0.28699999999999998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D4-4529-8B93-7363DA6E1D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6028864"/>
        <c:axId val="101688288"/>
      </c:barChart>
      <c:catAx>
        <c:axId val="204602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8288"/>
        <c:crosses val="autoZero"/>
        <c:auto val="1"/>
        <c:lblAlgn val="ctr"/>
        <c:lblOffset val="100"/>
        <c:noMultiLvlLbl val="0"/>
      </c:catAx>
      <c:valAx>
        <c:axId val="10168828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4602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Classifier</a:t>
            </a:r>
            <a:r>
              <a:rPr lang="en-US" baseline="0"/>
              <a:t> </a:t>
            </a:r>
            <a:r>
              <a:rPr lang="en-US"/>
              <a:t>ROC AUC by Scaler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Standard Scaler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Gaussian NB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Grand Total</c:v>
                </c:pt>
                <c:pt idx="4">
                  <c:v>XGBoost</c:v>
                </c:pt>
                <c:pt idx="5">
                  <c:v>LightBGM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0.59142462100000004</c:v>
                </c:pt>
                <c:pt idx="1">
                  <c:v>0.60276198000000003</c:v>
                </c:pt>
                <c:pt idx="2">
                  <c:v>0.61251666999999999</c:v>
                </c:pt>
                <c:pt idx="3">
                  <c:v>0.73224944800000002</c:v>
                </c:pt>
                <c:pt idx="4">
                  <c:v>0.92503295100000005</c:v>
                </c:pt>
                <c:pt idx="5">
                  <c:v>0.92951101899999999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3-4671-B10C-E680C2C076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MinMax Scaler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Gaussian NB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Grand Total</c:v>
                </c:pt>
                <c:pt idx="4">
                  <c:v>XGBoost</c:v>
                </c:pt>
                <c:pt idx="5">
                  <c:v>LightBGM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0.59142169899999997</c:v>
                </c:pt>
                <c:pt idx="1">
                  <c:v>0.60158137899999997</c:v>
                </c:pt>
                <c:pt idx="2">
                  <c:v>0.61309385100000002</c:v>
                </c:pt>
                <c:pt idx="3">
                  <c:v>0.73212329099999995</c:v>
                </c:pt>
                <c:pt idx="4">
                  <c:v>0.92499481400000005</c:v>
                </c:pt>
                <c:pt idx="5">
                  <c:v>0.92952471000000003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3-4671-B10C-E680C2C076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Scaler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Gaussian NB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Grand Total</c:v>
                </c:pt>
                <c:pt idx="4">
                  <c:v>XGBoost</c:v>
                </c:pt>
                <c:pt idx="5">
                  <c:v>LightBGM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0.57523972099999998</c:v>
                </c:pt>
                <c:pt idx="1">
                  <c:v>0.55966658800000002</c:v>
                </c:pt>
                <c:pt idx="2">
                  <c:v>0.61030830999999997</c:v>
                </c:pt>
                <c:pt idx="3">
                  <c:v>0.71995248499999998</c:v>
                </c:pt>
                <c:pt idx="4">
                  <c:v>0.92499491700000003</c:v>
                </c:pt>
                <c:pt idx="5">
                  <c:v>0.92955288999999997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3-4671-B10C-E680C2C076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MaxAbs Scaler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Gaussian NB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Grand Total</c:v>
                </c:pt>
                <c:pt idx="4">
                  <c:v>XGBoost</c:v>
                </c:pt>
                <c:pt idx="5">
                  <c:v>LightBGM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0.59142169700000002</c:v>
                </c:pt>
                <c:pt idx="1">
                  <c:v>0.60132293599999997</c:v>
                </c:pt>
                <c:pt idx="2">
                  <c:v>0.61312278899999995</c:v>
                </c:pt>
                <c:pt idx="3">
                  <c:v>0.73208421199999996</c:v>
                </c:pt>
                <c:pt idx="4">
                  <c:v>0.92499481100000003</c:v>
                </c:pt>
                <c:pt idx="5">
                  <c:v>0.92955882700000003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83-4671-B10C-E680C2C076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Robust Scaler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Gaussian NB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Grand Total</c:v>
                </c:pt>
                <c:pt idx="4">
                  <c:v>XGBoost</c:v>
                </c:pt>
                <c:pt idx="5">
                  <c:v>LightBGM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0.59348551800000005</c:v>
                </c:pt>
                <c:pt idx="1">
                  <c:v>0.59756301899999997</c:v>
                </c:pt>
                <c:pt idx="2">
                  <c:v>0.61039010299999996</c:v>
                </c:pt>
                <c:pt idx="3">
                  <c:v>0.73120690499999996</c:v>
                </c:pt>
                <c:pt idx="4">
                  <c:v>0.924994867</c:v>
                </c:pt>
                <c:pt idx="5">
                  <c:v>0.92960101799999995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83-4671-B10C-E680C2C07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924000"/>
        <c:axId val="213332544"/>
      </c:barChart>
      <c:catAx>
        <c:axId val="71792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32544"/>
        <c:crosses val="autoZero"/>
        <c:auto val="1"/>
        <c:lblAlgn val="ctr"/>
        <c:lblOffset val="100"/>
        <c:noMultiLvlLbl val="0"/>
      </c:catAx>
      <c:valAx>
        <c:axId val="21333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ubbleChart>
        <c:varyColors val="0"/>
        <c:ser>
          <c:idx val="0"/>
          <c:order val="0"/>
          <c:tx>
            <c:strRef>
              <c:f>Sheet2!$A$10</c:f>
              <c:strCache>
                <c:ptCount val="1"/>
                <c:pt idx="0">
                  <c:v>Thrifty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Sheet2!$C$10</c:f>
              <c:numCache>
                <c:formatCode>General</c:formatCode>
                <c:ptCount val="1"/>
                <c:pt idx="0">
                  <c:v>29.7948438634713</c:v>
                </c:pt>
              </c:numCache>
            </c:numRef>
          </c:xVal>
          <c:yVal>
            <c:numRef>
              <c:f>Sheet2!$D$10</c:f>
              <c:numCache>
                <c:formatCode>0</c:formatCode>
                <c:ptCount val="1"/>
                <c:pt idx="0">
                  <c:v>847.26920842411005</c:v>
                </c:pt>
              </c:numCache>
            </c:numRef>
          </c:yVal>
          <c:bubbleSize>
            <c:numRef>
              <c:f>Sheet2!$B$10</c:f>
              <c:numCache>
                <c:formatCode>General</c:formatCode>
                <c:ptCount val="1"/>
                <c:pt idx="0">
                  <c:v>13770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7BB9-459D-AE94-8CA0D9AA046A}"/>
            </c:ext>
          </c:extLst>
        </c:ser>
        <c:ser>
          <c:idx val="1"/>
          <c:order val="1"/>
          <c:tx>
            <c:strRef>
              <c:f>Sheet2!$A$11</c:f>
              <c:strCache>
                <c:ptCount val="1"/>
                <c:pt idx="0">
                  <c:v>Path2Sleep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Sheet2!$C$11</c:f>
              <c:numCache>
                <c:formatCode>General</c:formatCode>
                <c:ptCount val="1"/>
                <c:pt idx="0">
                  <c:v>1.29666011787819</c:v>
                </c:pt>
              </c:numCache>
            </c:numRef>
          </c:xVal>
          <c:yVal>
            <c:numRef>
              <c:f>Sheet2!$D$11</c:f>
              <c:numCache>
                <c:formatCode>0</c:formatCode>
                <c:ptCount val="1"/>
                <c:pt idx="0">
                  <c:v>8912.4223968565802</c:v>
                </c:pt>
              </c:numCache>
            </c:numRef>
          </c:yVal>
          <c:bubbleSize>
            <c:numRef>
              <c:f>Sheet2!$B$11</c:f>
              <c:numCache>
                <c:formatCode>General</c:formatCode>
                <c:ptCount val="1"/>
                <c:pt idx="0">
                  <c:v>509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7BB9-459D-AE94-8CA0D9AA046A}"/>
            </c:ext>
          </c:extLst>
        </c:ser>
        <c:ser>
          <c:idx val="2"/>
          <c:order val="2"/>
          <c:tx>
            <c:strRef>
              <c:f>Sheet2!$A$12</c:f>
              <c:strCache>
                <c:ptCount val="1"/>
                <c:pt idx="0">
                  <c:v>Loyalist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/>
          </c:spPr>
          <c:invertIfNegative val="0"/>
          <c:xVal>
            <c:numRef>
              <c:f>Sheet2!$C$12</c:f>
              <c:numCache>
                <c:formatCode>General</c:formatCode>
                <c:ptCount val="1"/>
                <c:pt idx="0">
                  <c:v>6387.4029605263104</c:v>
                </c:pt>
              </c:numCache>
            </c:numRef>
          </c:xVal>
          <c:yVal>
            <c:numRef>
              <c:f>Sheet2!$D$12</c:f>
              <c:numCache>
                <c:formatCode>0</c:formatCode>
                <c:ptCount val="1"/>
                <c:pt idx="0">
                  <c:v>736.41611842105203</c:v>
                </c:pt>
              </c:numCache>
            </c:numRef>
          </c:yVal>
          <c:bubbleSize>
            <c:numRef>
              <c:f>Sheet2!$B$12</c:f>
              <c:numCache>
                <c:formatCode>General</c:formatCode>
                <c:ptCount val="1"/>
                <c:pt idx="0">
                  <c:v>608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7BB9-459D-AE94-8CA0D9AA046A}"/>
            </c:ext>
          </c:extLst>
        </c:ser>
        <c:ser>
          <c:idx val="3"/>
          <c:order val="3"/>
          <c:tx>
            <c:strRef>
              <c:f>Sheet2!$A$13</c:f>
              <c:strCache>
                <c:ptCount val="1"/>
                <c:pt idx="0">
                  <c:v>Conserver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Sheet2!$C$13</c:f>
              <c:numCache>
                <c:formatCode>General</c:formatCode>
                <c:ptCount val="1"/>
                <c:pt idx="0">
                  <c:v>384.75409836065501</c:v>
                </c:pt>
              </c:numCache>
            </c:numRef>
          </c:xVal>
          <c:yVal>
            <c:numRef>
              <c:f>Sheet2!$D$13</c:f>
              <c:numCache>
                <c:formatCode>0</c:formatCode>
                <c:ptCount val="1"/>
                <c:pt idx="0">
                  <c:v>680</c:v>
                </c:pt>
              </c:numCache>
            </c:numRef>
          </c:yVal>
          <c:bubbleSize>
            <c:numRef>
              <c:f>Sheet2!$B$13</c:f>
              <c:numCache>
                <c:formatCode>General</c:formatCode>
                <c:ptCount val="1"/>
                <c:pt idx="0">
                  <c:v>244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7BB9-459D-AE94-8CA0D9AA046A}"/>
            </c:ext>
          </c:extLst>
        </c:ser>
        <c:ser>
          <c:idx val="4"/>
          <c:order val="4"/>
          <c:tx>
            <c:strRef>
              <c:f>Sheet2!$A$14</c:f>
              <c:strCache>
                <c:ptCount val="1"/>
                <c:pt idx="0">
                  <c:v>Dormancy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54A58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B9-459D-AE94-8CA0D9AA046A}"/>
              </c:ext>
            </c:extLst>
          </c:dPt>
          <c:xVal>
            <c:numRef>
              <c:f>Sheet2!$C$14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Sheet2!$D$14</c:f>
              <c:numCache>
                <c:formatCode>0</c:formatCode>
                <c:ptCount val="1"/>
                <c:pt idx="0">
                  <c:v>2821.1337275414999</c:v>
                </c:pt>
              </c:numCache>
            </c:numRef>
          </c:yVal>
          <c:bubbleSize>
            <c:numRef>
              <c:f>Sheet2!$B$14</c:f>
              <c:numCache>
                <c:formatCode>General</c:formatCode>
                <c:ptCount val="1"/>
                <c:pt idx="0">
                  <c:v>4397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7BB9-459D-AE94-8CA0D9AA0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543555328"/>
        <c:axId val="1543549504"/>
      </c:bubbleChart>
      <c:valAx>
        <c:axId val="1543555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latin typeface="Century Gothic" panose="020B0502020202020204" pitchFamily="34" charset="0"/>
                  </a:rPr>
                  <a:t>ARPU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49504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543549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latin typeface="Century Gothic" panose="020B0502020202020204" pitchFamily="34" charset="0"/>
                  </a:rPr>
                  <a:t>LOS (Day)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55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1B6A-1FC5-4E10-8A49-00E765D00DC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67083-846E-4603-BFDC-597B5C7C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67083-846E-4603-BFDC-597B5C7CE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250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1690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9098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622780"/>
            <a:ext cx="3048000" cy="2356556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048001" y="1622780"/>
            <a:ext cx="3048000" cy="2356556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6000" y="1622780"/>
            <a:ext cx="3048000" cy="2356556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44000" y="1622780"/>
            <a:ext cx="3048000" cy="2356556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30673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41409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90621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232030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994082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743294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484703" y="3383406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741409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490621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232030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994082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8743294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0484703" y="5150617"/>
            <a:ext cx="1705800" cy="1714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458488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335581" y="1542257"/>
            <a:ext cx="5027335" cy="423138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70557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-14111"/>
            <a:ext cx="5266315" cy="695677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15187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803400"/>
            <a:ext cx="21336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803400"/>
            <a:ext cx="21336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803400"/>
            <a:ext cx="21336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803400"/>
            <a:ext cx="21336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1504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087536" y="1600200"/>
            <a:ext cx="3165944" cy="316594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7653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4407" cy="6858000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976138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91930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49950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794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31034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270199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63186" y="2310041"/>
            <a:ext cx="2984585" cy="454796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764924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18399" y="2814419"/>
            <a:ext cx="1613584" cy="209365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04815" y="2814419"/>
            <a:ext cx="1613584" cy="209365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831983" y="2814419"/>
            <a:ext cx="1613584" cy="209365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638099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39310" y="1458831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964439" y="1458831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114180" y="4002572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39310" y="4002571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964439" y="4002571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14180" y="1458831"/>
            <a:ext cx="3113381" cy="163122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371341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5596566" y="1479737"/>
            <a:ext cx="914638" cy="9144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782245" y="1479737"/>
            <a:ext cx="914638" cy="9144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573673" y="1479737"/>
            <a:ext cx="914638" cy="9144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93798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5131080" y="1437706"/>
            <a:ext cx="1957326" cy="1956816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4236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2065653" y="887373"/>
            <a:ext cx="1957326" cy="1956816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8172483" y="887373"/>
            <a:ext cx="1957326" cy="1956816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32691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10292" cy="6858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2"/>
          </p:nvPr>
        </p:nvSpPr>
        <p:spPr>
          <a:xfrm>
            <a:off x="609759" y="8333582"/>
            <a:ext cx="2844747" cy="365125"/>
          </a:xfrm>
          <a:prstGeom prst="rect">
            <a:avLst/>
          </a:prstGeom>
        </p:spPr>
        <p:txBody>
          <a:bodyPr lIns="243797" tIns="121899" rIns="243797" bIns="121899"/>
          <a:lstStyle>
            <a:lvl1pPr defTabSz="914217"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srgbClr val="91969B"/>
                </a:solidFill>
              </a:rPr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42797861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8369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557012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35163" y="429027"/>
            <a:ext cx="4075403" cy="21176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6751" y="3074201"/>
            <a:ext cx="4075403" cy="21176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463908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41215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8147003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 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74308" y="1988531"/>
            <a:ext cx="1669728" cy="2974880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32419" y="1988531"/>
            <a:ext cx="1669728" cy="2974880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91659" y="1988531"/>
            <a:ext cx="1669728" cy="2974880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52346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s 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263359" y="2917904"/>
            <a:ext cx="4411573" cy="7859900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54973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310461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-545579" y="1004830"/>
            <a:ext cx="6502370" cy="484444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88825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85257" y="1834461"/>
            <a:ext cx="3804836" cy="2365807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309319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826317" y="1893450"/>
            <a:ext cx="2147420" cy="3579115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586537" y="1893450"/>
            <a:ext cx="2147420" cy="3579115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066097" y="1893450"/>
            <a:ext cx="2147420" cy="3579115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986434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9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9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71319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0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6108639" y="2286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10176638" y="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8142639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34001" y="4572000"/>
            <a:ext cx="203400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0550726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DDF38AF-E7A7-4EB2-A272-9B344BD01763}"/>
              </a:ext>
            </a:extLst>
          </p:cNvPr>
          <p:cNvCxnSpPr/>
          <p:nvPr userDrawn="1"/>
        </p:nvCxnSpPr>
        <p:spPr>
          <a:xfrm>
            <a:off x="0" y="987329"/>
            <a:ext cx="12192000" cy="0"/>
          </a:xfrm>
          <a:prstGeom prst="line">
            <a:avLst/>
          </a:prstGeom>
          <a:ln w="19050" cmpd="sng">
            <a:solidFill>
              <a:srgbClr val="B8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80C7F6-6C41-4F55-87FA-A02656DC07F1}"/>
              </a:ext>
            </a:extLst>
          </p:cNvPr>
          <p:cNvSpPr/>
          <p:nvPr userDrawn="1"/>
        </p:nvSpPr>
        <p:spPr>
          <a:xfrm>
            <a:off x="0" y="987329"/>
            <a:ext cx="12192000" cy="906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8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7757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DDF38AF-E7A7-4EB2-A272-9B344BD01763}"/>
              </a:ext>
            </a:extLst>
          </p:cNvPr>
          <p:cNvCxnSpPr/>
          <p:nvPr userDrawn="1"/>
        </p:nvCxnSpPr>
        <p:spPr>
          <a:xfrm>
            <a:off x="0" y="879177"/>
            <a:ext cx="12192000" cy="0"/>
          </a:xfrm>
          <a:prstGeom prst="line">
            <a:avLst/>
          </a:prstGeom>
          <a:ln w="19050" cmpd="sng">
            <a:solidFill>
              <a:srgbClr val="B8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A4AAE57-8E68-4C86-8E95-5D496DA3E8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" t="-2105" r="-189" b="974"/>
          <a:stretch/>
        </p:blipFill>
        <p:spPr>
          <a:xfrm>
            <a:off x="8455742" y="97729"/>
            <a:ext cx="3542987" cy="5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0220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84798E-E5AF-4143-992F-1331985092F0}"/>
              </a:ext>
            </a:extLst>
          </p:cNvPr>
          <p:cNvSpPr/>
          <p:nvPr userDrawn="1"/>
        </p:nvSpPr>
        <p:spPr>
          <a:xfrm>
            <a:off x="11593526" y="6323960"/>
            <a:ext cx="343783" cy="3436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2200">
              <a:solidFill>
                <a:srgbClr val="91969B"/>
              </a:solidFill>
              <a:cs typeface="Lato Light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DE92F016-F4F4-4048-B150-50ACF48F84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76945" y="6358091"/>
            <a:ext cx="372181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fld id="{5D32ECFE-99AB-4374-8DDB-FFE573CA5EBA}" type="slidenum">
              <a:rPr lang="id-ID" altLang="en-US" sz="1200" b="1">
                <a:solidFill>
                  <a:srgbClr val="91969B"/>
                </a:solidFill>
              </a:rPr>
              <a:pPr algn="ctr" defTabSz="91360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 altLang="en-US" sz="1200">
              <a:solidFill>
                <a:srgbClr val="91969B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DCFC7D-AECB-4264-A8D6-AE1F1366FAA2}"/>
              </a:ext>
            </a:extLst>
          </p:cNvPr>
          <p:cNvCxnSpPr/>
          <p:nvPr userDrawn="1"/>
        </p:nvCxnSpPr>
        <p:spPr>
          <a:xfrm>
            <a:off x="0" y="879177"/>
            <a:ext cx="12192000" cy="0"/>
          </a:xfrm>
          <a:prstGeom prst="line">
            <a:avLst/>
          </a:prstGeom>
          <a:ln w="19050" cmpd="sng">
            <a:solidFill>
              <a:srgbClr val="B8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BA792D-9ED4-485E-BFE3-E8FF849CD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" t="-2105" r="-189" b="974"/>
          <a:stretch/>
        </p:blipFill>
        <p:spPr>
          <a:xfrm>
            <a:off x="8455742" y="97729"/>
            <a:ext cx="3542987" cy="5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938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4021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78440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25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3641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908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8209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44794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3641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69908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8209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044794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33641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69908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38209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044794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56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06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8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43385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438950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8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2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676262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57899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8843534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92382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92382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603684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603684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83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61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5" name="그림 개체 틀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5" hasCustomPrompt="1"/>
          </p:nvPr>
        </p:nvSpPr>
        <p:spPr>
          <a:xfrm>
            <a:off x="1733614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0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1733614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1733614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28" hasCustomPrompt="1"/>
          </p:nvPr>
        </p:nvSpPr>
        <p:spPr>
          <a:xfrm>
            <a:off x="3467228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29" hasCustomPrompt="1"/>
          </p:nvPr>
        </p:nvSpPr>
        <p:spPr>
          <a:xfrm>
            <a:off x="3467228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31" name="그림 개체 틀 3"/>
          <p:cNvSpPr>
            <a:spLocks noGrp="1"/>
          </p:cNvSpPr>
          <p:nvPr>
            <p:ph type="pic" sz="quarter" idx="30" hasCustomPrompt="1"/>
          </p:nvPr>
        </p:nvSpPr>
        <p:spPr>
          <a:xfrm>
            <a:off x="5200842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3467228" y="518464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32" hasCustomPrompt="1"/>
          </p:nvPr>
        </p:nvSpPr>
        <p:spPr>
          <a:xfrm>
            <a:off x="5200842" y="172945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33" hasCustomPrompt="1"/>
          </p:nvPr>
        </p:nvSpPr>
        <p:spPr>
          <a:xfrm>
            <a:off x="5200842" y="345705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34" hasCustomPrompt="1"/>
          </p:nvPr>
        </p:nvSpPr>
        <p:spPr>
          <a:xfrm>
            <a:off x="3467228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35" hasCustomPrompt="1"/>
          </p:nvPr>
        </p:nvSpPr>
        <p:spPr>
          <a:xfrm>
            <a:off x="1733614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36" hasCustomPrompt="1"/>
          </p:nvPr>
        </p:nvSpPr>
        <p:spPr>
          <a:xfrm>
            <a:off x="5200842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/>
              <a:t>Image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148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786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77886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2148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61085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8457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941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709513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96941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709513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47300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70062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947300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062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53947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207275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453947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07275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14984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319520" cy="6858000"/>
          </a:xfrm>
          <a:custGeom>
            <a:avLst/>
            <a:gdLst>
              <a:gd name="connsiteX0" fmla="*/ 0 w 6319520"/>
              <a:gd name="connsiteY0" fmla="*/ 0 h 6858000"/>
              <a:gd name="connsiteX1" fmla="*/ 4605020 w 6319520"/>
              <a:gd name="connsiteY1" fmla="*/ 0 h 6858000"/>
              <a:gd name="connsiteX2" fmla="*/ 6319520 w 6319520"/>
              <a:gd name="connsiteY2" fmla="*/ 6858000 h 6858000"/>
              <a:gd name="connsiteX3" fmla="*/ 0 w 63195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520" h="6858000">
                <a:moveTo>
                  <a:pt x="0" y="0"/>
                </a:moveTo>
                <a:lnTo>
                  <a:pt x="4605020" y="0"/>
                </a:lnTo>
                <a:lnTo>
                  <a:pt x="631952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94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EF84C90-40D6-42B1-8A9A-BEEB04D7D3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EF84C90-40D6-42B1-8A9A-BEEB04D7D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5A82E82-9D59-40D5-BFA1-07AE926CDA3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6000">
              <a:solidFill>
                <a:prstClr val="white"/>
              </a:solidFill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BE219E-8DB4-4B7D-9912-1BF0606FFE8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C3116-3490-4304-B004-5F9BB4D0FD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theme" Target="../theme/theme2.xml"/><Relationship Id="rId55" Type="http://schemas.openxmlformats.org/officeDocument/2006/relationships/image" Target="../media/image2.emf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2EE111C-44C8-4475-B76D-3772E5CBCE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662016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2EE111C-44C8-4475-B76D-3772E5CBC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CFCB9CA-938E-40E8-A185-0BA53920644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AE3C61-C14F-4291-818D-255654D9E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18055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4" imgW="530" imgH="531" progId="TCLayout.ActiveDocument.1">
                  <p:embed/>
                </p:oleObj>
              </mc:Choice>
              <mc:Fallback>
                <p:oleObj name="think-cell Slide" r:id="rId5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AE3C61-C14F-4291-818D-255654D9E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3CDB082-7A42-422E-AA01-217ED7A26DF3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0" i="0" baseline="0" dirty="0">
              <a:solidFill>
                <a:prstClr val="white"/>
              </a:solidFill>
              <a:latin typeface="Lato Light"/>
              <a:ea typeface="MS PGothic" panose="020B0600070205080204" pitchFamily="34" charset="-128"/>
              <a:sym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717351" y="6390635"/>
            <a:ext cx="343783" cy="3436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2200">
              <a:solidFill>
                <a:srgbClr val="91969B"/>
              </a:solidFill>
              <a:cs typeface="Lato Light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Box 11"/>
          <p:cNvSpPr txBox="1">
            <a:spLocks noChangeArrowheads="1"/>
          </p:cNvSpPr>
          <p:nvPr userDrawn="1"/>
        </p:nvSpPr>
        <p:spPr bwMode="auto">
          <a:xfrm>
            <a:off x="11700770" y="6424766"/>
            <a:ext cx="372181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3607" fontAlgn="base">
              <a:spcBef>
                <a:spcPct val="0"/>
              </a:spcBef>
              <a:spcAft>
                <a:spcPct val="0"/>
              </a:spcAft>
            </a:pPr>
            <a:fld id="{5D32ECFE-99AB-4374-8DDB-FFE573CA5EBA}" type="slidenum">
              <a:rPr lang="id-ID" altLang="en-US" sz="1200" b="1">
                <a:solidFill>
                  <a:srgbClr val="91969B"/>
                </a:solidFill>
              </a:rPr>
              <a:pPr algn="ctr" defTabSz="91360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 altLang="en-US" sz="1200">
              <a:solidFill>
                <a:srgbClr val="919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</p:sldLayoutIdLst>
  <p:transition/>
  <p:hf hdr="0" ftr="0" dt="0"/>
  <p:txStyles>
    <p:titleStyle>
      <a:lvl1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2pPr>
      <a:lvl3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3pPr>
      <a:lvl4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4pPr>
      <a:lvl5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charset="0"/>
          <a:ea typeface="MS PGothic" panose="020B0600070205080204" pitchFamily="34" charset="-128"/>
        </a:defRPr>
      </a:lvl9pPr>
    </p:titleStyle>
    <p:bodyStyle>
      <a:lvl1pPr algn="l" defTabSz="91360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24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4564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9136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1370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18280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0.png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png"/><Relationship Id="rId5" Type="http://schemas.openxmlformats.org/officeDocument/2006/relationships/image" Target="../media/image28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4A1E2-D2F7-462F-9A6E-D0CE67446B2C}"/>
              </a:ext>
            </a:extLst>
          </p:cNvPr>
          <p:cNvSpPr/>
          <p:nvPr/>
        </p:nvSpPr>
        <p:spPr>
          <a:xfrm>
            <a:off x="0" y="1351281"/>
            <a:ext cx="8468139" cy="410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76CCF-5ABC-4E68-8829-DA9F765D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1661524"/>
            <a:ext cx="7772400" cy="155191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 – Final Project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Sleeping Customer</a:t>
            </a:r>
            <a:r>
              <a:rPr lang="en-ID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// Group 5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8D3856-3325-40AE-B912-F7F70C76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25" y="3602038"/>
            <a:ext cx="7772400" cy="15544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Adika</a:t>
            </a: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Prabowo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Permadi</a:t>
            </a: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 </a:t>
            </a: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Herlambang</a:t>
            </a:r>
            <a:endParaRPr lang="en-ID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Dewa </a:t>
            </a: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Satria</a:t>
            </a: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Widnyana</a:t>
            </a:r>
            <a:endParaRPr lang="en-ID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Rizkiy</a:t>
            </a: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Gagah 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4A1E2-D2F7-462F-9A6E-D0CE67446B2C}"/>
              </a:ext>
            </a:extLst>
          </p:cNvPr>
          <p:cNvSpPr/>
          <p:nvPr/>
        </p:nvSpPr>
        <p:spPr>
          <a:xfrm>
            <a:off x="1861931" y="1351281"/>
            <a:ext cx="8468139" cy="410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76CCF-5ABC-4E68-8829-DA9F765D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1648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Understanding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8D3856-3325-40AE-B912-F7F70C76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627121"/>
            <a:ext cx="7772400" cy="150018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9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5269CD-72F3-4912-9D51-ACA4D1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There are 5 tables in the database with only available data from one month.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D0AADD-B446-4D3C-A2D6-FAEA78A2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2" y="1485109"/>
            <a:ext cx="1813560" cy="5638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EB4E08-4129-46AB-BF4E-CA4AB428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2" y="2430427"/>
            <a:ext cx="1813560" cy="5638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9A4B095-FFBB-4887-BF72-5068B669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2" y="5687052"/>
            <a:ext cx="1813560" cy="7467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48F38E-B19B-4CDA-A8B5-E98B9437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947" y="3659945"/>
            <a:ext cx="1813560" cy="7467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9ACAF9-C274-4A38-9142-1497C9ACB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442" y="1556825"/>
            <a:ext cx="2423160" cy="4953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9B69EC-E6C4-421F-A679-EA9F6722A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232" y="1480054"/>
            <a:ext cx="3657600" cy="483217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9D72920-848C-4955-9D65-EF019BA03B69}"/>
              </a:ext>
            </a:extLst>
          </p:cNvPr>
          <p:cNvSpPr txBox="1"/>
          <p:nvPr/>
        </p:nvSpPr>
        <p:spPr>
          <a:xfrm>
            <a:off x="8284232" y="1138444"/>
            <a:ext cx="3227145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ea typeface="Calibri" charset="0"/>
                <a:cs typeface="Calibri" charset="0"/>
              </a:rPr>
              <a:t>Dictionary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45D1EE-1FA8-4F64-86FB-8B827B0E9FAC}"/>
              </a:ext>
            </a:extLst>
          </p:cNvPr>
          <p:cNvSpPr/>
          <p:nvPr/>
        </p:nvSpPr>
        <p:spPr>
          <a:xfrm>
            <a:off x="9523439" y="1779077"/>
            <a:ext cx="1478280" cy="141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1B057-7070-4739-B3BD-A0D6A99AF225}"/>
              </a:ext>
            </a:extLst>
          </p:cNvPr>
          <p:cNvSpPr txBox="1"/>
          <p:nvPr/>
        </p:nvSpPr>
        <p:spPr>
          <a:xfrm>
            <a:off x="9426073" y="1731724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flag login 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</a:rPr>
              <a:t>MyTsel</a:t>
            </a:r>
            <a:endParaRPr lang="en-ID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A3AB76-B2DA-489B-BE59-66E232DD75F9}"/>
              </a:ext>
            </a:extLst>
          </p:cNvPr>
          <p:cNvSpPr txBox="1"/>
          <p:nvPr/>
        </p:nvSpPr>
        <p:spPr>
          <a:xfrm>
            <a:off x="2329064" y="148005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33B59ED-DA36-4A54-A4A8-6C40337AB79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2186142" y="1767049"/>
            <a:ext cx="1413585" cy="18928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F029CFE-77A3-4400-9195-05FDFEC189DE}"/>
              </a:ext>
            </a:extLst>
          </p:cNvPr>
          <p:cNvSpPr txBox="1"/>
          <p:nvPr/>
        </p:nvSpPr>
        <p:spPr>
          <a:xfrm>
            <a:off x="3143292" y="3390735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0..1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9708AC7-10C0-4C02-9D52-C86CF170C307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 flipV="1">
            <a:off x="2186142" y="4406705"/>
            <a:ext cx="1413585" cy="16537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DFD0A4E-D103-4769-9940-F5097FA27B92}"/>
              </a:ext>
            </a:extLst>
          </p:cNvPr>
          <p:cNvSpPr txBox="1"/>
          <p:nvPr/>
        </p:nvSpPr>
        <p:spPr>
          <a:xfrm>
            <a:off x="3143292" y="4406705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8DFB4D-2A89-4779-8B3E-37AA2C5D94D0}"/>
              </a:ext>
            </a:extLst>
          </p:cNvPr>
          <p:cNvSpPr txBox="1"/>
          <p:nvPr/>
        </p:nvSpPr>
        <p:spPr>
          <a:xfrm>
            <a:off x="2047556" y="4077404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7B2C94C-0BE0-4E1E-8121-3524861D8B58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 rot="16200000" flipH="1">
            <a:off x="1466645" y="2807023"/>
            <a:ext cx="1039018" cy="14135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C16508-80EF-4729-8D9F-DC370203A47B}"/>
              </a:ext>
            </a:extLst>
          </p:cNvPr>
          <p:cNvSpPr txBox="1"/>
          <p:nvPr/>
        </p:nvSpPr>
        <p:spPr>
          <a:xfrm>
            <a:off x="531600" y="3023153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8467A5-E79E-43D4-9585-4C2F894D6156}"/>
              </a:ext>
            </a:extLst>
          </p:cNvPr>
          <p:cNvSpPr txBox="1"/>
          <p:nvPr/>
        </p:nvSpPr>
        <p:spPr>
          <a:xfrm>
            <a:off x="2211361" y="6115413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CF4392-2CBA-408D-9C0E-66B6331738FF}"/>
              </a:ext>
            </a:extLst>
          </p:cNvPr>
          <p:cNvSpPr txBox="1"/>
          <p:nvPr/>
        </p:nvSpPr>
        <p:spPr>
          <a:xfrm>
            <a:off x="4466098" y="4103425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B1B83F-8E92-4365-9E74-0604CBDB97E3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506507" y="4033325"/>
            <a:ext cx="1026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552E39-0BAC-4415-B861-C631CCF399E8}"/>
              </a:ext>
            </a:extLst>
          </p:cNvPr>
          <p:cNvSpPr txBox="1"/>
          <p:nvPr/>
        </p:nvSpPr>
        <p:spPr>
          <a:xfrm>
            <a:off x="5116651" y="3780346"/>
            <a:ext cx="45720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246647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5269CD-72F3-4912-9D51-ACA4D1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We sample 999,999 customers out of  the population.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63E1B-5A84-433F-80FB-A0CD213C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6" y="4261664"/>
            <a:ext cx="1104900" cy="1112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6BBB2-C55C-4323-B137-8207C375B3BE}"/>
              </a:ext>
            </a:extLst>
          </p:cNvPr>
          <p:cNvSpPr txBox="1"/>
          <p:nvPr/>
        </p:nvSpPr>
        <p:spPr>
          <a:xfrm>
            <a:off x="659775" y="279042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MySQL</a:t>
            </a:r>
            <a:endParaRPr lang="en-ID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6276FB-6F6A-48D0-B57A-0D34806924E0}"/>
              </a:ext>
            </a:extLst>
          </p:cNvPr>
          <p:cNvSpPr/>
          <p:nvPr/>
        </p:nvSpPr>
        <p:spPr>
          <a:xfrm>
            <a:off x="1882318" y="3588022"/>
            <a:ext cx="979755" cy="1282148"/>
          </a:xfrm>
          <a:prstGeom prst="rightArrow">
            <a:avLst>
              <a:gd name="adj1" fmla="val 100000"/>
              <a:gd name="adj2" fmla="val 282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3C7C8-4745-4381-998B-9CFA96691169}"/>
              </a:ext>
            </a:extLst>
          </p:cNvPr>
          <p:cNvSpPr txBox="1"/>
          <p:nvPr/>
        </p:nvSpPr>
        <p:spPr>
          <a:xfrm>
            <a:off x="1996878" y="406927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Detail</a:t>
            </a:r>
            <a:endParaRPr lang="en-ID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4" descr="Image result for database table png">
            <a:extLst>
              <a:ext uri="{FF2B5EF4-FFF2-40B4-BE49-F238E27FC236}">
                <a16:creationId xmlns:a16="http://schemas.microsoft.com/office/drawing/2014/main" id="{CBFBC138-05AD-4FA9-AFB0-2E7E2BF0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87" y="2061893"/>
            <a:ext cx="834887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database table png">
            <a:extLst>
              <a:ext uri="{FF2B5EF4-FFF2-40B4-BE49-F238E27FC236}">
                <a16:creationId xmlns:a16="http://schemas.microsoft.com/office/drawing/2014/main" id="{7324F6E9-4A07-47A1-A866-6255D0D5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" y="3190395"/>
            <a:ext cx="979755" cy="9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69DDC-DCB7-4C52-83F7-1E23A36CB8D8}"/>
              </a:ext>
            </a:extLst>
          </p:cNvPr>
          <p:cNvSpPr txBox="1"/>
          <p:nvPr/>
        </p:nvSpPr>
        <p:spPr>
          <a:xfrm>
            <a:off x="4060374" y="2310059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non_rgb_baseline</a:t>
            </a:r>
            <a:endParaRPr lang="en-ID" sz="1400" b="1" dirty="0"/>
          </a:p>
        </p:txBody>
      </p:sp>
      <p:pic>
        <p:nvPicPr>
          <p:cNvPr id="18" name="Picture 4" descr="Image result for database table png">
            <a:extLst>
              <a:ext uri="{FF2B5EF4-FFF2-40B4-BE49-F238E27FC236}">
                <a16:creationId xmlns:a16="http://schemas.microsoft.com/office/drawing/2014/main" id="{88DA7831-8FE4-47C0-BFA1-3B279BED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87" y="2955855"/>
            <a:ext cx="834887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CED38C-8CE7-4558-A861-BF5C28D545E6}"/>
              </a:ext>
            </a:extLst>
          </p:cNvPr>
          <p:cNvSpPr txBox="1"/>
          <p:nvPr/>
        </p:nvSpPr>
        <p:spPr>
          <a:xfrm>
            <a:off x="4060374" y="320402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/>
              <a:t>non_rgb_mytsel</a:t>
            </a:r>
            <a:endParaRPr lang="en-ID" sz="1400" b="1"/>
          </a:p>
        </p:txBody>
      </p:sp>
      <p:pic>
        <p:nvPicPr>
          <p:cNvPr id="20" name="Picture 4" descr="Image result for database table png">
            <a:extLst>
              <a:ext uri="{FF2B5EF4-FFF2-40B4-BE49-F238E27FC236}">
                <a16:creationId xmlns:a16="http://schemas.microsoft.com/office/drawing/2014/main" id="{88775841-6514-42B2-ADDF-73270450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94" y="3829627"/>
            <a:ext cx="834887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68B965-7C45-4D0A-A026-028DBA026518}"/>
              </a:ext>
            </a:extLst>
          </p:cNvPr>
          <p:cNvSpPr txBox="1"/>
          <p:nvPr/>
        </p:nvSpPr>
        <p:spPr>
          <a:xfrm>
            <a:off x="4034481" y="4077793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/>
              <a:t>non_rgb_recharge</a:t>
            </a:r>
            <a:endParaRPr lang="en-ID" sz="1400" b="1"/>
          </a:p>
        </p:txBody>
      </p:sp>
      <p:pic>
        <p:nvPicPr>
          <p:cNvPr id="22" name="Picture 4" descr="Image result for database table png">
            <a:extLst>
              <a:ext uri="{FF2B5EF4-FFF2-40B4-BE49-F238E27FC236}">
                <a16:creationId xmlns:a16="http://schemas.microsoft.com/office/drawing/2014/main" id="{B07C51A4-9DE8-4904-8C98-7C7D3F7C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87" y="4693016"/>
            <a:ext cx="834887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6B17A4-CAFA-420A-B9AA-8EDA0E4D72C3}"/>
              </a:ext>
            </a:extLst>
          </p:cNvPr>
          <p:cNvSpPr txBox="1"/>
          <p:nvPr/>
        </p:nvSpPr>
        <p:spPr>
          <a:xfrm>
            <a:off x="4060374" y="4941182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/>
              <a:t>non_rgb_regional</a:t>
            </a:r>
            <a:endParaRPr lang="en-ID" sz="1400" b="1"/>
          </a:p>
        </p:txBody>
      </p:sp>
      <p:pic>
        <p:nvPicPr>
          <p:cNvPr id="24" name="Picture 4" descr="Image result for database table png">
            <a:extLst>
              <a:ext uri="{FF2B5EF4-FFF2-40B4-BE49-F238E27FC236}">
                <a16:creationId xmlns:a16="http://schemas.microsoft.com/office/drawing/2014/main" id="{7ED00458-749B-4D9F-8A19-30A3DCFC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87" y="5636801"/>
            <a:ext cx="834887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F44D6C-98B1-4A1D-9814-CE13660F2C19}"/>
              </a:ext>
            </a:extLst>
          </p:cNvPr>
          <p:cNvSpPr txBox="1"/>
          <p:nvPr/>
        </p:nvSpPr>
        <p:spPr>
          <a:xfrm>
            <a:off x="4060374" y="5884967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/>
              <a:t>non_rgb_usage</a:t>
            </a:r>
            <a:endParaRPr lang="en-ID" sz="1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8D557-46F1-41D4-9849-38D02E5A3D0D}"/>
              </a:ext>
            </a:extLst>
          </p:cNvPr>
          <p:cNvSpPr/>
          <p:nvPr/>
        </p:nvSpPr>
        <p:spPr>
          <a:xfrm>
            <a:off x="5769496" y="1595746"/>
            <a:ext cx="1469985" cy="321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Row counts</a:t>
            </a:r>
            <a:endParaRPr lang="en-ID" sz="16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6BE1D-DA8E-4D20-A56E-687E218F926C}"/>
              </a:ext>
            </a:extLst>
          </p:cNvPr>
          <p:cNvSpPr txBox="1"/>
          <p:nvPr/>
        </p:nvSpPr>
        <p:spPr>
          <a:xfrm>
            <a:off x="5790090" y="2307424"/>
            <a:ext cx="144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1" dirty="0"/>
              <a:t>139,511,309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245A9-7331-4D8C-82E1-BDB7A5E8D656}"/>
              </a:ext>
            </a:extLst>
          </p:cNvPr>
          <p:cNvSpPr txBox="1"/>
          <p:nvPr/>
        </p:nvSpPr>
        <p:spPr>
          <a:xfrm>
            <a:off x="5769496" y="3201162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1" dirty="0"/>
              <a:t>18,324,657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D0785-B4DC-49E5-A99D-4F1508C9E921}"/>
              </a:ext>
            </a:extLst>
          </p:cNvPr>
          <p:cNvSpPr txBox="1"/>
          <p:nvPr/>
        </p:nvSpPr>
        <p:spPr>
          <a:xfrm>
            <a:off x="5769496" y="4113465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1" dirty="0"/>
              <a:t>139,511,309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CC285-0BF6-4544-8F9D-772680247505}"/>
              </a:ext>
            </a:extLst>
          </p:cNvPr>
          <p:cNvSpPr txBox="1"/>
          <p:nvPr/>
        </p:nvSpPr>
        <p:spPr>
          <a:xfrm>
            <a:off x="5790090" y="4954477"/>
            <a:ext cx="144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1" dirty="0"/>
              <a:t>139,511,309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F711D7-5F4F-43D2-BFF7-2E97F9421BD8}"/>
              </a:ext>
            </a:extLst>
          </p:cNvPr>
          <p:cNvSpPr txBox="1"/>
          <p:nvPr/>
        </p:nvSpPr>
        <p:spPr>
          <a:xfrm>
            <a:off x="5790090" y="5884967"/>
            <a:ext cx="146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1" dirty="0"/>
              <a:t>139,511,309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20AF8E-07B4-4A80-9980-9F94DEC9F31C}"/>
              </a:ext>
            </a:extLst>
          </p:cNvPr>
          <p:cNvSpPr/>
          <p:nvPr/>
        </p:nvSpPr>
        <p:spPr>
          <a:xfrm>
            <a:off x="7549960" y="3588022"/>
            <a:ext cx="979755" cy="1282148"/>
          </a:xfrm>
          <a:prstGeom prst="rightArrow">
            <a:avLst>
              <a:gd name="adj1" fmla="val 100000"/>
              <a:gd name="adj2" fmla="val 282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68E29-9CF8-42A4-A088-7D47037BDD67}"/>
              </a:ext>
            </a:extLst>
          </p:cNvPr>
          <p:cNvSpPr txBox="1"/>
          <p:nvPr/>
        </p:nvSpPr>
        <p:spPr>
          <a:xfrm>
            <a:off x="7483427" y="4069278"/>
            <a:ext cx="1061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accent4">
                    <a:lumMod val="75000"/>
                  </a:schemeClr>
                </a:solidFill>
              </a:rPr>
              <a:t>Transform</a:t>
            </a:r>
            <a:endParaRPr lang="en-ID" sz="1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C910F7AE-CA3A-4DFF-A904-34AF72DE8174}"/>
              </a:ext>
            </a:extLst>
          </p:cNvPr>
          <p:cNvSpPr/>
          <p:nvPr/>
        </p:nvSpPr>
        <p:spPr>
          <a:xfrm rot="10800000">
            <a:off x="8890246" y="2156865"/>
            <a:ext cx="2712515" cy="402656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60FCC-5C5C-4CF0-B9F8-A5A355EDFAC9}"/>
              </a:ext>
            </a:extLst>
          </p:cNvPr>
          <p:cNvSpPr txBox="1"/>
          <p:nvPr/>
        </p:nvSpPr>
        <p:spPr>
          <a:xfrm>
            <a:off x="9357894" y="1546023"/>
            <a:ext cx="177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Total Population</a:t>
            </a:r>
          </a:p>
          <a:p>
            <a:pPr algn="ctr"/>
            <a:r>
              <a:rPr lang="en-ID" sz="1600" dirty="0"/>
              <a:t>139,511,309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ECB947-0C56-45DD-90CD-EDFC2726485D}"/>
              </a:ext>
            </a:extLst>
          </p:cNvPr>
          <p:cNvSpPr txBox="1"/>
          <p:nvPr/>
        </p:nvSpPr>
        <p:spPr>
          <a:xfrm>
            <a:off x="9560345" y="6183433"/>
            <a:ext cx="144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Total Sample</a:t>
            </a:r>
          </a:p>
          <a:p>
            <a:pPr algn="ctr"/>
            <a:r>
              <a:rPr lang="en-ID" sz="1600" dirty="0"/>
              <a:t>999,999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4BE79-FE89-4F14-89F4-ED8B9FE29472}"/>
              </a:ext>
            </a:extLst>
          </p:cNvPr>
          <p:cNvSpPr txBox="1"/>
          <p:nvPr/>
        </p:nvSpPr>
        <p:spPr>
          <a:xfrm>
            <a:off x="9200326" y="3600739"/>
            <a:ext cx="2167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Stratified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Random Sampling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Confidence Level 95%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Confidence Interval 10%</a:t>
            </a:r>
            <a:endParaRPr lang="en-ID" sz="14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7E308F-11E2-406D-8EEF-B431BDEA4F94}"/>
              </a:ext>
            </a:extLst>
          </p:cNvPr>
          <p:cNvSpPr/>
          <p:nvPr/>
        </p:nvSpPr>
        <p:spPr>
          <a:xfrm>
            <a:off x="4182346" y="1595746"/>
            <a:ext cx="1469985" cy="321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 names</a:t>
            </a:r>
            <a:endParaRPr lang="en-ID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4A1E2-D2F7-462F-9A6E-D0CE67446B2C}"/>
              </a:ext>
            </a:extLst>
          </p:cNvPr>
          <p:cNvSpPr/>
          <p:nvPr/>
        </p:nvSpPr>
        <p:spPr>
          <a:xfrm>
            <a:off x="1861931" y="1351281"/>
            <a:ext cx="8468139" cy="410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76CCF-5ABC-4E68-8829-DA9F765D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1648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8D3856-3325-40AE-B912-F7F70C76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627121"/>
            <a:ext cx="7772400" cy="150018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08D9B-2C01-47B4-B48E-047148BED1E1}"/>
              </a:ext>
            </a:extLst>
          </p:cNvPr>
          <p:cNvSpPr txBox="1"/>
          <p:nvPr/>
        </p:nvSpPr>
        <p:spPr>
          <a:xfrm>
            <a:off x="372582" y="170036"/>
            <a:ext cx="1059180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Clean Data</a:t>
            </a:r>
            <a:endParaRPr lang="en-US" sz="2000" b="1">
              <a:solidFill>
                <a:schemeClr val="tx1">
                  <a:lumMod val="7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CE8B8-225B-44B6-8949-EFBDF6F293CF}"/>
              </a:ext>
            </a:extLst>
          </p:cNvPr>
          <p:cNvSpPr txBox="1"/>
          <p:nvPr/>
        </p:nvSpPr>
        <p:spPr>
          <a:xfrm>
            <a:off x="372582" y="601317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Most of the features have null values, due to improper formatting in the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EA7-71AA-4D5A-9376-797271F6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82" y="10501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Null values in </a:t>
            </a:r>
            <a:r>
              <a:rPr lang="en-US" sz="2000" err="1"/>
              <a:t>mytsel</a:t>
            </a:r>
            <a:r>
              <a:rPr lang="en-US" sz="2000"/>
              <a:t> login </a:t>
            </a:r>
            <a:r>
              <a:rPr lang="en-US" sz="2000">
                <a:sym typeface="Wingdings" panose="05000000000000000000" pitchFamily="2" charset="2"/>
              </a:rPr>
              <a:t> Change to False</a:t>
            </a:r>
            <a:endParaRPr lang="en-US" sz="2000"/>
          </a:p>
          <a:p>
            <a:r>
              <a:rPr lang="en-ID" sz="2000"/>
              <a:t>Null values in recharge and usage columns </a:t>
            </a:r>
            <a:r>
              <a:rPr lang="en-ID" sz="2000">
                <a:sym typeface="Wingdings" panose="05000000000000000000" pitchFamily="2" charset="2"/>
              </a:rPr>
              <a:t> Change to 0</a:t>
            </a:r>
          </a:p>
          <a:p>
            <a:r>
              <a:rPr lang="en-ID" sz="2000">
                <a:sym typeface="Wingdings" panose="05000000000000000000" pitchFamily="2" charset="2"/>
              </a:rPr>
              <a:t>6,511 rows with null values in los and region </a:t>
            </a:r>
            <a:r>
              <a:rPr lang="en-ID" sz="2000" err="1">
                <a:sym typeface="Wingdings" panose="05000000000000000000" pitchFamily="2" charset="2"/>
              </a:rPr>
              <a:t>lacci</a:t>
            </a:r>
            <a:r>
              <a:rPr lang="en-ID" sz="2000">
                <a:sym typeface="Wingdings" panose="05000000000000000000" pitchFamily="2" charset="2"/>
              </a:rPr>
              <a:t>  Drop rows</a:t>
            </a:r>
            <a:endParaRPr lang="en-ID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DA433-F941-453F-AA64-A873D0AE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13" y="2224484"/>
            <a:ext cx="89009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2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08D9B-2C01-47B4-B48E-047148BED1E1}"/>
              </a:ext>
            </a:extLst>
          </p:cNvPr>
          <p:cNvSpPr txBox="1"/>
          <p:nvPr/>
        </p:nvSpPr>
        <p:spPr>
          <a:xfrm>
            <a:off x="372582" y="170036"/>
            <a:ext cx="1059180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Clean Data</a:t>
            </a:r>
            <a:endParaRPr lang="en-US" sz="2000" b="1">
              <a:solidFill>
                <a:schemeClr val="tx1">
                  <a:lumMod val="7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CE8B8-225B-44B6-8949-EFBDF6F293CF}"/>
              </a:ext>
            </a:extLst>
          </p:cNvPr>
          <p:cNvSpPr txBox="1"/>
          <p:nvPr/>
        </p:nvSpPr>
        <p:spPr>
          <a:xfrm>
            <a:off x="372582" y="601317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Most of the features are extremely right skewed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EA7-71AA-4D5A-9376-797271F6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82" y="10501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Day of revenue, day of </a:t>
            </a:r>
            <a:r>
              <a:rPr lang="en-US" sz="2000" err="1"/>
              <a:t>sms</a:t>
            </a:r>
            <a:r>
              <a:rPr lang="en-US" sz="2000"/>
              <a:t>, day of voice and los are right skewed too, but not as extreme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0E7F5-5799-4C07-B1AF-29EDDC782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64" y="1828751"/>
            <a:ext cx="7315271" cy="50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08D9B-2C01-47B4-B48E-047148BED1E1}"/>
              </a:ext>
            </a:extLst>
          </p:cNvPr>
          <p:cNvSpPr txBox="1"/>
          <p:nvPr/>
        </p:nvSpPr>
        <p:spPr>
          <a:xfrm>
            <a:off x="372582" y="170036"/>
            <a:ext cx="1059180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Clean Data</a:t>
            </a:r>
            <a:endParaRPr lang="en-US" sz="2000" b="1">
              <a:solidFill>
                <a:schemeClr val="tx1">
                  <a:lumMod val="7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CE8B8-225B-44B6-8949-EFBDF6F293CF}"/>
              </a:ext>
            </a:extLst>
          </p:cNvPr>
          <p:cNvSpPr txBox="1"/>
          <p:nvPr/>
        </p:nvSpPr>
        <p:spPr>
          <a:xfrm>
            <a:off x="372582" y="601317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All of the features have negative relationship with flag taker (non RGB)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EA7-71AA-4D5A-9376-797271F6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82" y="100855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Day of revenue have the strongest negative relationship (-0.41)</a:t>
            </a:r>
          </a:p>
          <a:p>
            <a:r>
              <a:rPr lang="en-US" sz="2000"/>
              <a:t>Followed by day of voice with -0.35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0E7F5-5799-4C07-B1AF-29EDDC78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364" y="1870315"/>
            <a:ext cx="7315271" cy="50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7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7ABA13-2F55-4B8D-A62E-EA89B99466FC}"/>
              </a:ext>
            </a:extLst>
          </p:cNvPr>
          <p:cNvSpPr/>
          <p:nvPr/>
        </p:nvSpPr>
        <p:spPr>
          <a:xfrm>
            <a:off x="836579" y="2235200"/>
            <a:ext cx="2363821" cy="2044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08D9B-2C01-47B4-B48E-047148BED1E1}"/>
              </a:ext>
            </a:extLst>
          </p:cNvPr>
          <p:cNvSpPr txBox="1"/>
          <p:nvPr/>
        </p:nvSpPr>
        <p:spPr>
          <a:xfrm>
            <a:off x="372582" y="170036"/>
            <a:ext cx="1059180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Model Design</a:t>
            </a:r>
            <a:endParaRPr lang="en-US" sz="2000" b="1">
              <a:solidFill>
                <a:schemeClr val="tx1">
                  <a:lumMod val="7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CE8B8-225B-44B6-8949-EFBDF6F293CF}"/>
              </a:ext>
            </a:extLst>
          </p:cNvPr>
          <p:cNvSpPr txBox="1"/>
          <p:nvPr/>
        </p:nvSpPr>
        <p:spPr>
          <a:xfrm>
            <a:off x="372582" y="570144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We use supervised model to predict the potential user who turned into Non RGB on Next 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0953A-F8AB-4622-8B0F-B56A1FF20903}"/>
              </a:ext>
            </a:extLst>
          </p:cNvPr>
          <p:cNvSpPr/>
          <p:nvPr/>
        </p:nvSpPr>
        <p:spPr>
          <a:xfrm>
            <a:off x="1186775" y="2990499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Encoding </a:t>
            </a:r>
            <a:endParaRPr lang="en-ID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42C76-9613-45A2-B583-61EE728EA42D}"/>
              </a:ext>
            </a:extLst>
          </p:cNvPr>
          <p:cNvSpPr/>
          <p:nvPr/>
        </p:nvSpPr>
        <p:spPr>
          <a:xfrm>
            <a:off x="1186775" y="3600099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Splitting Train &amp; Test</a:t>
            </a:r>
            <a:endParaRPr lang="en-ID" sz="1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685713-D21A-402B-92AF-CE8F6FDE0513}"/>
              </a:ext>
            </a:extLst>
          </p:cNvPr>
          <p:cNvSpPr/>
          <p:nvPr/>
        </p:nvSpPr>
        <p:spPr>
          <a:xfrm>
            <a:off x="3706238" y="2817779"/>
            <a:ext cx="632298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D3428-DDBB-4C0D-9C1A-7FFC55CD8082}"/>
              </a:ext>
            </a:extLst>
          </p:cNvPr>
          <p:cNvSpPr/>
          <p:nvPr/>
        </p:nvSpPr>
        <p:spPr>
          <a:xfrm>
            <a:off x="4666034" y="1738008"/>
            <a:ext cx="2363821" cy="307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6B71D-2826-45A0-BFEB-E34E0A0B075E}"/>
              </a:ext>
            </a:extLst>
          </p:cNvPr>
          <p:cNvSpPr/>
          <p:nvPr/>
        </p:nvSpPr>
        <p:spPr>
          <a:xfrm>
            <a:off x="5016230" y="2127116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Algorithm 1</a:t>
            </a:r>
            <a:endParaRPr lang="en-ID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BBE4F5-9CEA-4616-921C-E4BA5AA13CDF}"/>
              </a:ext>
            </a:extLst>
          </p:cNvPr>
          <p:cNvSpPr/>
          <p:nvPr/>
        </p:nvSpPr>
        <p:spPr>
          <a:xfrm>
            <a:off x="5016230" y="2736716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Algorithm 2</a:t>
            </a:r>
            <a:endParaRPr lang="en-ID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91076E-5F49-41CF-861A-AD07C5147EE6}"/>
              </a:ext>
            </a:extLst>
          </p:cNvPr>
          <p:cNvSpPr/>
          <p:nvPr/>
        </p:nvSpPr>
        <p:spPr>
          <a:xfrm>
            <a:off x="5016230" y="3398197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Algorithm 3</a:t>
            </a:r>
            <a:endParaRPr lang="en-ID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87A9C9-BF3A-49D1-8CC4-63A7F6986BFA}"/>
              </a:ext>
            </a:extLst>
          </p:cNvPr>
          <p:cNvSpPr/>
          <p:nvPr/>
        </p:nvSpPr>
        <p:spPr>
          <a:xfrm>
            <a:off x="5025957" y="4059678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Algorithm 4</a:t>
            </a:r>
            <a:endParaRPr lang="en-ID" sz="14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5B7B5B7-CB41-4678-842D-F83EB8307DAB}"/>
              </a:ext>
            </a:extLst>
          </p:cNvPr>
          <p:cNvSpPr/>
          <p:nvPr/>
        </p:nvSpPr>
        <p:spPr>
          <a:xfrm>
            <a:off x="7487055" y="2812915"/>
            <a:ext cx="632298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3FC72-7B21-4949-A689-7F9619860F84}"/>
              </a:ext>
            </a:extLst>
          </p:cNvPr>
          <p:cNvSpPr/>
          <p:nvPr/>
        </p:nvSpPr>
        <p:spPr>
          <a:xfrm>
            <a:off x="8495489" y="1738008"/>
            <a:ext cx="2363821" cy="307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7868B8-9F5B-4367-9309-2A51BB640817}"/>
              </a:ext>
            </a:extLst>
          </p:cNvPr>
          <p:cNvSpPr/>
          <p:nvPr/>
        </p:nvSpPr>
        <p:spPr>
          <a:xfrm>
            <a:off x="8845685" y="2127116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Confusion Matrix</a:t>
            </a:r>
            <a:endParaRPr lang="en-ID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3B5EC3-F04C-4C29-B45B-F0E4FD1250DD}"/>
              </a:ext>
            </a:extLst>
          </p:cNvPr>
          <p:cNvSpPr/>
          <p:nvPr/>
        </p:nvSpPr>
        <p:spPr>
          <a:xfrm>
            <a:off x="8845685" y="2736716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Model Performance</a:t>
            </a:r>
            <a:endParaRPr lang="en-ID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47D74-6A27-4C36-8BC5-8736734A2369}"/>
              </a:ext>
            </a:extLst>
          </p:cNvPr>
          <p:cNvSpPr/>
          <p:nvPr/>
        </p:nvSpPr>
        <p:spPr>
          <a:xfrm>
            <a:off x="8845685" y="3398197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ROC</a:t>
            </a:r>
            <a:endParaRPr lang="en-ID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22583-70E2-4904-8153-9ACF43524A13}"/>
              </a:ext>
            </a:extLst>
          </p:cNvPr>
          <p:cNvSpPr/>
          <p:nvPr/>
        </p:nvSpPr>
        <p:spPr>
          <a:xfrm>
            <a:off x="8855412" y="4059678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Features Importance</a:t>
            </a:r>
            <a:endParaRPr lang="en-ID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C7B28F-D9A4-4CF8-B509-6019CD0491C9}"/>
              </a:ext>
            </a:extLst>
          </p:cNvPr>
          <p:cNvSpPr/>
          <p:nvPr/>
        </p:nvSpPr>
        <p:spPr>
          <a:xfrm>
            <a:off x="836579" y="1660188"/>
            <a:ext cx="2363821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Preparation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5CFEE-038D-4FD2-A637-24318009D2E9}"/>
              </a:ext>
            </a:extLst>
          </p:cNvPr>
          <p:cNvSpPr/>
          <p:nvPr/>
        </p:nvSpPr>
        <p:spPr>
          <a:xfrm>
            <a:off x="4666034" y="1247571"/>
            <a:ext cx="2363821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Model Formulation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6DCC2-045A-4497-A4F4-81BAC8FE851B}"/>
              </a:ext>
            </a:extLst>
          </p:cNvPr>
          <p:cNvSpPr/>
          <p:nvPr/>
        </p:nvSpPr>
        <p:spPr>
          <a:xfrm>
            <a:off x="8495489" y="1224064"/>
            <a:ext cx="2363821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Result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8508A-B5F7-4579-A4F1-999DAB082BFE}"/>
              </a:ext>
            </a:extLst>
          </p:cNvPr>
          <p:cNvSpPr/>
          <p:nvPr/>
        </p:nvSpPr>
        <p:spPr>
          <a:xfrm>
            <a:off x="1186775" y="2388357"/>
            <a:ext cx="1643974" cy="476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Scaler </a:t>
            </a:r>
            <a:endParaRPr lang="en-ID" sz="1400"/>
          </a:p>
        </p:txBody>
      </p:sp>
    </p:spTree>
    <p:extLst>
      <p:ext uri="{BB962C8B-B14F-4D97-AF65-F5344CB8AC3E}">
        <p14:creationId xmlns:p14="http://schemas.microsoft.com/office/powerpoint/2010/main" val="17101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Result Model 1</a:t>
            </a:r>
            <a:r>
              <a:rPr lang="en-US" sz="2000" b="1" baseline="30000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st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For the 1</a:t>
            </a:r>
            <a:r>
              <a:rPr lang="en-US" sz="1400" baseline="300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st</a:t>
            </a: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 iteration, highest number of F1 Score is using </a:t>
            </a:r>
            <a:r>
              <a:rPr lang="en-US" sz="1400" err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XGBoost</a:t>
            </a: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 with 72.33%, then the AUC Score is 78.7%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F7945-100E-4D35-8B29-EA635253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2" y="1171825"/>
            <a:ext cx="4131723" cy="1520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2CCE01-9B52-48A0-A72D-1D3A7557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82" y="1171825"/>
            <a:ext cx="6054179" cy="15208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2515E0-C134-4117-A731-E8C42DCEAB9E}"/>
              </a:ext>
            </a:extLst>
          </p:cNvPr>
          <p:cNvSpPr/>
          <p:nvPr/>
        </p:nvSpPr>
        <p:spPr>
          <a:xfrm>
            <a:off x="3926733" y="1325711"/>
            <a:ext cx="713361" cy="1281301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B5341C-1DA9-4479-871E-B31EFB4E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2" y="2968583"/>
            <a:ext cx="2594512" cy="27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810B7DA-266B-4CE1-A4EC-A6E22F2580CB}"/>
              </a:ext>
            </a:extLst>
          </p:cNvPr>
          <p:cNvSpPr/>
          <p:nvPr/>
        </p:nvSpPr>
        <p:spPr>
          <a:xfrm>
            <a:off x="586192" y="5686175"/>
            <a:ext cx="1534038" cy="3337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AUC Score</a:t>
            </a:r>
            <a:r>
              <a:rPr lang="en-US" sz="1200"/>
              <a:t>: </a:t>
            </a:r>
            <a:r>
              <a:rPr lang="en-US" sz="1200" b="1"/>
              <a:t>78.7%</a:t>
            </a:r>
            <a:endParaRPr lang="en-ID" sz="12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3CD15-2756-4AE7-B907-6E1E70994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915" y="2955439"/>
            <a:ext cx="6514407" cy="3706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9C066F-1729-4E5A-9DB0-8E057A8F12C8}"/>
              </a:ext>
            </a:extLst>
          </p:cNvPr>
          <p:cNvSpPr/>
          <p:nvPr/>
        </p:nvSpPr>
        <p:spPr>
          <a:xfrm>
            <a:off x="7783182" y="3454400"/>
            <a:ext cx="1534038" cy="3337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Feature </a:t>
            </a:r>
            <a:r>
              <a:rPr lang="en-US" sz="1200" b="1" err="1"/>
              <a:t>Importances</a:t>
            </a:r>
            <a:endParaRPr lang="en-ID" sz="1200" b="1"/>
          </a:p>
        </p:txBody>
      </p:sp>
    </p:spTree>
    <p:extLst>
      <p:ext uri="{BB962C8B-B14F-4D97-AF65-F5344CB8AC3E}">
        <p14:creationId xmlns:p14="http://schemas.microsoft.com/office/powerpoint/2010/main" val="63586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For the 2</a:t>
            </a:r>
            <a:r>
              <a:rPr lang="en-US" sz="2000" b="1" baseline="30000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nd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iteration, we used data set with fewer features.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We found duplicate features that need to be removed and exclude derivate features.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5811C-3ECD-4E67-9531-B4B5363D09C3}"/>
              </a:ext>
            </a:extLst>
          </p:cNvPr>
          <p:cNvSpPr/>
          <p:nvPr/>
        </p:nvSpPr>
        <p:spPr>
          <a:xfrm>
            <a:off x="372582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Source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13279D3-F6F3-4AA3-B495-E54E2E6B80B5}"/>
              </a:ext>
            </a:extLst>
          </p:cNvPr>
          <p:cNvGraphicFramePr>
            <a:graphicFrameLocks noGrp="1"/>
          </p:cNvGraphicFramePr>
          <p:nvPr/>
        </p:nvGraphicFramePr>
        <p:xfrm>
          <a:off x="372582" y="2063113"/>
          <a:ext cx="3438462" cy="2595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Regional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975FB46-B7E5-4A25-9151-C15639ACB1C8}"/>
              </a:ext>
            </a:extLst>
          </p:cNvPr>
          <p:cNvSpPr/>
          <p:nvPr/>
        </p:nvSpPr>
        <p:spPr>
          <a:xfrm>
            <a:off x="0" y="5843786"/>
            <a:ext cx="5336628" cy="101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MSISDN is data 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Flag Taker is data label/identifier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Derivative features include Rev Voice Package, Dur Voice </a:t>
            </a:r>
            <a:r>
              <a:rPr lang="en-US" sz="1200" err="1">
                <a:solidFill>
                  <a:schemeClr val="tx1"/>
                </a:solidFill>
              </a:rPr>
              <a:t>Onnet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etc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MoU Voice is a duplicate of Dur Voice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C9E7A-108F-4AD6-9A5A-721D6D523D95}"/>
              </a:ext>
            </a:extLst>
          </p:cNvPr>
          <p:cNvSpPr/>
          <p:nvPr/>
        </p:nvSpPr>
        <p:spPr>
          <a:xfrm>
            <a:off x="8380958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nd</a:t>
            </a:r>
            <a:r>
              <a:rPr lang="en-US" sz="1600" b="1">
                <a:solidFill>
                  <a:schemeClr val="tx1"/>
                </a:solidFill>
              </a:rPr>
              <a:t> Iteration Data Set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C776364F-372D-498A-9966-3B0EE3DE239B}"/>
              </a:ext>
            </a:extLst>
          </p:cNvPr>
          <p:cNvGraphicFramePr>
            <a:graphicFrameLocks noGrp="1"/>
          </p:cNvGraphicFramePr>
          <p:nvPr/>
        </p:nvGraphicFramePr>
        <p:xfrm>
          <a:off x="8380958" y="2063113"/>
          <a:ext cx="3438462" cy="29667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Regional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New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4358641" y="2817779"/>
            <a:ext cx="3474720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2C901-D37F-490B-B4BC-7F7E68D1E99A}"/>
              </a:ext>
            </a:extLst>
          </p:cNvPr>
          <p:cNvSpPr/>
          <p:nvPr/>
        </p:nvSpPr>
        <p:spPr>
          <a:xfrm>
            <a:off x="4346560" y="2940517"/>
            <a:ext cx="3200400" cy="66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Rename Payload to Day of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Exclude 9 derivative features from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Remove 3 duplicate features from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Add 6 new features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565063-7581-40D3-AB35-089711EF75A5}"/>
              </a:ext>
            </a:extLst>
          </p:cNvPr>
          <p:cNvSpPr/>
          <p:nvPr/>
        </p:nvSpPr>
        <p:spPr>
          <a:xfrm>
            <a:off x="4358641" y="1471001"/>
            <a:ext cx="3474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Feature Engineering</a:t>
            </a:r>
            <a:endParaRPr lang="en-ID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4A1E2-D2F7-462F-9A6E-D0CE67446B2C}"/>
              </a:ext>
            </a:extLst>
          </p:cNvPr>
          <p:cNvSpPr/>
          <p:nvPr/>
        </p:nvSpPr>
        <p:spPr>
          <a:xfrm>
            <a:off x="1861931" y="1351281"/>
            <a:ext cx="8468139" cy="410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76CCF-5ABC-4E68-8829-DA9F765D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16480"/>
            <a:ext cx="77724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Understanding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8D3856-3325-40AE-B912-F7F70C76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627121"/>
            <a:ext cx="7772400" cy="150018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FC8684-C6F3-4677-90FF-41B74CD9F2E3}"/>
              </a:ext>
            </a:extLst>
          </p:cNvPr>
          <p:cNvSpPr/>
          <p:nvPr/>
        </p:nvSpPr>
        <p:spPr>
          <a:xfrm>
            <a:off x="372582" y="1668941"/>
            <a:ext cx="7132320" cy="3261108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 err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LightBGM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classifier with </a:t>
            </a:r>
            <a:r>
              <a:rPr lang="en-US" sz="2000" b="1" err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MaxAbs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scaler and </a:t>
            </a:r>
            <a:r>
              <a:rPr lang="en-US" sz="2000" b="1" err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WoE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encoder have the best ROC AUC.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ROC AUC of 0.92 and F1 score of 0.72 from the best combination.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5811C-3ECD-4E67-9531-B4B5363D09C3}"/>
              </a:ext>
            </a:extLst>
          </p:cNvPr>
          <p:cNvSpPr/>
          <p:nvPr/>
        </p:nvSpPr>
        <p:spPr>
          <a:xfrm>
            <a:off x="372582" y="2274661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Numerical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5FB46-B7E5-4A25-9151-C15639ACB1C8}"/>
              </a:ext>
            </a:extLst>
          </p:cNvPr>
          <p:cNvSpPr/>
          <p:nvPr/>
        </p:nvSpPr>
        <p:spPr>
          <a:xfrm>
            <a:off x="0" y="5843786"/>
            <a:ext cx="5336628" cy="101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Base model trial using </a:t>
            </a:r>
            <a:r>
              <a:rPr lang="en-US" sz="1200" err="1">
                <a:solidFill>
                  <a:schemeClr val="tx1"/>
                </a:solidFill>
              </a:rPr>
              <a:t>GridSearchCV</a:t>
            </a:r>
            <a:r>
              <a:rPr lang="en-US" sz="1200">
                <a:solidFill>
                  <a:schemeClr val="tx1"/>
                </a:solidFill>
              </a:rPr>
              <a:t> with 5-fold cross validation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1835622" y="227466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C591E-6EBB-4C85-82FB-B4AD635E2917}"/>
              </a:ext>
            </a:extLst>
          </p:cNvPr>
          <p:cNvSpPr/>
          <p:nvPr/>
        </p:nvSpPr>
        <p:spPr>
          <a:xfrm>
            <a:off x="372582" y="3322119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Boolean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E47FF-8436-491E-9EB2-8926F28F530F}"/>
              </a:ext>
            </a:extLst>
          </p:cNvPr>
          <p:cNvSpPr/>
          <p:nvPr/>
        </p:nvSpPr>
        <p:spPr>
          <a:xfrm>
            <a:off x="372582" y="4365583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Categorical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389D1-6096-4614-8B7F-9681F512F48B}"/>
              </a:ext>
            </a:extLst>
          </p:cNvPr>
          <p:cNvSpPr/>
          <p:nvPr/>
        </p:nvSpPr>
        <p:spPr>
          <a:xfrm>
            <a:off x="372582" y="1668941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Feature Type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13C2FB-911E-4112-8758-5EF3D72E3CC8}"/>
              </a:ext>
            </a:extLst>
          </p:cNvPr>
          <p:cNvSpPr/>
          <p:nvPr/>
        </p:nvSpPr>
        <p:spPr>
          <a:xfrm>
            <a:off x="1835622" y="4365583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C4135-8D32-4E1F-87EC-D2C0E3478905}"/>
              </a:ext>
            </a:extLst>
          </p:cNvPr>
          <p:cNvSpPr/>
          <p:nvPr/>
        </p:nvSpPr>
        <p:spPr>
          <a:xfrm>
            <a:off x="2565255" y="166894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Imputer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A1E9B-1DC2-4DB5-BACB-56F210F1FBA3}"/>
              </a:ext>
            </a:extLst>
          </p:cNvPr>
          <p:cNvSpPr/>
          <p:nvPr/>
        </p:nvSpPr>
        <p:spPr>
          <a:xfrm>
            <a:off x="2565255" y="227466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0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19C64-A478-407E-AF44-28F43C207D36}"/>
              </a:ext>
            </a:extLst>
          </p:cNvPr>
          <p:cNvSpPr/>
          <p:nvPr/>
        </p:nvSpPr>
        <p:spPr>
          <a:xfrm>
            <a:off x="2565255" y="436835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Missing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E5BC08-5CBC-49A9-BC58-24CAC31A2C4F}"/>
              </a:ext>
            </a:extLst>
          </p:cNvPr>
          <p:cNvSpPr/>
          <p:nvPr/>
        </p:nvSpPr>
        <p:spPr>
          <a:xfrm>
            <a:off x="3571095" y="227466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497C9C7-B95F-40BC-B347-F94D983D6E6E}"/>
              </a:ext>
            </a:extLst>
          </p:cNvPr>
          <p:cNvSpPr/>
          <p:nvPr/>
        </p:nvSpPr>
        <p:spPr>
          <a:xfrm>
            <a:off x="3571095" y="436835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4CC297-4C2A-4D9F-A5F7-FBDBA80722D5}"/>
              </a:ext>
            </a:extLst>
          </p:cNvPr>
          <p:cNvSpPr/>
          <p:nvPr/>
        </p:nvSpPr>
        <p:spPr>
          <a:xfrm>
            <a:off x="4300234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Scaler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A5622-FB1C-4BDD-9C30-9980CFFB1E5D}"/>
              </a:ext>
            </a:extLst>
          </p:cNvPr>
          <p:cNvSpPr/>
          <p:nvPr/>
        </p:nvSpPr>
        <p:spPr>
          <a:xfrm>
            <a:off x="4300234" y="3807406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Encoder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45EF67-8F2F-447F-9669-734CB72C9908}"/>
              </a:ext>
            </a:extLst>
          </p:cNvPr>
          <p:cNvSpPr/>
          <p:nvPr/>
        </p:nvSpPr>
        <p:spPr>
          <a:xfrm>
            <a:off x="4300234" y="4368351"/>
            <a:ext cx="1188720" cy="4766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 candidates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4BF68-30B5-4BDE-B9BF-D3C8C8D139AF}"/>
              </a:ext>
            </a:extLst>
          </p:cNvPr>
          <p:cNvSpPr/>
          <p:nvPr/>
        </p:nvSpPr>
        <p:spPr>
          <a:xfrm>
            <a:off x="4300234" y="2274661"/>
            <a:ext cx="1188720" cy="4766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 candidates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A901C2A-02FD-4F7B-8449-E216F7370E6B}"/>
              </a:ext>
            </a:extLst>
          </p:cNvPr>
          <p:cNvSpPr/>
          <p:nvPr/>
        </p:nvSpPr>
        <p:spPr>
          <a:xfrm rot="1800000">
            <a:off x="5564198" y="2383228"/>
            <a:ext cx="569974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7A4C7FA-742C-47F4-92BF-F7AAF22B236E}"/>
              </a:ext>
            </a:extLst>
          </p:cNvPr>
          <p:cNvSpPr/>
          <p:nvPr/>
        </p:nvSpPr>
        <p:spPr>
          <a:xfrm rot="-1800000">
            <a:off x="5564404" y="4184887"/>
            <a:ext cx="566928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F3B495-EE06-40EC-9068-020F057ABFF9}"/>
              </a:ext>
            </a:extLst>
          </p:cNvPr>
          <p:cNvSpPr/>
          <p:nvPr/>
        </p:nvSpPr>
        <p:spPr>
          <a:xfrm>
            <a:off x="6218093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Classifier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07CF3-131C-4140-B652-851F139A765E}"/>
              </a:ext>
            </a:extLst>
          </p:cNvPr>
          <p:cNvSpPr/>
          <p:nvPr/>
        </p:nvSpPr>
        <p:spPr>
          <a:xfrm>
            <a:off x="6218093" y="3324115"/>
            <a:ext cx="1188720" cy="4766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 candidates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175135B-3915-410B-8823-2D0AD6272F01}"/>
              </a:ext>
            </a:extLst>
          </p:cNvPr>
          <p:cNvSpPr/>
          <p:nvPr/>
        </p:nvSpPr>
        <p:spPr>
          <a:xfrm>
            <a:off x="1835622" y="3320122"/>
            <a:ext cx="4382471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757EE7-BBF9-4BC3-A1C5-DD6AB4CD0ED8}"/>
              </a:ext>
            </a:extLst>
          </p:cNvPr>
          <p:cNvSpPr/>
          <p:nvPr/>
        </p:nvSpPr>
        <p:spPr>
          <a:xfrm>
            <a:off x="2750021" y="1190902"/>
            <a:ext cx="253608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Base Model Pipeline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ADC700-881C-4B99-A4A9-CF1C0B6F7F82}"/>
              </a:ext>
            </a:extLst>
          </p:cNvPr>
          <p:cNvSpPr/>
          <p:nvPr/>
        </p:nvSpPr>
        <p:spPr>
          <a:xfrm>
            <a:off x="7946009" y="1190902"/>
            <a:ext cx="365760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Overall </a:t>
            </a:r>
            <a:r>
              <a:rPr lang="en-US" sz="1200" b="1" err="1">
                <a:solidFill>
                  <a:schemeClr val="tx1"/>
                </a:solidFill>
              </a:rPr>
              <a:t>LightBGM</a:t>
            </a:r>
            <a:r>
              <a:rPr lang="en-US" sz="1200" b="1">
                <a:solidFill>
                  <a:schemeClr val="tx1"/>
                </a:solidFill>
              </a:rPr>
              <a:t> have best ROC AUC</a:t>
            </a:r>
            <a:endParaRPr lang="en-ID" sz="1200" b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137887-FB92-4732-B97B-4196DEF2E8F0}"/>
              </a:ext>
            </a:extLst>
          </p:cNvPr>
          <p:cNvSpPr/>
          <p:nvPr/>
        </p:nvSpPr>
        <p:spPr>
          <a:xfrm>
            <a:off x="9271890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400">
              <a:solidFill>
                <a:schemeClr val="tx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E9E98E-600A-4C82-A2C6-82986BD8A1EF}"/>
              </a:ext>
            </a:extLst>
          </p:cNvPr>
          <p:cNvGraphicFramePr/>
          <p:nvPr/>
        </p:nvGraphicFramePr>
        <p:xfrm>
          <a:off x="7946009" y="1667557"/>
          <a:ext cx="3657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4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FC8684-C6F3-4677-90FF-41B74CD9F2E3}"/>
              </a:ext>
            </a:extLst>
          </p:cNvPr>
          <p:cNvSpPr/>
          <p:nvPr/>
        </p:nvSpPr>
        <p:spPr>
          <a:xfrm>
            <a:off x="372582" y="1668941"/>
            <a:ext cx="10972800" cy="3261108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Tomek Link under sampling and hyper parameter tuning barely increase the ROC AUC.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Even after using resampling and hyper parameter tuning the ROC AUC increases to 0.93 and F1 score increases to 0.73.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5811C-3ECD-4E67-9531-B4B5363D09C3}"/>
              </a:ext>
            </a:extLst>
          </p:cNvPr>
          <p:cNvSpPr/>
          <p:nvPr/>
        </p:nvSpPr>
        <p:spPr>
          <a:xfrm>
            <a:off x="372582" y="2274661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Numerical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5FB46-B7E5-4A25-9151-C15639ACB1C8}"/>
              </a:ext>
            </a:extLst>
          </p:cNvPr>
          <p:cNvSpPr/>
          <p:nvPr/>
        </p:nvSpPr>
        <p:spPr>
          <a:xfrm>
            <a:off x="0" y="5843786"/>
            <a:ext cx="5336628" cy="101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chemeClr val="tx1"/>
                </a:solidFill>
              </a:rPr>
              <a:t>Resampler</a:t>
            </a:r>
            <a:r>
              <a:rPr lang="en-US" sz="1200">
                <a:solidFill>
                  <a:schemeClr val="tx1"/>
                </a:solidFill>
              </a:rPr>
              <a:t> trial using </a:t>
            </a:r>
            <a:r>
              <a:rPr lang="en-US" sz="1200" err="1">
                <a:solidFill>
                  <a:schemeClr val="tx1"/>
                </a:solidFill>
              </a:rPr>
              <a:t>GridSearchCV</a:t>
            </a:r>
            <a:r>
              <a:rPr lang="en-US" sz="1200">
                <a:solidFill>
                  <a:schemeClr val="tx1"/>
                </a:solidFill>
              </a:rPr>
              <a:t> with 5-fold cross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Hyper parameter trial using 60 iteration </a:t>
            </a:r>
            <a:r>
              <a:rPr lang="en-US" sz="1200" err="1">
                <a:solidFill>
                  <a:schemeClr val="tx1"/>
                </a:solidFill>
              </a:rPr>
              <a:t>RandomizedSearcCV</a:t>
            </a:r>
            <a:r>
              <a:rPr lang="en-US" sz="1200">
                <a:solidFill>
                  <a:schemeClr val="tx1"/>
                </a:solidFill>
              </a:rPr>
              <a:t> with 5-fold cross validation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1835622" y="227466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C591E-6EBB-4C85-82FB-B4AD635E2917}"/>
              </a:ext>
            </a:extLst>
          </p:cNvPr>
          <p:cNvSpPr/>
          <p:nvPr/>
        </p:nvSpPr>
        <p:spPr>
          <a:xfrm>
            <a:off x="372582" y="3322119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Boolean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E47FF-8436-491E-9EB2-8926F28F530F}"/>
              </a:ext>
            </a:extLst>
          </p:cNvPr>
          <p:cNvSpPr/>
          <p:nvPr/>
        </p:nvSpPr>
        <p:spPr>
          <a:xfrm>
            <a:off x="372582" y="4365583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Categorical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389D1-6096-4614-8B7F-9681F512F48B}"/>
              </a:ext>
            </a:extLst>
          </p:cNvPr>
          <p:cNvSpPr/>
          <p:nvPr/>
        </p:nvSpPr>
        <p:spPr>
          <a:xfrm>
            <a:off x="372582" y="1668941"/>
            <a:ext cx="14630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Feature Type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13C2FB-911E-4112-8758-5EF3D72E3CC8}"/>
              </a:ext>
            </a:extLst>
          </p:cNvPr>
          <p:cNvSpPr/>
          <p:nvPr/>
        </p:nvSpPr>
        <p:spPr>
          <a:xfrm>
            <a:off x="1835622" y="4365583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C4135-8D32-4E1F-87EC-D2C0E3478905}"/>
              </a:ext>
            </a:extLst>
          </p:cNvPr>
          <p:cNvSpPr/>
          <p:nvPr/>
        </p:nvSpPr>
        <p:spPr>
          <a:xfrm>
            <a:off x="2565255" y="166894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Imputer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A1E9B-1DC2-4DB5-BACB-56F210F1FBA3}"/>
              </a:ext>
            </a:extLst>
          </p:cNvPr>
          <p:cNvSpPr/>
          <p:nvPr/>
        </p:nvSpPr>
        <p:spPr>
          <a:xfrm>
            <a:off x="2565255" y="227466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0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19C64-A478-407E-AF44-28F43C207D36}"/>
              </a:ext>
            </a:extLst>
          </p:cNvPr>
          <p:cNvSpPr/>
          <p:nvPr/>
        </p:nvSpPr>
        <p:spPr>
          <a:xfrm>
            <a:off x="2565255" y="4368351"/>
            <a:ext cx="100584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Missing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E5BC08-5CBC-49A9-BC58-24CAC31A2C4F}"/>
              </a:ext>
            </a:extLst>
          </p:cNvPr>
          <p:cNvSpPr/>
          <p:nvPr/>
        </p:nvSpPr>
        <p:spPr>
          <a:xfrm>
            <a:off x="3571095" y="227466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497C9C7-B95F-40BC-B347-F94D983D6E6E}"/>
              </a:ext>
            </a:extLst>
          </p:cNvPr>
          <p:cNvSpPr/>
          <p:nvPr/>
        </p:nvSpPr>
        <p:spPr>
          <a:xfrm>
            <a:off x="3571095" y="4368351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4CC297-4C2A-4D9F-A5F7-FBDBA80722D5}"/>
              </a:ext>
            </a:extLst>
          </p:cNvPr>
          <p:cNvSpPr/>
          <p:nvPr/>
        </p:nvSpPr>
        <p:spPr>
          <a:xfrm>
            <a:off x="4300234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Scaler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A5622-FB1C-4BDD-9C30-9980CFFB1E5D}"/>
              </a:ext>
            </a:extLst>
          </p:cNvPr>
          <p:cNvSpPr/>
          <p:nvPr/>
        </p:nvSpPr>
        <p:spPr>
          <a:xfrm>
            <a:off x="4300234" y="3807406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Encoder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45EF67-8F2F-447F-9669-734CB72C9908}"/>
              </a:ext>
            </a:extLst>
          </p:cNvPr>
          <p:cNvSpPr/>
          <p:nvPr/>
        </p:nvSpPr>
        <p:spPr>
          <a:xfrm>
            <a:off x="4300234" y="436835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WoE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4BF68-30B5-4BDE-B9BF-D3C8C8D139AF}"/>
              </a:ext>
            </a:extLst>
          </p:cNvPr>
          <p:cNvSpPr/>
          <p:nvPr/>
        </p:nvSpPr>
        <p:spPr>
          <a:xfrm>
            <a:off x="4300234" y="227466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MaxAbs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A901C2A-02FD-4F7B-8449-E216F7370E6B}"/>
              </a:ext>
            </a:extLst>
          </p:cNvPr>
          <p:cNvSpPr/>
          <p:nvPr/>
        </p:nvSpPr>
        <p:spPr>
          <a:xfrm rot="1800000">
            <a:off x="5564198" y="2383228"/>
            <a:ext cx="569974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7A4C7FA-742C-47F4-92BF-F7AAF22B236E}"/>
              </a:ext>
            </a:extLst>
          </p:cNvPr>
          <p:cNvSpPr/>
          <p:nvPr/>
        </p:nvSpPr>
        <p:spPr>
          <a:xfrm rot="-1800000">
            <a:off x="5564404" y="4184887"/>
            <a:ext cx="566928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F3B495-EE06-40EC-9068-020F057ABFF9}"/>
              </a:ext>
            </a:extLst>
          </p:cNvPr>
          <p:cNvSpPr/>
          <p:nvPr/>
        </p:nvSpPr>
        <p:spPr>
          <a:xfrm>
            <a:off x="6218093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>
                <a:solidFill>
                  <a:schemeClr val="tx1"/>
                </a:solidFill>
              </a:rPr>
              <a:t>Resampler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07CF3-131C-4140-B652-851F139A765E}"/>
              </a:ext>
            </a:extLst>
          </p:cNvPr>
          <p:cNvSpPr/>
          <p:nvPr/>
        </p:nvSpPr>
        <p:spPr>
          <a:xfrm>
            <a:off x="6218093" y="3324115"/>
            <a:ext cx="1188720" cy="4766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7 candidates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175135B-3915-410B-8823-2D0AD6272F01}"/>
              </a:ext>
            </a:extLst>
          </p:cNvPr>
          <p:cNvSpPr/>
          <p:nvPr/>
        </p:nvSpPr>
        <p:spPr>
          <a:xfrm>
            <a:off x="1835622" y="3320122"/>
            <a:ext cx="4382471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757EE7-BBF9-4BC3-A1C5-DD6AB4CD0ED8}"/>
              </a:ext>
            </a:extLst>
          </p:cNvPr>
          <p:cNvSpPr/>
          <p:nvPr/>
        </p:nvSpPr>
        <p:spPr>
          <a:xfrm>
            <a:off x="4490928" y="1190902"/>
            <a:ext cx="253608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Tuned Model Pipeline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580CF47-2C58-4DE3-90B8-EC034314C5EF}"/>
              </a:ext>
            </a:extLst>
          </p:cNvPr>
          <p:cNvSpPr/>
          <p:nvPr/>
        </p:nvSpPr>
        <p:spPr>
          <a:xfrm>
            <a:off x="7431335" y="3319087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DCC5AF-D482-427B-AD3F-15B1E93D74F6}"/>
              </a:ext>
            </a:extLst>
          </p:cNvPr>
          <p:cNvSpPr/>
          <p:nvPr/>
        </p:nvSpPr>
        <p:spPr>
          <a:xfrm>
            <a:off x="8162824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Hyper Parameter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01C64C-A1F4-4611-8007-97435F5DD651}"/>
              </a:ext>
            </a:extLst>
          </p:cNvPr>
          <p:cNvSpPr/>
          <p:nvPr/>
        </p:nvSpPr>
        <p:spPr>
          <a:xfrm>
            <a:off x="8162824" y="3324115"/>
            <a:ext cx="1188720" cy="4766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576 candidates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823FD36-5366-4E27-B67E-BF27428F1B18}"/>
              </a:ext>
            </a:extLst>
          </p:cNvPr>
          <p:cNvSpPr/>
          <p:nvPr/>
        </p:nvSpPr>
        <p:spPr>
          <a:xfrm>
            <a:off x="9400619" y="3319087"/>
            <a:ext cx="731520" cy="47665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380151-03E6-4351-80BA-073256FE10FA}"/>
              </a:ext>
            </a:extLst>
          </p:cNvPr>
          <p:cNvSpPr/>
          <p:nvPr/>
        </p:nvSpPr>
        <p:spPr>
          <a:xfrm>
            <a:off x="10053811" y="1668941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Classifier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46A1E9-337E-4E9B-8B2D-0D09673B3F24}"/>
              </a:ext>
            </a:extLst>
          </p:cNvPr>
          <p:cNvSpPr/>
          <p:nvPr/>
        </p:nvSpPr>
        <p:spPr>
          <a:xfrm>
            <a:off x="10053811" y="3324115"/>
            <a:ext cx="1188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LightBGM</a:t>
            </a:r>
            <a:endParaRPr lang="en-ID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8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Total revenue have the highest feature importance, followed by </a:t>
            </a:r>
            <a:r>
              <a:rPr lang="en-US" sz="2000" b="1" err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LoS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 and total recharge.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New features from feature engineering have average feature importance at best.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780D33-0B5E-4939-8976-A9F1E084B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" y="2142061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649D6-F8B9-49ED-A456-95FDCBE1B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42" y="3912078"/>
            <a:ext cx="3657600" cy="2514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9536A-226B-48B5-9871-A5C7790934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44" y="1397478"/>
            <a:ext cx="36576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9CD0F-96C6-416D-ACB1-CB76B108F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95" y="2713561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For the 3</a:t>
            </a:r>
            <a:r>
              <a:rPr lang="en-US" sz="2000" b="1" baseline="30000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rd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 iteration, we used derivative features and add 45 new features.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New features includes revenue proportions, usage proportion,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5FB46-B7E5-4A25-9151-C15639ACB1C8}"/>
              </a:ext>
            </a:extLst>
          </p:cNvPr>
          <p:cNvSpPr/>
          <p:nvPr/>
        </p:nvSpPr>
        <p:spPr>
          <a:xfrm>
            <a:off x="0" y="5843786"/>
            <a:ext cx="5336628" cy="101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MSISDN is data 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Flag Taker is data label/identifier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Derivative features include Rev Voice Package, Dur Voice </a:t>
            </a:r>
            <a:r>
              <a:rPr lang="en-US" sz="1200" err="1">
                <a:solidFill>
                  <a:schemeClr val="tx1"/>
                </a:solidFill>
              </a:rPr>
              <a:t>Onnet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etc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MoU Voice is a duplicate of Dur Voice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C9E7A-108F-4AD6-9A5A-721D6D523D95}"/>
              </a:ext>
            </a:extLst>
          </p:cNvPr>
          <p:cNvSpPr/>
          <p:nvPr/>
        </p:nvSpPr>
        <p:spPr>
          <a:xfrm>
            <a:off x="8380958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</a:t>
            </a:r>
            <a:r>
              <a:rPr lang="en-US" sz="1600" b="1" baseline="30000">
                <a:solidFill>
                  <a:schemeClr val="tx1"/>
                </a:solidFill>
              </a:rPr>
              <a:t>rd</a:t>
            </a:r>
            <a:r>
              <a:rPr lang="en-US" sz="1600" b="1">
                <a:solidFill>
                  <a:schemeClr val="tx1"/>
                </a:solidFill>
              </a:rPr>
              <a:t> Iteration Data Set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C776364F-372D-498A-9966-3B0EE3DE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89444"/>
              </p:ext>
            </p:extLst>
          </p:nvPr>
        </p:nvGraphicFramePr>
        <p:xfrm>
          <a:off x="8380958" y="2063113"/>
          <a:ext cx="3438462" cy="29667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Regional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New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4358641" y="2817779"/>
            <a:ext cx="3474720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2C901-D37F-490B-B4BC-7F7E68D1E99A}"/>
              </a:ext>
            </a:extLst>
          </p:cNvPr>
          <p:cNvSpPr/>
          <p:nvPr/>
        </p:nvSpPr>
        <p:spPr>
          <a:xfrm>
            <a:off x="4346560" y="2940517"/>
            <a:ext cx="3200400" cy="66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Rename Payload to Day of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Remove 3 duplicate features from Usage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Add 45 new features</a:t>
            </a:r>
            <a:endParaRPr lang="en-US" sz="1100">
              <a:solidFill>
                <a:schemeClr val="tx1"/>
              </a:solidFill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565063-7581-40D3-AB35-089711EF75A5}"/>
              </a:ext>
            </a:extLst>
          </p:cNvPr>
          <p:cNvSpPr/>
          <p:nvPr/>
        </p:nvSpPr>
        <p:spPr>
          <a:xfrm>
            <a:off x="4358641" y="1471001"/>
            <a:ext cx="3474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Feature Engineering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5A0AD-B7E3-472A-874C-CB66C0839F4D}"/>
              </a:ext>
            </a:extLst>
          </p:cNvPr>
          <p:cNvSpPr/>
          <p:nvPr/>
        </p:nvSpPr>
        <p:spPr>
          <a:xfrm>
            <a:off x="372582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Source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EF99683-12FF-4405-93DE-937DC995E0B4}"/>
              </a:ext>
            </a:extLst>
          </p:cNvPr>
          <p:cNvGraphicFramePr>
            <a:graphicFrameLocks noGrp="1"/>
          </p:cNvGraphicFramePr>
          <p:nvPr/>
        </p:nvGraphicFramePr>
        <p:xfrm>
          <a:off x="372582" y="2063113"/>
          <a:ext cx="3438462" cy="2595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Regional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51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We then retrain Tuned Model using the selected data set.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 anchor="t">
            <a:spAutoFit/>
          </a:bodyPr>
          <a:lstStyle/>
          <a:p>
            <a:pPr defTabSz="1450109">
              <a:defRPr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ea typeface="Calibri" charset="0"/>
                <a:cs typeface="Calibri"/>
              </a:rPr>
              <a:t>Although there is an improvement in ROC AUC, the score is still 0.93</a:t>
            </a:r>
            <a:endParaRPr lang="en-US" sz="1400" dirty="0">
              <a:solidFill>
                <a:schemeClr val="tx1">
                  <a:lumMod val="75000"/>
                </a:schemeClr>
              </a:solidFill>
              <a:ea typeface="Calibri" charset="0"/>
              <a:cs typeface="Calibr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5FB46-B7E5-4A25-9151-C15639ACB1C8}"/>
              </a:ext>
            </a:extLst>
          </p:cNvPr>
          <p:cNvSpPr/>
          <p:nvPr/>
        </p:nvSpPr>
        <p:spPr>
          <a:xfrm>
            <a:off x="0" y="5843786"/>
            <a:ext cx="5336628" cy="101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MSISDN is data 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Flag Taker is data label/identifier and not included as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Derivative features include Rev Voice Package, Dur Voice </a:t>
            </a:r>
            <a:r>
              <a:rPr lang="en-US" sz="1200" err="1">
                <a:solidFill>
                  <a:schemeClr val="tx1"/>
                </a:solidFill>
              </a:rPr>
              <a:t>Onnet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etc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MoU Voice is a duplicate of Dur Voice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9C9E7A-108F-4AD6-9A5A-721D6D523D95}"/>
              </a:ext>
            </a:extLst>
          </p:cNvPr>
          <p:cNvSpPr/>
          <p:nvPr/>
        </p:nvSpPr>
        <p:spPr>
          <a:xfrm>
            <a:off x="8380958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</a:t>
            </a:r>
            <a:r>
              <a:rPr lang="en-US" sz="1600" b="1" baseline="30000">
                <a:solidFill>
                  <a:schemeClr val="tx1"/>
                </a:solidFill>
              </a:rPr>
              <a:t>rd</a:t>
            </a:r>
            <a:r>
              <a:rPr lang="en-US" sz="1600" b="1">
                <a:solidFill>
                  <a:schemeClr val="tx1"/>
                </a:solidFill>
              </a:rPr>
              <a:t> Iteration Selected Data Set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C776364F-372D-498A-9966-3B0EE3DE239B}"/>
              </a:ext>
            </a:extLst>
          </p:cNvPr>
          <p:cNvGraphicFramePr>
            <a:graphicFrameLocks noGrp="1"/>
          </p:cNvGraphicFramePr>
          <p:nvPr/>
        </p:nvGraphicFramePr>
        <p:xfrm>
          <a:off x="8380958" y="2063113"/>
          <a:ext cx="3438462" cy="2595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New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4358641" y="2817779"/>
            <a:ext cx="3474720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2C901-D37F-490B-B4BC-7F7E68D1E99A}"/>
              </a:ext>
            </a:extLst>
          </p:cNvPr>
          <p:cNvSpPr/>
          <p:nvPr/>
        </p:nvSpPr>
        <p:spPr>
          <a:xfrm>
            <a:off x="4346560" y="2940517"/>
            <a:ext cx="3200400" cy="66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  <a:cs typeface="Arial"/>
              </a:rPr>
              <a:t>Boruta Algorithm: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  <a:cs typeface="Arial"/>
              </a:rPr>
              <a:t>Remove rev 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sms</a:t>
            </a:r>
            <a:r>
              <a:rPr lang="en-US" sz="1100">
                <a:solidFill>
                  <a:schemeClr val="tx1"/>
                </a:solidFill>
                <a:cs typeface="Arial"/>
              </a:rPr>
              <a:t> package from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  <a:cs typeface="Arial"/>
              </a:rPr>
              <a:t>Remove region </a:t>
            </a:r>
            <a:r>
              <a:rPr lang="en-US" sz="1100" err="1">
                <a:solidFill>
                  <a:schemeClr val="tx1"/>
                </a:solidFill>
                <a:cs typeface="Arial"/>
              </a:rPr>
              <a:t>lacci</a:t>
            </a:r>
            <a:r>
              <a:rPr lang="en-US" sz="1100">
                <a:solidFill>
                  <a:schemeClr val="tx1"/>
                </a:solidFill>
                <a:cs typeface="Arial"/>
              </a:rPr>
              <a:t> from Regional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  <a:cs typeface="Arial"/>
              </a:rPr>
              <a:t>Remove 2 new features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565063-7581-40D3-AB35-089711EF75A5}"/>
              </a:ext>
            </a:extLst>
          </p:cNvPr>
          <p:cNvSpPr/>
          <p:nvPr/>
        </p:nvSpPr>
        <p:spPr>
          <a:xfrm>
            <a:off x="4358641" y="1471001"/>
            <a:ext cx="3474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Feature Selection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5A0AD-B7E3-472A-874C-CB66C0839F4D}"/>
              </a:ext>
            </a:extLst>
          </p:cNvPr>
          <p:cNvSpPr/>
          <p:nvPr/>
        </p:nvSpPr>
        <p:spPr>
          <a:xfrm>
            <a:off x="372582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</a:t>
            </a:r>
            <a:r>
              <a:rPr lang="en-US" sz="1600" b="1" baseline="30000">
                <a:solidFill>
                  <a:schemeClr val="tx1"/>
                </a:solidFill>
              </a:rPr>
              <a:t>rd</a:t>
            </a:r>
            <a:r>
              <a:rPr lang="en-US" sz="1600" b="1">
                <a:solidFill>
                  <a:schemeClr val="tx1"/>
                </a:solidFill>
              </a:rPr>
              <a:t> Iteration Data Set</a:t>
            </a:r>
            <a:endParaRPr lang="en-ID" sz="1600" b="1">
              <a:solidFill>
                <a:schemeClr val="tx1"/>
              </a:solidFill>
            </a:endParaRP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F2AF00BE-BE15-4AB5-9F0B-1983ADCC5AA3}"/>
              </a:ext>
            </a:extLst>
          </p:cNvPr>
          <p:cNvGraphicFramePr>
            <a:graphicFrameLocks noGrp="1"/>
          </p:cNvGraphicFramePr>
          <p:nvPr/>
        </p:nvGraphicFramePr>
        <p:xfrm>
          <a:off x="384663" y="2063113"/>
          <a:ext cx="3438462" cy="29667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14247">
                  <a:extLst>
                    <a:ext uri="{9D8B030D-6E8A-4147-A177-3AD203B41FA5}">
                      <a16:colId xmlns:a16="http://schemas.microsoft.com/office/drawing/2014/main" val="1298204444"/>
                    </a:ext>
                  </a:extLst>
                </a:gridCol>
                <a:gridCol w="1320610">
                  <a:extLst>
                    <a:ext uri="{9D8B030D-6E8A-4147-A177-3AD203B41FA5}">
                      <a16:colId xmlns:a16="http://schemas.microsoft.com/office/drawing/2014/main" val="18944585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07430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Table 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Feature Type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9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Recharge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9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Usage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/>
                        <a:t>MyTsel</a:t>
                      </a:r>
                      <a:endParaRPr lang="en-US" sz="140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Regional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Categorical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New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00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The tuned model predicted that 19K RGB customers will turn into sleeping customers.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We use 525K RGB customers with </a:t>
            </a:r>
            <a:r>
              <a:rPr lang="en-US" sz="1400" err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LoS</a:t>
            </a:r>
            <a:r>
              <a:rPr lang="en-US" sz="140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 &gt; 1 year on the tuned model.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05A4E5-32C7-4FD9-B8E9-EC4776AB676E}"/>
              </a:ext>
            </a:extLst>
          </p:cNvPr>
          <p:cNvSpPr/>
          <p:nvPr/>
        </p:nvSpPr>
        <p:spPr>
          <a:xfrm>
            <a:off x="4358641" y="2817779"/>
            <a:ext cx="3474720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565063-7581-40D3-AB35-089711EF75A5}"/>
              </a:ext>
            </a:extLst>
          </p:cNvPr>
          <p:cNvSpPr/>
          <p:nvPr/>
        </p:nvSpPr>
        <p:spPr>
          <a:xfrm>
            <a:off x="4358641" y="1471001"/>
            <a:ext cx="3474720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Tuned Model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5A0AD-B7E3-472A-874C-CB66C0839F4D}"/>
              </a:ext>
            </a:extLst>
          </p:cNvPr>
          <p:cNvSpPr/>
          <p:nvPr/>
        </p:nvSpPr>
        <p:spPr>
          <a:xfrm>
            <a:off x="372582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RGB Customer with </a:t>
            </a:r>
            <a:r>
              <a:rPr lang="en-US" sz="1600" b="1" err="1">
                <a:solidFill>
                  <a:schemeClr val="tx1"/>
                </a:solidFill>
              </a:rPr>
              <a:t>LoS</a:t>
            </a:r>
            <a:r>
              <a:rPr lang="en-US" sz="1600" b="1">
                <a:solidFill>
                  <a:schemeClr val="tx1"/>
                </a:solidFill>
              </a:rPr>
              <a:t> &gt; 1 year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3E6BC6-4095-4E36-817C-64298391AEB6}"/>
              </a:ext>
            </a:extLst>
          </p:cNvPr>
          <p:cNvSpPr/>
          <p:nvPr/>
        </p:nvSpPr>
        <p:spPr>
          <a:xfrm>
            <a:off x="9496161" y="2817779"/>
            <a:ext cx="1401097" cy="1247614"/>
          </a:xfrm>
          <a:prstGeom prst="ellipse">
            <a:avLst/>
          </a:prstGeom>
          <a:solidFill>
            <a:srgbClr val="F54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6E28A0-B088-4F4A-BC0E-0D4D2BEA079C}"/>
              </a:ext>
            </a:extLst>
          </p:cNvPr>
          <p:cNvSpPr/>
          <p:nvPr/>
        </p:nvSpPr>
        <p:spPr>
          <a:xfrm>
            <a:off x="10254305" y="3443010"/>
            <a:ext cx="516795" cy="478637"/>
          </a:xfrm>
          <a:prstGeom prst="ellipse">
            <a:avLst/>
          </a:prstGeom>
          <a:solidFill>
            <a:srgbClr val="FEB7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176B4-5316-41CF-8860-E662D56F929C}"/>
              </a:ext>
            </a:extLst>
          </p:cNvPr>
          <p:cNvSpPr txBox="1"/>
          <p:nvPr/>
        </p:nvSpPr>
        <p:spPr>
          <a:xfrm>
            <a:off x="9753396" y="2898084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525K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F196D-0441-48F6-9E28-A59D0E6E6235}"/>
              </a:ext>
            </a:extLst>
          </p:cNvPr>
          <p:cNvSpPr txBox="1"/>
          <p:nvPr/>
        </p:nvSpPr>
        <p:spPr>
          <a:xfrm>
            <a:off x="10297762" y="356117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DC22B-FC8B-466C-A1C1-A11F4247FEEB}"/>
              </a:ext>
            </a:extLst>
          </p:cNvPr>
          <p:cNvSpPr/>
          <p:nvPr/>
        </p:nvSpPr>
        <p:spPr>
          <a:xfrm>
            <a:off x="9777527" y="6156080"/>
            <a:ext cx="295522" cy="236210"/>
          </a:xfrm>
          <a:prstGeom prst="rect">
            <a:avLst/>
          </a:prstGeom>
          <a:solidFill>
            <a:srgbClr val="F54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22E07-8E60-4E9A-8F1B-6C10DBC737BE}"/>
              </a:ext>
            </a:extLst>
          </p:cNvPr>
          <p:cNvSpPr/>
          <p:nvPr/>
        </p:nvSpPr>
        <p:spPr>
          <a:xfrm>
            <a:off x="9777527" y="6489529"/>
            <a:ext cx="295522" cy="236210"/>
          </a:xfrm>
          <a:prstGeom prst="rect">
            <a:avLst/>
          </a:prstGeom>
          <a:solidFill>
            <a:srgbClr val="FEB7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F838-00C6-4171-A6AD-A9601ABF24F0}"/>
              </a:ext>
            </a:extLst>
          </p:cNvPr>
          <p:cNvSpPr txBox="1"/>
          <p:nvPr/>
        </p:nvSpPr>
        <p:spPr>
          <a:xfrm>
            <a:off x="10073049" y="611696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4B505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Customer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84DBE-0C31-4A64-ACBF-BC2AF36C092E}"/>
              </a:ext>
            </a:extLst>
          </p:cNvPr>
          <p:cNvSpPr txBox="1"/>
          <p:nvPr/>
        </p:nvSpPr>
        <p:spPr>
          <a:xfrm>
            <a:off x="10073049" y="6456813"/>
            <a:ext cx="2020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Predicted Sleeping Customer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CC6FF4-3A6F-4352-B9BD-6DAFE2DE2EA4}"/>
              </a:ext>
            </a:extLst>
          </p:cNvPr>
          <p:cNvSpPr/>
          <p:nvPr/>
        </p:nvSpPr>
        <p:spPr>
          <a:xfrm>
            <a:off x="8380958" y="1471002"/>
            <a:ext cx="3438462" cy="47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Tuned Model Prediction</a:t>
            </a:r>
            <a:endParaRPr lang="en-ID" sz="1600" b="1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00ED0C-AA47-423F-8067-2DBE564A2AC6}"/>
              </a:ext>
            </a:extLst>
          </p:cNvPr>
          <p:cNvSpPr/>
          <p:nvPr/>
        </p:nvSpPr>
        <p:spPr>
          <a:xfrm>
            <a:off x="1171356" y="2817779"/>
            <a:ext cx="1401097" cy="1247614"/>
          </a:xfrm>
          <a:prstGeom prst="ellipse">
            <a:avLst/>
          </a:prstGeom>
          <a:solidFill>
            <a:srgbClr val="F54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0BD750-622E-4BAC-9127-706D9A01AE91}"/>
              </a:ext>
            </a:extLst>
          </p:cNvPr>
          <p:cNvSpPr txBox="1"/>
          <p:nvPr/>
        </p:nvSpPr>
        <p:spPr>
          <a:xfrm>
            <a:off x="1621675" y="3302042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525K</a:t>
            </a:r>
          </a:p>
        </p:txBody>
      </p:sp>
    </p:spTree>
    <p:extLst>
      <p:ext uri="{BB962C8B-B14F-4D97-AF65-F5344CB8AC3E}">
        <p14:creationId xmlns:p14="http://schemas.microsoft.com/office/powerpoint/2010/main" val="133874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176D1A1-73CF-4404-9E09-986013DBCB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247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176D1A1-73CF-4404-9E09-986013DBC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C7A9BE9-F5A4-49CC-A8B8-336093780C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+mj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184695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+mn-lt"/>
                <a:cs typeface="Calibri"/>
              </a:rPr>
              <a:t>Summary all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78BFD-191B-489F-BA19-463206FCF1F1}"/>
              </a:ext>
            </a:extLst>
          </p:cNvPr>
          <p:cNvSpPr txBox="1"/>
          <p:nvPr/>
        </p:nvSpPr>
        <p:spPr>
          <a:xfrm>
            <a:off x="372582" y="601316"/>
            <a:ext cx="990008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1450109">
              <a:defRPr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After we did 3 times iteration, we choose xxx because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ea typeface="Calibri" charset="0"/>
                <a:cs typeface="Calibri" charset="0"/>
              </a:rPr>
              <a:t>yyy</a:t>
            </a:r>
            <a:endParaRPr lang="en-US" sz="1400" dirty="0">
              <a:solidFill>
                <a:schemeClr val="tx1">
                  <a:lumMod val="75000"/>
                </a:schemeClr>
              </a:solidFill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7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4857FFB-8D33-47A0-A4AC-D070C1E0E7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505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4857FFB-8D33-47A0-A4AC-D070C1E0E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D4A1E2-D2F7-462F-9A6E-D0CE67446B2C}"/>
              </a:ext>
            </a:extLst>
          </p:cNvPr>
          <p:cNvSpPr/>
          <p:nvPr/>
        </p:nvSpPr>
        <p:spPr>
          <a:xfrm>
            <a:off x="1861931" y="1351281"/>
            <a:ext cx="8468139" cy="410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76CCF-5ABC-4E68-8829-DA9F765D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1648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8D3856-3325-40AE-B912-F7F70C76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627121"/>
            <a:ext cx="7772400" cy="150018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6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61" name="Object 6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entagon 4">
            <a:extLst>
              <a:ext uri="{FF2B5EF4-FFF2-40B4-BE49-F238E27FC236}">
                <a16:creationId xmlns:a16="http://schemas.microsoft.com/office/drawing/2014/main" id="{43A850BA-1A26-4A7F-94F3-945B68B8C8A6}"/>
              </a:ext>
            </a:extLst>
          </p:cNvPr>
          <p:cNvSpPr/>
          <p:nvPr/>
        </p:nvSpPr>
        <p:spPr>
          <a:xfrm>
            <a:off x="516994" y="1702187"/>
            <a:ext cx="1923360" cy="1090861"/>
          </a:xfrm>
          <a:prstGeom prst="homePlate">
            <a:avLst>
              <a:gd name="adj" fmla="val 21053"/>
            </a:avLst>
          </a:prstGeom>
          <a:solidFill>
            <a:schemeClr val="accent2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9" name="Pentagon 6">
            <a:extLst>
              <a:ext uri="{FF2B5EF4-FFF2-40B4-BE49-F238E27FC236}">
                <a16:creationId xmlns:a16="http://schemas.microsoft.com/office/drawing/2014/main" id="{3969C8C9-AE84-4F68-8EF9-20A9D842940A}"/>
              </a:ext>
            </a:extLst>
          </p:cNvPr>
          <p:cNvSpPr/>
          <p:nvPr/>
        </p:nvSpPr>
        <p:spPr>
          <a:xfrm>
            <a:off x="516994" y="3791774"/>
            <a:ext cx="1923360" cy="1090861"/>
          </a:xfrm>
          <a:prstGeom prst="homePlate">
            <a:avLst>
              <a:gd name="adj" fmla="val 21053"/>
            </a:avLst>
          </a:prstGeom>
          <a:solidFill>
            <a:schemeClr val="accent2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Observation</a:t>
            </a:r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DE26F6C5-717F-451F-9991-16F5493B11C3}"/>
              </a:ext>
            </a:extLst>
          </p:cNvPr>
          <p:cNvSpPr/>
          <p:nvPr/>
        </p:nvSpPr>
        <p:spPr>
          <a:xfrm>
            <a:off x="516994" y="5235114"/>
            <a:ext cx="1923360" cy="1090861"/>
          </a:xfrm>
          <a:prstGeom prst="homePlate">
            <a:avLst>
              <a:gd name="adj" fmla="val 21053"/>
            </a:avLst>
          </a:prstGeom>
          <a:solidFill>
            <a:schemeClr val="accent2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A6C146C0-02B4-4744-8077-F6AB9E23386A}"/>
              </a:ext>
            </a:extLst>
          </p:cNvPr>
          <p:cNvSpPr/>
          <p:nvPr/>
        </p:nvSpPr>
        <p:spPr>
          <a:xfrm>
            <a:off x="2554716" y="5093630"/>
            <a:ext cx="9304468" cy="1199537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1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K-Means clustering </a:t>
            </a: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a method for cluster analysis in data mining that aims to partition </a:t>
            </a:r>
            <a:r>
              <a:rPr kumimoji="0" lang="en-US" sz="1428" b="0" i="1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observations into </a:t>
            </a:r>
            <a:r>
              <a:rPr kumimoji="0" lang="en-US" sz="1428" b="0" i="1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clusters in which each observation belongs to the cluster with the nearest mean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A87F13C-1E1E-4315-B436-956D1638543F}"/>
              </a:ext>
            </a:extLst>
          </p:cNvPr>
          <p:cNvSpPr/>
          <p:nvPr/>
        </p:nvSpPr>
        <p:spPr>
          <a:xfrm>
            <a:off x="2655656" y="3730779"/>
            <a:ext cx="9304468" cy="1199537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RGB Customer in November (Sample)</a:t>
            </a:r>
            <a:endParaRPr kumimoji="0" lang="en-US" sz="1428" b="1" i="0" u="none" strike="noStrike" kern="1200" cap="none" spc="0" normalizeH="0" baseline="0" noProof="0">
              <a:ln>
                <a:noFill/>
              </a:ln>
              <a:solidFill>
                <a:srgbClr val="4B505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Total population </a:t>
            </a:r>
            <a:r>
              <a:rPr kumimoji="0" lang="en-US" sz="1428" b="1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525K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28">
                <a:solidFill>
                  <a:srgbClr val="4B505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&gt; 12 Months</a:t>
            </a:r>
            <a:endParaRPr kumimoji="0" lang="en-US" sz="1428" b="0" i="0" u="none" strike="noStrike" kern="1200" cap="none" spc="0" normalizeH="0" baseline="0" noProof="0">
              <a:ln>
                <a:noFill/>
              </a:ln>
              <a:solidFill>
                <a:srgbClr val="4B505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8A95C-9F58-49CB-8440-0C9AD26B731D}"/>
              </a:ext>
            </a:extLst>
          </p:cNvPr>
          <p:cNvSpPr txBox="1"/>
          <p:nvPr/>
        </p:nvSpPr>
        <p:spPr>
          <a:xfrm>
            <a:off x="340844" y="57152"/>
            <a:ext cx="89020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Profiling &amp; Segmentation Preparation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build Predicted 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RGB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 by leveraging K-Means algorithm using 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5456B4-C834-419E-96DE-D32B2EB5DC80}"/>
              </a:ext>
            </a:extLst>
          </p:cNvPr>
          <p:cNvCxnSpPr/>
          <p:nvPr/>
        </p:nvCxnSpPr>
        <p:spPr>
          <a:xfrm>
            <a:off x="2726727" y="3618271"/>
            <a:ext cx="8934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5FF7E0-C065-497F-BD7E-EA285A4DD8D1}"/>
              </a:ext>
            </a:extLst>
          </p:cNvPr>
          <p:cNvCxnSpPr/>
          <p:nvPr/>
        </p:nvCxnSpPr>
        <p:spPr>
          <a:xfrm>
            <a:off x="2726727" y="5190869"/>
            <a:ext cx="8934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B05234A-BA67-48AE-9817-EDCC7B31A30A}"/>
              </a:ext>
            </a:extLst>
          </p:cNvPr>
          <p:cNvSpPr/>
          <p:nvPr/>
        </p:nvSpPr>
        <p:spPr>
          <a:xfrm>
            <a:off x="6936657" y="3740611"/>
            <a:ext cx="1401097" cy="1247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A5EDBA-CA89-4D6E-B1F4-C2D49D987831}"/>
              </a:ext>
            </a:extLst>
          </p:cNvPr>
          <p:cNvSpPr/>
          <p:nvPr/>
        </p:nvSpPr>
        <p:spPr>
          <a:xfrm>
            <a:off x="7694801" y="4365842"/>
            <a:ext cx="516795" cy="478637"/>
          </a:xfrm>
          <a:prstGeom prst="ellipse">
            <a:avLst/>
          </a:prstGeom>
          <a:solidFill>
            <a:srgbClr val="FEB7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FDD6B-68E8-4B3C-A5D7-84F4CE509269}"/>
              </a:ext>
            </a:extLst>
          </p:cNvPr>
          <p:cNvSpPr txBox="1"/>
          <p:nvPr/>
        </p:nvSpPr>
        <p:spPr>
          <a:xfrm>
            <a:off x="7193892" y="382091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525K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A8F64-D3E6-4935-A598-A1FEDBC85273}"/>
              </a:ext>
            </a:extLst>
          </p:cNvPr>
          <p:cNvSpPr txBox="1"/>
          <p:nvPr/>
        </p:nvSpPr>
        <p:spPr>
          <a:xfrm>
            <a:off x="7738258" y="448400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A9C18-41DB-4A56-8454-6C379E7EC2C4}"/>
              </a:ext>
            </a:extLst>
          </p:cNvPr>
          <p:cNvSpPr/>
          <p:nvPr/>
        </p:nvSpPr>
        <p:spPr>
          <a:xfrm>
            <a:off x="8495734" y="3837690"/>
            <a:ext cx="295522" cy="236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324FC-E082-4556-9147-3A58443AF34D}"/>
              </a:ext>
            </a:extLst>
          </p:cNvPr>
          <p:cNvSpPr/>
          <p:nvPr/>
        </p:nvSpPr>
        <p:spPr>
          <a:xfrm>
            <a:off x="8495734" y="4171139"/>
            <a:ext cx="295522" cy="236210"/>
          </a:xfrm>
          <a:prstGeom prst="rect">
            <a:avLst/>
          </a:prstGeom>
          <a:solidFill>
            <a:srgbClr val="FEB7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B90D9-1383-4D0E-A124-D65F998A9004}"/>
              </a:ext>
            </a:extLst>
          </p:cNvPr>
          <p:cNvSpPr txBox="1"/>
          <p:nvPr/>
        </p:nvSpPr>
        <p:spPr>
          <a:xfrm>
            <a:off x="8791256" y="3798579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RGB Customer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F9266-6FB3-44C5-AAD6-B7441374DF27}"/>
              </a:ext>
            </a:extLst>
          </p:cNvPr>
          <p:cNvSpPr txBox="1"/>
          <p:nvPr/>
        </p:nvSpPr>
        <p:spPr>
          <a:xfrm>
            <a:off x="8791256" y="4138423"/>
            <a:ext cx="2020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B505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Predicted Sleeping Customer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101845-4C01-42CB-8D65-1ED63CEF8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894" y="1202379"/>
            <a:ext cx="9304468" cy="20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78592"/>
              </p:ext>
            </p:extLst>
          </p:nvPr>
        </p:nvGraphicFramePr>
        <p:xfrm>
          <a:off x="5500688" y="1705645"/>
          <a:ext cx="5772150" cy="393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Object 6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61" name="Object 6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E44B49B5-04D6-4E6D-A647-9B029BAD6E09}"/>
              </a:ext>
            </a:extLst>
          </p:cNvPr>
          <p:cNvSpPr>
            <a:spLocks noGrp="1"/>
          </p:cNvSpPr>
          <p:nvPr/>
        </p:nvSpPr>
        <p:spPr>
          <a:xfrm>
            <a:off x="212609" y="76447"/>
            <a:ext cx="9324800" cy="9843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 Methodology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 used K-Means algorithm and grouped Postpaid Enterprise User into 5 clusters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7A179707-CAC8-419E-88E1-E69CD1288695}"/>
              </a:ext>
            </a:extLst>
          </p:cNvPr>
          <p:cNvSpPr txBox="1"/>
          <p:nvPr/>
        </p:nvSpPr>
        <p:spPr>
          <a:xfrm>
            <a:off x="357996" y="1636504"/>
            <a:ext cx="3917784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 Summary 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25F440-8CD8-4DF3-8967-0D8CEEECCE55}"/>
              </a:ext>
            </a:extLst>
          </p:cNvPr>
          <p:cNvSpPr/>
          <p:nvPr/>
        </p:nvSpPr>
        <p:spPr>
          <a:xfrm rot="5400000">
            <a:off x="3536010" y="3577412"/>
            <a:ext cx="2417401" cy="373189"/>
          </a:xfrm>
          <a:prstGeom prst="triangl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11E9FE-57AF-47CE-83B6-227D8DD4DBCC}"/>
              </a:ext>
            </a:extLst>
          </p:cNvPr>
          <p:cNvSpPr/>
          <p:nvPr/>
        </p:nvSpPr>
        <p:spPr>
          <a:xfrm>
            <a:off x="357996" y="1946992"/>
            <a:ext cx="3917784" cy="39347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867603-2D4C-47EA-A28A-497998D49618}"/>
              </a:ext>
            </a:extLst>
          </p:cNvPr>
          <p:cNvSpPr/>
          <p:nvPr/>
        </p:nvSpPr>
        <p:spPr>
          <a:xfrm>
            <a:off x="5366375" y="1597742"/>
            <a:ext cx="6008359" cy="42840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55770"/>
          <a:stretch/>
        </p:blipFill>
        <p:spPr>
          <a:xfrm>
            <a:off x="502512" y="2931689"/>
            <a:ext cx="3628752" cy="1265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56980" y="3422307"/>
            <a:ext cx="128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Dormancy 22.5%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8102" y="400570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Thrifty 70.5%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2188" y="2324473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Path2Sleep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2.6%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16194" y="3983339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Loyalist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3.1%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6980" y="4273200"/>
            <a:ext cx="168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Conserver 1.2%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E9A83-B178-4172-87C8-31B8A059EA5C}"/>
              </a:ext>
            </a:extLst>
          </p:cNvPr>
          <p:cNvSpPr/>
          <p:nvPr/>
        </p:nvSpPr>
        <p:spPr>
          <a:xfrm>
            <a:off x="3169920" y="3337560"/>
            <a:ext cx="579120" cy="406400"/>
          </a:xfrm>
          <a:prstGeom prst="rect">
            <a:avLst/>
          </a:prstGeom>
          <a:solidFill>
            <a:srgbClr val="CAE1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F46D8-9E08-4657-9CEC-23A9E1610E93}"/>
              </a:ext>
            </a:extLst>
          </p:cNvPr>
          <p:cNvSpPr/>
          <p:nvPr/>
        </p:nvSpPr>
        <p:spPr>
          <a:xfrm>
            <a:off x="624840" y="3388360"/>
            <a:ext cx="2697480" cy="304800"/>
          </a:xfrm>
          <a:prstGeom prst="rect">
            <a:avLst/>
          </a:prstGeom>
          <a:solidFill>
            <a:srgbClr val="9198F2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79DD6-E0B3-4FE9-ACED-EFC3FF719645}"/>
              </a:ext>
            </a:extLst>
          </p:cNvPr>
          <p:cNvSpPr txBox="1"/>
          <p:nvPr/>
        </p:nvSpPr>
        <p:spPr>
          <a:xfrm>
            <a:off x="2858460" y="3412784"/>
            <a:ext cx="460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0.66</a:t>
            </a:r>
            <a:endParaRPr kumimoji="0" lang="en-ID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F801A-484D-4C6A-BE01-3896A13DEB4C}"/>
              </a:ext>
            </a:extLst>
          </p:cNvPr>
          <p:cNvSpPr txBox="1"/>
          <p:nvPr/>
        </p:nvSpPr>
        <p:spPr>
          <a:xfrm>
            <a:off x="92364" y="6509616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91969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as of January 2020</a:t>
            </a:r>
            <a:endParaRPr kumimoji="0" lang="en-ID" sz="1100" b="0" i="0" u="none" strike="noStrike" kern="1200" cap="none" spc="0" normalizeH="0" baseline="0" noProof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8AD309D-835E-4BC6-9CA2-17B2CEB24A1C}"/>
              </a:ext>
            </a:extLst>
          </p:cNvPr>
          <p:cNvSpPr/>
          <p:nvPr/>
        </p:nvSpPr>
        <p:spPr>
          <a:xfrm>
            <a:off x="846618" y="1423094"/>
            <a:ext cx="105156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8B5ED-AA88-401C-B3AF-6D60F52D542D}"/>
              </a:ext>
            </a:extLst>
          </p:cNvPr>
          <p:cNvSpPr txBox="1"/>
          <p:nvPr/>
        </p:nvSpPr>
        <p:spPr>
          <a:xfrm>
            <a:off x="1637071" y="2347231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ea typeface="+mj-ea"/>
                <a:cs typeface="+mj-cs"/>
              </a:rPr>
              <a:t>Total Prepaid Customers</a:t>
            </a:r>
            <a:endParaRPr lang="en-US" sz="16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01DC5-9FD1-4122-884C-CEB55FC17AC6}"/>
              </a:ext>
            </a:extLst>
          </p:cNvPr>
          <p:cNvSpPr txBox="1"/>
          <p:nvPr/>
        </p:nvSpPr>
        <p:spPr>
          <a:xfrm>
            <a:off x="1794552" y="2772819"/>
            <a:ext cx="2428239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+mj-ea"/>
                <a:cs typeface="+mj-cs"/>
              </a:rPr>
              <a:t>169.0 Mn</a:t>
            </a:r>
            <a:endParaRPr lang="en-US" sz="2400" b="1" kern="1200" dirty="0">
              <a:solidFill>
                <a:srgbClr val="C00000"/>
              </a:solidFill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7E5DC9-AB1F-4326-95C9-1F3F2F8F2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240701"/>
              </p:ext>
            </p:extLst>
          </p:nvPr>
        </p:nvGraphicFramePr>
        <p:xfrm>
          <a:off x="5763407" y="2277434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37E14A-4DDC-42BE-9839-A128BDDC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Around 48.5 Mn prepaid customers become sleeping customers each month.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71AEA-13A3-4575-9FB7-5A3FF5DF0512}"/>
              </a:ext>
            </a:extLst>
          </p:cNvPr>
          <p:cNvSpPr txBox="1"/>
          <p:nvPr/>
        </p:nvSpPr>
        <p:spPr>
          <a:xfrm>
            <a:off x="1236476" y="3640003"/>
            <a:ext cx="3657600" cy="251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ea typeface="+mj-ea"/>
                <a:cs typeface="+mj-cs"/>
              </a:rPr>
              <a:t>Definition: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tx1"/>
                </a:solidFill>
                <a:ea typeface="+mj-ea"/>
                <a:cs typeface="+mj-cs"/>
              </a:rPr>
              <a:t>Slee</a:t>
            </a:r>
            <a:r>
              <a:rPr lang="en-US" sz="1400" b="1" dirty="0">
                <a:ea typeface="+mj-ea"/>
                <a:cs typeface="+mj-cs"/>
              </a:rPr>
              <a:t>ping Customers</a:t>
            </a:r>
            <a:br>
              <a:rPr lang="en-US" sz="1400" b="1" dirty="0">
                <a:ea typeface="+mj-ea"/>
                <a:cs typeface="+mj-cs"/>
              </a:rPr>
            </a:br>
            <a:r>
              <a:rPr lang="en-US" sz="1400" dirty="0" err="1">
                <a:ea typeface="+mj-ea"/>
                <a:cs typeface="+mj-cs"/>
              </a:rPr>
              <a:t>Customers</a:t>
            </a:r>
            <a:r>
              <a:rPr lang="en-US" sz="1400" dirty="0">
                <a:ea typeface="+mj-ea"/>
                <a:cs typeface="+mj-cs"/>
              </a:rPr>
              <a:t> that are not generating revenue for the company in a specified month.</a:t>
            </a:r>
            <a:endParaRPr lang="en-US" sz="1400" b="1" dirty="0"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tx1"/>
                </a:solidFill>
                <a:ea typeface="+mj-ea"/>
                <a:cs typeface="+mj-cs"/>
              </a:rPr>
              <a:t>Active </a:t>
            </a:r>
            <a:r>
              <a:rPr lang="en-US" sz="1400" b="1" dirty="0">
                <a:ea typeface="+mj-ea"/>
                <a:cs typeface="+mj-cs"/>
              </a:rPr>
              <a:t>Customers</a:t>
            </a:r>
            <a:br>
              <a:rPr lang="en-US" sz="1400" b="1" dirty="0">
                <a:ea typeface="+mj-ea"/>
                <a:cs typeface="+mj-cs"/>
              </a:rPr>
            </a:br>
            <a:r>
              <a:rPr lang="en-US" sz="1400" dirty="0" err="1"/>
              <a:t>Customers</a:t>
            </a:r>
            <a:r>
              <a:rPr lang="en-US" sz="1400" dirty="0"/>
              <a:t> that are not generating revenue for the company in a specified month.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Sleeping Rate</a:t>
            </a:r>
            <a:br>
              <a:rPr lang="en-US" sz="1400" b="1" dirty="0"/>
            </a:br>
            <a:r>
              <a:rPr lang="en-US" sz="1400" dirty="0"/>
              <a:t>The number of customers divided by the number of total prepaid customers.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8CA45E-7470-43DD-B1E8-95407E3EDB09}"/>
              </a:ext>
            </a:extLst>
          </p:cNvPr>
          <p:cNvSpPr/>
          <p:nvPr/>
        </p:nvSpPr>
        <p:spPr>
          <a:xfrm>
            <a:off x="846618" y="1423094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Background</a:t>
            </a:r>
            <a:endParaRPr lang="en-ID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672F8-288A-4364-8723-E87C624D7521}"/>
              </a:ext>
            </a:extLst>
          </p:cNvPr>
          <p:cNvSpPr txBox="1"/>
          <p:nvPr/>
        </p:nvSpPr>
        <p:spPr>
          <a:xfrm>
            <a:off x="5281749" y="1788853"/>
            <a:ext cx="4994365" cy="401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ea typeface="+mj-ea"/>
                <a:cs typeface="+mj-cs"/>
              </a:rPr>
              <a:t>The sleeping rate in Dec-2019 is approximately 28.7%.</a:t>
            </a:r>
            <a:endParaRPr 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46451E-2E57-4C95-9C3B-AEE3248462A1}"/>
              </a:ext>
            </a:extLst>
          </p:cNvPr>
          <p:cNvSpPr txBox="1"/>
          <p:nvPr/>
        </p:nvSpPr>
        <p:spPr>
          <a:xfrm>
            <a:off x="1637071" y="3157056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i="1" dirty="0">
                <a:ea typeface="+mj-ea"/>
                <a:cs typeface="+mj-cs"/>
              </a:rPr>
              <a:t>As of Nov-2019</a:t>
            </a:r>
            <a:endParaRPr lang="en-US" sz="1400" i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254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61" name="Object 6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E44B49B5-04D6-4E6D-A647-9B029BAD6E09}"/>
              </a:ext>
            </a:extLst>
          </p:cNvPr>
          <p:cNvSpPr>
            <a:spLocks noGrp="1"/>
          </p:cNvSpPr>
          <p:nvPr/>
        </p:nvSpPr>
        <p:spPr>
          <a:xfrm>
            <a:off x="207282" y="65575"/>
            <a:ext cx="8808899" cy="9843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Non RGB</a:t>
            </a:r>
          </a:p>
          <a:p>
            <a:pPr lvl="0" algn="l" eaLnBrk="0" fontAlgn="base" hangingPunct="0">
              <a:spcAft>
                <a:spcPct val="0"/>
              </a:spcAft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input variables describe a segment together and the segments can only be described compared to each other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ACA55D-5A2F-40B4-BE99-3BE78F9D4CA7}"/>
              </a:ext>
            </a:extLst>
          </p:cNvPr>
          <p:cNvSpPr txBox="1"/>
          <p:nvPr/>
        </p:nvSpPr>
        <p:spPr>
          <a:xfrm>
            <a:off x="10182244" y="896614"/>
            <a:ext cx="1164988" cy="305818"/>
          </a:xfrm>
          <a:prstGeom prst="rect">
            <a:avLst/>
          </a:prstGeom>
          <a:noFill/>
        </p:spPr>
        <p:txBody>
          <a:bodyPr wrap="none" lIns="89498" tIns="44750" rIns="89498" bIns="44750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</p:cNvCxnSpPr>
          <p:nvPr/>
        </p:nvCxnSpPr>
        <p:spPr>
          <a:xfrm>
            <a:off x="2046406" y="1283512"/>
            <a:ext cx="9867579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359530" y="861511"/>
            <a:ext cx="5436555" cy="429109"/>
            <a:chOff x="1655802" y="649237"/>
            <a:chExt cx="5436555" cy="4291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892F4F-E736-47D8-B888-2270865C7746}"/>
                </a:ext>
              </a:extLst>
            </p:cNvPr>
            <p:cNvSpPr txBox="1"/>
            <p:nvPr/>
          </p:nvSpPr>
          <p:spPr>
            <a:xfrm>
              <a:off x="2791801" y="739182"/>
              <a:ext cx="927744" cy="259651"/>
            </a:xfrm>
            <a:prstGeom prst="rect">
              <a:avLst/>
            </a:prstGeom>
            <a:noFill/>
          </p:spPr>
          <p:txBody>
            <a:bodyPr wrap="none" lIns="89498" tIns="44750" rIns="89498" bIns="4475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ARPU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234A38-17B0-48C3-924E-625B880B647A}"/>
                </a:ext>
              </a:extLst>
            </p:cNvPr>
            <p:cNvSpPr txBox="1"/>
            <p:nvPr/>
          </p:nvSpPr>
          <p:spPr>
            <a:xfrm>
              <a:off x="5331596" y="649418"/>
              <a:ext cx="531802" cy="428928"/>
            </a:xfrm>
            <a:prstGeom prst="rect">
              <a:avLst/>
            </a:prstGeom>
            <a:noFill/>
          </p:spPr>
          <p:txBody>
            <a:bodyPr wrap="none" lIns="89498" tIns="44750" rIns="89498" bIns="4475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MoU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(Min)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6FAB3B-B83A-4ACB-9349-6EC76AA42F2A}"/>
                </a:ext>
              </a:extLst>
            </p:cNvPr>
            <p:cNvSpPr txBox="1"/>
            <p:nvPr/>
          </p:nvSpPr>
          <p:spPr>
            <a:xfrm>
              <a:off x="6558952" y="649237"/>
              <a:ext cx="533405" cy="428928"/>
            </a:xfrm>
            <a:prstGeom prst="rect">
              <a:avLst/>
            </a:prstGeom>
            <a:noFill/>
          </p:spPr>
          <p:txBody>
            <a:bodyPr wrap="none" lIns="89498" tIns="44750" rIns="89498" bIns="4475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LOS 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1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7A1A14-6B43-4972-9A21-6566602B9F06}"/>
                </a:ext>
              </a:extLst>
            </p:cNvPr>
            <p:cNvSpPr txBox="1"/>
            <p:nvPr/>
          </p:nvSpPr>
          <p:spPr>
            <a:xfrm>
              <a:off x="3938130" y="738627"/>
              <a:ext cx="847593" cy="259651"/>
            </a:xfrm>
            <a:prstGeom prst="rect">
              <a:avLst/>
            </a:prstGeom>
            <a:noFill/>
          </p:spPr>
          <p:txBody>
            <a:bodyPr wrap="none" lIns="89498" tIns="44750" rIns="89498" bIns="4475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Recharge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C1E5B9F-CBB2-43CE-A485-86C1F9A9BF55}"/>
                </a:ext>
              </a:extLst>
            </p:cNvPr>
            <p:cNvSpPr txBox="1"/>
            <p:nvPr/>
          </p:nvSpPr>
          <p:spPr>
            <a:xfrm>
              <a:off x="1655802" y="739051"/>
              <a:ext cx="801107" cy="259651"/>
            </a:xfrm>
            <a:prstGeom prst="rect">
              <a:avLst/>
            </a:prstGeom>
            <a:noFill/>
          </p:spPr>
          <p:txBody>
            <a:bodyPr wrap="none" lIns="89498" tIns="44750" rIns="89498" bIns="4475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ARPU All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65DE90E-00CF-4763-91EC-DBA267BF8214}"/>
              </a:ext>
            </a:extLst>
          </p:cNvPr>
          <p:cNvSpPr/>
          <p:nvPr/>
        </p:nvSpPr>
        <p:spPr>
          <a:xfrm>
            <a:off x="368705" y="1521010"/>
            <a:ext cx="304800" cy="304800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145" y="204726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1969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Thrifty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5375" y="3129580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1969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Path2Sleep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5DE90E-00CF-4763-91EC-DBA267BF8214}"/>
              </a:ext>
            </a:extLst>
          </p:cNvPr>
          <p:cNvSpPr/>
          <p:nvPr/>
        </p:nvSpPr>
        <p:spPr>
          <a:xfrm>
            <a:off x="386615" y="2371675"/>
            <a:ext cx="304800" cy="304800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1E5B9F-CBB2-43CE-A485-86C1F9A9BF55}"/>
              </a:ext>
            </a:extLst>
          </p:cNvPr>
          <p:cNvSpPr txBox="1"/>
          <p:nvPr/>
        </p:nvSpPr>
        <p:spPr>
          <a:xfrm>
            <a:off x="2070320" y="860316"/>
            <a:ext cx="526993" cy="428928"/>
          </a:xfrm>
          <a:prstGeom prst="rect">
            <a:avLst/>
          </a:prstGeom>
          <a:noFill/>
        </p:spPr>
        <p:txBody>
          <a:bodyPr wrap="none" lIns="89498" tIns="44750" rIns="89498" bIns="4475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Subs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2045" y="4214871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1969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Loyalist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65DE90E-00CF-4763-91EC-DBA267BF8214}"/>
              </a:ext>
            </a:extLst>
          </p:cNvPr>
          <p:cNvSpPr/>
          <p:nvPr/>
        </p:nvSpPr>
        <p:spPr>
          <a:xfrm>
            <a:off x="386615" y="3485542"/>
            <a:ext cx="304800" cy="304800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5114" y="5300162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1969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Conserver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65DE90E-00CF-4763-91EC-DBA267BF8214}"/>
              </a:ext>
            </a:extLst>
          </p:cNvPr>
          <p:cNvSpPr/>
          <p:nvPr/>
        </p:nvSpPr>
        <p:spPr>
          <a:xfrm>
            <a:off x="386615" y="4542257"/>
            <a:ext cx="304800" cy="304800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3425" y="640208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91969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Dormancy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5DE90E-00CF-4763-91EC-DBA267BF8214}"/>
              </a:ext>
            </a:extLst>
          </p:cNvPr>
          <p:cNvSpPr/>
          <p:nvPr/>
        </p:nvSpPr>
        <p:spPr>
          <a:xfrm>
            <a:off x="386615" y="5627548"/>
            <a:ext cx="304800" cy="304800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</p:cNvCxnSpPr>
          <p:nvPr/>
        </p:nvCxnSpPr>
        <p:spPr>
          <a:xfrm>
            <a:off x="2046406" y="2201157"/>
            <a:ext cx="986757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</p:cNvCxnSpPr>
          <p:nvPr/>
        </p:nvCxnSpPr>
        <p:spPr>
          <a:xfrm>
            <a:off x="2046406" y="3265296"/>
            <a:ext cx="986757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</p:cNvCxnSpPr>
          <p:nvPr/>
        </p:nvCxnSpPr>
        <p:spPr>
          <a:xfrm>
            <a:off x="2052866" y="4368759"/>
            <a:ext cx="986111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17845" y="5454051"/>
            <a:ext cx="1018974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65297E-E6AD-4E5C-9897-206410A52E1F}"/>
              </a:ext>
            </a:extLst>
          </p:cNvPr>
          <p:cNvCxnSpPr>
            <a:cxnSpLocks/>
          </p:cNvCxnSpPr>
          <p:nvPr/>
        </p:nvCxnSpPr>
        <p:spPr>
          <a:xfrm>
            <a:off x="2046406" y="6527397"/>
            <a:ext cx="986118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046411" y="1580625"/>
            <a:ext cx="588624" cy="4615766"/>
            <a:chOff x="2775082" y="1466321"/>
            <a:chExt cx="588624" cy="4615766"/>
          </a:xfrm>
        </p:grpSpPr>
        <p:sp>
          <p:nvSpPr>
            <p:cNvPr id="79" name="TextBox 78"/>
            <p:cNvSpPr txBox="1"/>
            <p:nvPr/>
          </p:nvSpPr>
          <p:spPr>
            <a:xfrm>
              <a:off x="2775082" y="1466321"/>
              <a:ext cx="58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13.7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35196" y="2558842"/>
              <a:ext cx="468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35196" y="3540883"/>
              <a:ext cx="468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35193" y="4619615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835192" y="5743533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435543" y="1588253"/>
            <a:ext cx="639919" cy="4615766"/>
            <a:chOff x="2749434" y="1466321"/>
            <a:chExt cx="639919" cy="4615766"/>
          </a:xfrm>
        </p:grpSpPr>
        <p:sp>
          <p:nvSpPr>
            <p:cNvPr id="137" name="TextBox 136"/>
            <p:cNvSpPr txBox="1"/>
            <p:nvPr/>
          </p:nvSpPr>
          <p:spPr>
            <a:xfrm>
              <a:off x="2861645" y="1466321"/>
              <a:ext cx="415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19353" y="255884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749434" y="354088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6387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806340" y="461961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385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920149" y="5743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634576" y="1580625"/>
            <a:ext cx="639919" cy="4615766"/>
            <a:chOff x="2749435" y="1466321"/>
            <a:chExt cx="639919" cy="4615766"/>
          </a:xfrm>
        </p:grpSpPr>
        <p:sp>
          <p:nvSpPr>
            <p:cNvPr id="143" name="TextBox 142"/>
            <p:cNvSpPr txBox="1"/>
            <p:nvPr/>
          </p:nvSpPr>
          <p:spPr>
            <a:xfrm>
              <a:off x="2863249" y="1466321"/>
              <a:ext cx="412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0154" y="255884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749435" y="354088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6246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03935" y="4619615"/>
              <a:ext cx="530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920151" y="5743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789023" y="1573965"/>
            <a:ext cx="639919" cy="4615766"/>
            <a:chOff x="2749435" y="1466321"/>
            <a:chExt cx="639919" cy="4615766"/>
          </a:xfrm>
        </p:grpSpPr>
        <p:sp>
          <p:nvSpPr>
            <p:cNvPr id="149" name="TextBox 148"/>
            <p:cNvSpPr txBox="1"/>
            <p:nvPr/>
          </p:nvSpPr>
          <p:spPr>
            <a:xfrm>
              <a:off x="2806342" y="146632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591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20155" y="255884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49435" y="354088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3840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806340" y="461961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287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20151" y="5743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070844" y="1584915"/>
            <a:ext cx="412293" cy="4615766"/>
            <a:chOff x="2863246" y="1466321"/>
            <a:chExt cx="412293" cy="4615766"/>
          </a:xfrm>
        </p:grpSpPr>
        <p:sp>
          <p:nvSpPr>
            <p:cNvPr id="155" name="TextBox 154"/>
            <p:cNvSpPr txBox="1"/>
            <p:nvPr/>
          </p:nvSpPr>
          <p:spPr>
            <a:xfrm>
              <a:off x="2920155" y="146632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920154" y="255884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0153" y="354088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863246" y="4619615"/>
              <a:ext cx="412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76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920151" y="574353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01131" y="1573263"/>
            <a:ext cx="639922" cy="4615766"/>
            <a:chOff x="2749433" y="1466321"/>
            <a:chExt cx="639922" cy="4615766"/>
          </a:xfrm>
        </p:grpSpPr>
        <p:sp>
          <p:nvSpPr>
            <p:cNvPr id="161" name="TextBox 160"/>
            <p:cNvSpPr txBox="1"/>
            <p:nvPr/>
          </p:nvSpPr>
          <p:spPr>
            <a:xfrm>
              <a:off x="2806342" y="146632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847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49436" y="255884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8912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6341" y="35408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736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6340" y="461961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749433" y="574353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2821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4396285" y="1378661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970144" y="1385372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393517" y="2481234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743560" y="1385372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589035" y="4516755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114594" y="1580625"/>
            <a:ext cx="766561" cy="4615766"/>
            <a:chOff x="2686113" y="1466321"/>
            <a:chExt cx="766561" cy="4615766"/>
          </a:xfrm>
        </p:grpSpPr>
        <p:sp>
          <p:nvSpPr>
            <p:cNvPr id="104" name="TextBox 103"/>
            <p:cNvSpPr txBox="1"/>
            <p:nvPr/>
          </p:nvSpPr>
          <p:spPr>
            <a:xfrm>
              <a:off x="2686117" y="1466321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70.5%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43025" y="2558842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2.6%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43023" y="3540883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>
                  <a:solidFill>
                    <a:srgbClr val="91969B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.1%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43020" y="46196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1.2%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6113" y="5743533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91969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22.5%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1E5B9F-CBB2-43CE-A485-86C1F9A9BF55}"/>
              </a:ext>
            </a:extLst>
          </p:cNvPr>
          <p:cNvSpPr txBox="1"/>
          <p:nvPr/>
        </p:nvSpPr>
        <p:spPr>
          <a:xfrm>
            <a:off x="3238299" y="856352"/>
            <a:ext cx="526993" cy="428928"/>
          </a:xfrm>
          <a:prstGeom prst="rect">
            <a:avLst/>
          </a:prstGeom>
          <a:noFill/>
        </p:spPr>
        <p:txBody>
          <a:bodyPr wrap="none" lIns="89498" tIns="44750" rIns="89498" bIns="4475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CFF0F8-C097-42B1-BF6D-8E9F8016F0C4}"/>
              </a:ext>
            </a:extLst>
          </p:cNvPr>
          <p:cNvSpPr txBox="1"/>
          <p:nvPr/>
        </p:nvSpPr>
        <p:spPr>
          <a:xfrm>
            <a:off x="10145590" y="1523926"/>
            <a:ext cx="2083248" cy="2769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Low spender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84B407-48D8-4A6F-8713-8A9DB44C2866}"/>
              </a:ext>
            </a:extLst>
          </p:cNvPr>
          <p:cNvSpPr txBox="1"/>
          <p:nvPr/>
        </p:nvSpPr>
        <p:spPr>
          <a:xfrm>
            <a:off x="10130434" y="3585042"/>
            <a:ext cx="2083248" cy="461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LOS &gt; 12 Months, High Spender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2DF264-6E1B-4B15-A164-7B7DD010A00C}"/>
              </a:ext>
            </a:extLst>
          </p:cNvPr>
          <p:cNvSpPr txBox="1"/>
          <p:nvPr/>
        </p:nvSpPr>
        <p:spPr>
          <a:xfrm>
            <a:off x="10154652" y="5860638"/>
            <a:ext cx="2083248" cy="2769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Lowest at all features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5E65C3D-8C9B-492E-AC54-ECA8F333A7E3}"/>
              </a:ext>
            </a:extLst>
          </p:cNvPr>
          <p:cNvSpPr txBox="1"/>
          <p:nvPr/>
        </p:nvSpPr>
        <p:spPr>
          <a:xfrm>
            <a:off x="10145590" y="2667397"/>
            <a:ext cx="2083248" cy="2769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ARPU &lt; 10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3A765A-495F-4133-AA40-B28541E2CE00}"/>
              </a:ext>
            </a:extLst>
          </p:cNvPr>
          <p:cNvSpPr txBox="1"/>
          <p:nvPr/>
        </p:nvSpPr>
        <p:spPr>
          <a:xfrm>
            <a:off x="10145590" y="4561499"/>
            <a:ext cx="2083248" cy="461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Mostly using voice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724C35B-F215-4FCA-BA1D-1D492509C225}"/>
              </a:ext>
            </a:extLst>
          </p:cNvPr>
          <p:cNvSpPr/>
          <p:nvPr/>
        </p:nvSpPr>
        <p:spPr>
          <a:xfrm>
            <a:off x="6741220" y="3440361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7D80FCF-BF5E-4480-9576-64F285EFB190}"/>
              </a:ext>
            </a:extLst>
          </p:cNvPr>
          <p:cNvSpPr/>
          <p:nvPr/>
        </p:nvSpPr>
        <p:spPr>
          <a:xfrm>
            <a:off x="4386781" y="5669946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7858A85-F812-4131-8B98-077F93AEE239}"/>
              </a:ext>
            </a:extLst>
          </p:cNvPr>
          <p:cNvSpPr/>
          <p:nvPr/>
        </p:nvSpPr>
        <p:spPr>
          <a:xfrm>
            <a:off x="9172215" y="3457167"/>
            <a:ext cx="714336" cy="714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90" name="Picture 122" descr="Image result for discount icon png">
            <a:extLst>
              <a:ext uri="{FF2B5EF4-FFF2-40B4-BE49-F238E27FC236}">
                <a16:creationId xmlns:a16="http://schemas.microsoft.com/office/drawing/2014/main" id="{1ED3146E-F52C-419D-9F75-BEAA08A8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7" y="1226335"/>
            <a:ext cx="817107" cy="8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leep flat icon png">
            <a:extLst>
              <a:ext uri="{FF2B5EF4-FFF2-40B4-BE49-F238E27FC236}">
                <a16:creationId xmlns:a16="http://schemas.microsoft.com/office/drawing/2014/main" id="{D0FCDBAB-DF0C-4671-AC9E-4678B4F3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1" y="2331132"/>
            <a:ext cx="802751" cy="8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loyal flat icon png">
            <a:extLst>
              <a:ext uri="{FF2B5EF4-FFF2-40B4-BE49-F238E27FC236}">
                <a16:creationId xmlns:a16="http://schemas.microsoft.com/office/drawing/2014/main" id="{A45825C3-19AB-46FA-827B-16A82630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5" y="3437517"/>
            <a:ext cx="1152881" cy="82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elephone flat icon png">
            <a:extLst>
              <a:ext uri="{FF2B5EF4-FFF2-40B4-BE49-F238E27FC236}">
                <a16:creationId xmlns:a16="http://schemas.microsoft.com/office/drawing/2014/main" id="{EA329BD6-24C4-43CF-BC0C-50A0FF10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6" y="4578334"/>
            <a:ext cx="682774" cy="6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dormant flat icon png">
            <a:extLst>
              <a:ext uri="{FF2B5EF4-FFF2-40B4-BE49-F238E27FC236}">
                <a16:creationId xmlns:a16="http://schemas.microsoft.com/office/drawing/2014/main" id="{E4FFBF43-72AD-47D4-BA21-B2E38D5E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9" y="5668310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0" y="314708"/>
            <a:ext cx="10772775" cy="570509"/>
          </a:xfrm>
        </p:spPr>
        <p:txBody>
          <a:bodyPr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Logistic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85E01-0E14-4917-9D4E-901569EB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0" y="885217"/>
            <a:ext cx="8661290" cy="2079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C45E4-4860-4466-A500-5581D49E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0" y="3086539"/>
            <a:ext cx="8787750" cy="2620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33CB7E-23E1-4F73-991C-E325D24525D8}"/>
              </a:ext>
            </a:extLst>
          </p:cNvPr>
          <p:cNvSpPr/>
          <p:nvPr/>
        </p:nvSpPr>
        <p:spPr>
          <a:xfrm>
            <a:off x="1498058" y="5262664"/>
            <a:ext cx="1974715" cy="175098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73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0" y="314708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Decision Tree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3CB7E-23E1-4F73-991C-E325D24525D8}"/>
              </a:ext>
            </a:extLst>
          </p:cNvPr>
          <p:cNvSpPr/>
          <p:nvPr/>
        </p:nvSpPr>
        <p:spPr>
          <a:xfrm>
            <a:off x="1215957" y="4640094"/>
            <a:ext cx="1906622" cy="165370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B00C8-0499-46BF-9527-E156FB95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0" y="885217"/>
            <a:ext cx="8988357" cy="2318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FE94D-D86A-4CAC-B66B-0DDCB405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" y="3482502"/>
            <a:ext cx="9111144" cy="23482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5DACCF-D591-48B1-AC87-A2E9129F7266}"/>
              </a:ext>
            </a:extLst>
          </p:cNvPr>
          <p:cNvSpPr/>
          <p:nvPr/>
        </p:nvSpPr>
        <p:spPr>
          <a:xfrm>
            <a:off x="1303506" y="5262664"/>
            <a:ext cx="2169267" cy="165370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242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3145D-F3B0-4C38-A4E3-A5148F91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0" y="3903050"/>
            <a:ext cx="8988357" cy="22270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0" y="314708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Random Forest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DACCF-D591-48B1-AC87-A2E9129F7266}"/>
              </a:ext>
            </a:extLst>
          </p:cNvPr>
          <p:cNvSpPr/>
          <p:nvPr/>
        </p:nvSpPr>
        <p:spPr>
          <a:xfrm>
            <a:off x="1313234" y="5651770"/>
            <a:ext cx="2169267" cy="223736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0BDEE-F2E4-407D-A199-3D283DF4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0" y="794559"/>
            <a:ext cx="8988357" cy="29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3C71C-C8BF-42BF-95DF-0ACC1D41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5" y="4335421"/>
            <a:ext cx="8200417" cy="20180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4F4384-D20B-41A2-8A36-183DFC5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0" y="314708"/>
            <a:ext cx="10772775" cy="5705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1828389"/>
            <a:r>
              <a:rPr lang="en-US" sz="2000" b="1" err="1">
                <a:solidFill>
                  <a:schemeClr val="tx1">
                    <a:lumMod val="75000"/>
                  </a:schemeClr>
                </a:solidFill>
                <a:latin typeface="+mn-lt"/>
                <a:cs typeface="Calibri" charset="0"/>
              </a:rPr>
              <a:t>XGBoost</a:t>
            </a:r>
            <a:endParaRPr lang="en-US" sz="2000" b="1">
              <a:solidFill>
                <a:schemeClr val="tx1">
                  <a:lumMod val="75000"/>
                </a:schemeClr>
              </a:solidFill>
              <a:latin typeface="+mn-lt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DACCF-D591-48B1-AC87-A2E9129F7266}"/>
              </a:ext>
            </a:extLst>
          </p:cNvPr>
          <p:cNvSpPr/>
          <p:nvPr/>
        </p:nvSpPr>
        <p:spPr>
          <a:xfrm>
            <a:off x="1313233" y="5899827"/>
            <a:ext cx="2169267" cy="223736"/>
          </a:xfrm>
          <a:prstGeom prst="rect">
            <a:avLst/>
          </a:prstGeom>
          <a:solidFill>
            <a:srgbClr val="FF9999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89B40-AC6C-4657-9E6C-77265A99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5" y="885217"/>
            <a:ext cx="8200417" cy="33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8AD309D-835E-4BC6-9CA2-17B2CEB24A1C}"/>
              </a:ext>
            </a:extLst>
          </p:cNvPr>
          <p:cNvSpPr/>
          <p:nvPr/>
        </p:nvSpPr>
        <p:spPr>
          <a:xfrm>
            <a:off x="846618" y="1423094"/>
            <a:ext cx="5029200" cy="182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88FD23-5C68-4F10-8059-81DA064249A1}"/>
              </a:ext>
            </a:extLst>
          </p:cNvPr>
          <p:cNvSpPr/>
          <p:nvPr/>
        </p:nvSpPr>
        <p:spPr>
          <a:xfrm>
            <a:off x="6324600" y="1423094"/>
            <a:ext cx="50292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7CD7B-0FC8-47E6-996A-7EEDE6FF4500}"/>
              </a:ext>
            </a:extLst>
          </p:cNvPr>
          <p:cNvSpPr/>
          <p:nvPr/>
        </p:nvSpPr>
        <p:spPr>
          <a:xfrm>
            <a:off x="846618" y="3713530"/>
            <a:ext cx="5029200" cy="274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E14A-4DDC-42BE-9839-A128BDDC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We need to execute preventive actions to reduce the sleeping rate from 28.7% to 25%.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8CA45E-7470-43DD-B1E8-95407E3EDB09}"/>
              </a:ext>
            </a:extLst>
          </p:cNvPr>
          <p:cNvSpPr/>
          <p:nvPr/>
        </p:nvSpPr>
        <p:spPr>
          <a:xfrm>
            <a:off x="846618" y="1423094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Business Objective</a:t>
            </a:r>
            <a:endParaRPr lang="en-ID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D05DE19-3856-4921-96EF-E89523CE5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556547"/>
              </p:ext>
            </p:extLst>
          </p:nvPr>
        </p:nvGraphicFramePr>
        <p:xfrm>
          <a:off x="7043388" y="3520998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42FC920-4B43-4240-98A6-C7D594433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9159" y="3213562"/>
            <a:ext cx="1188720" cy="1645920"/>
          </a:xfrm>
          <a:prstGeom prst="bentConnector3">
            <a:avLst>
              <a:gd name="adj1" fmla="val -19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3501D2-C18E-46F9-A869-AE489E8C2847}"/>
              </a:ext>
            </a:extLst>
          </p:cNvPr>
          <p:cNvSpPr/>
          <p:nvPr/>
        </p:nvSpPr>
        <p:spPr>
          <a:xfrm>
            <a:off x="8509437" y="3049690"/>
            <a:ext cx="822960" cy="274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-3.7pp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E90E3-82A4-4ECF-8A33-C194A578E1DD}"/>
              </a:ext>
            </a:extLst>
          </p:cNvPr>
          <p:cNvSpPr/>
          <p:nvPr/>
        </p:nvSpPr>
        <p:spPr>
          <a:xfrm>
            <a:off x="6316184" y="1423094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Business </a:t>
            </a:r>
            <a:r>
              <a:rPr lang="en-US" sz="1600" b="1" dirty="0" err="1"/>
              <a:t>Succes</a:t>
            </a:r>
            <a:r>
              <a:rPr lang="en-US" sz="1600" b="1" dirty="0"/>
              <a:t> Criteria</a:t>
            </a:r>
            <a:endParaRPr lang="en-ID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3328C-091A-4B7A-9A7E-745562074942}"/>
              </a:ext>
            </a:extLst>
          </p:cNvPr>
          <p:cNvSpPr txBox="1"/>
          <p:nvPr/>
        </p:nvSpPr>
        <p:spPr>
          <a:xfrm>
            <a:off x="1074842" y="4149648"/>
            <a:ext cx="4572000" cy="2114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200" b="1" dirty="0">
              <a:ea typeface="+mj-ea"/>
              <a:cs typeface="+mj-cs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ea typeface="+mj-ea"/>
                <a:cs typeface="+mj-cs"/>
              </a:rPr>
              <a:t>Collect existing customer profile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ea typeface="+mj-ea"/>
                <a:cs typeface="+mj-cs"/>
              </a:rPr>
              <a:t>P</a:t>
            </a:r>
            <a:r>
              <a:rPr lang="en-US" sz="1200" b="1" kern="1200" dirty="0">
                <a:solidFill>
                  <a:schemeClr val="tx1"/>
                </a:solidFill>
                <a:ea typeface="+mj-ea"/>
                <a:cs typeface="+mj-cs"/>
              </a:rPr>
              <a:t>redict sleeping customers</a:t>
            </a:r>
            <a:br>
              <a:rPr lang="en-US" sz="1200" kern="12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1200" kern="1200" dirty="0">
                <a:solidFill>
                  <a:schemeClr val="tx1"/>
                </a:solidFill>
                <a:ea typeface="+mj-ea"/>
                <a:cs typeface="+mj-cs"/>
              </a:rPr>
              <a:t>Knowing potential sleeping customers will increase the efficiency of the preventive actions.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ea typeface="+mj-ea"/>
                <a:cs typeface="+mj-cs"/>
              </a:rPr>
              <a:t>Profile predicted sleeping customers</a:t>
            </a:r>
            <a:br>
              <a:rPr lang="en-US" sz="1200" dirty="0">
                <a:ea typeface="+mj-ea"/>
                <a:cs typeface="+mj-cs"/>
              </a:rPr>
            </a:br>
            <a:r>
              <a:rPr lang="en-US" sz="1200" dirty="0">
                <a:ea typeface="+mj-ea"/>
                <a:cs typeface="+mj-cs"/>
              </a:rPr>
              <a:t>Knowing the profile of potential sleeping customers will allow us to make more effective preventive actions.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ea typeface="+mj-ea"/>
                <a:cs typeface="+mj-cs"/>
              </a:rPr>
              <a:t>Formulate preventive actions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ea typeface="+mj-ea"/>
                <a:cs typeface="+mj-cs"/>
              </a:rPr>
              <a:t>Execute preventive actions</a:t>
            </a:r>
            <a:br>
              <a:rPr lang="en-US" sz="1200" dirty="0">
                <a:ea typeface="+mj-ea"/>
                <a:cs typeface="+mj-cs"/>
              </a:rPr>
            </a:br>
            <a:endParaRPr lang="en-US" sz="1200" dirty="0"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04CF2-6776-4DCA-8EBC-D3EC2FFD43A8}"/>
              </a:ext>
            </a:extLst>
          </p:cNvPr>
          <p:cNvSpPr txBox="1"/>
          <p:nvPr/>
        </p:nvSpPr>
        <p:spPr>
          <a:xfrm>
            <a:off x="1491012" y="1884730"/>
            <a:ext cx="3657600" cy="943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ea typeface="+mj-ea"/>
                <a:cs typeface="+mj-cs"/>
              </a:rPr>
              <a:t>“Reduce the sleeping rate and number of sleeping customers.”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D67427-F2A8-4CC1-A26F-8B90FADE4FDA}"/>
              </a:ext>
            </a:extLst>
          </p:cNvPr>
          <p:cNvSpPr/>
          <p:nvPr/>
        </p:nvSpPr>
        <p:spPr>
          <a:xfrm>
            <a:off x="846618" y="3713530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Plan</a:t>
            </a:r>
            <a:endParaRPr lang="en-ID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95B29-9494-426A-911F-D5C1D204E05D}"/>
              </a:ext>
            </a:extLst>
          </p:cNvPr>
          <p:cNvSpPr txBox="1"/>
          <p:nvPr/>
        </p:nvSpPr>
        <p:spPr>
          <a:xfrm>
            <a:off x="6634917" y="1946924"/>
            <a:ext cx="4572000" cy="819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ea typeface="+mj-ea"/>
                <a:cs typeface="+mj-cs"/>
              </a:rPr>
              <a:t>The preventive actions will be considered successful when it can </a:t>
            </a:r>
            <a:r>
              <a:rPr lang="en-US" sz="1400" b="1" dirty="0">
                <a:ea typeface="+mj-ea"/>
                <a:cs typeface="+mj-cs"/>
              </a:rPr>
              <a:t>reduce the sleeping rate from 28.7% to at least 25%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93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E14A-4DDC-42BE-9839-A128BDDC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We can only predict potential sleeping customers and profile them due to limited resources.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DB24A-1424-4C9B-895E-B4C61CBA71CC}"/>
              </a:ext>
            </a:extLst>
          </p:cNvPr>
          <p:cNvSpPr/>
          <p:nvPr/>
        </p:nvSpPr>
        <p:spPr>
          <a:xfrm>
            <a:off x="846618" y="1423094"/>
            <a:ext cx="105156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8494C5-5215-44BF-963A-72BB1901CE06}"/>
              </a:ext>
            </a:extLst>
          </p:cNvPr>
          <p:cNvSpPr/>
          <p:nvPr/>
        </p:nvSpPr>
        <p:spPr>
          <a:xfrm>
            <a:off x="846618" y="1423094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Assess Situation</a:t>
            </a:r>
            <a:endParaRPr lang="en-ID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DC82140-80C8-40F6-9B3F-9F5EC54E5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66" y="2769294"/>
            <a:ext cx="272278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DC7631-5413-42ED-BD37-9C6ABA2E2D6D}"/>
              </a:ext>
            </a:extLst>
          </p:cNvPr>
          <p:cNvSpPr txBox="1"/>
          <p:nvPr/>
        </p:nvSpPr>
        <p:spPr>
          <a:xfrm>
            <a:off x="1117599" y="4664134"/>
            <a:ext cx="45720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ea typeface="+mj-ea"/>
                <a:cs typeface="+mj-cs"/>
              </a:rPr>
              <a:t>Cost / Resource Constraints: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</a:rPr>
              <a:t>High amount of data</a:t>
            </a:r>
            <a:br>
              <a:rPr lang="en-US" sz="1200" b="1" dirty="0"/>
            </a:br>
            <a:r>
              <a:rPr lang="en-US" sz="1200" dirty="0"/>
              <a:t>The available data is big</a:t>
            </a:r>
            <a:endParaRPr lang="en-US" sz="1200" b="1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</a:rPr>
              <a:t>Limited processing power</a:t>
            </a:r>
            <a:br>
              <a:rPr lang="en-US" sz="1200" b="1" dirty="0"/>
            </a:br>
            <a:r>
              <a:rPr lang="en-US" sz="1200" dirty="0"/>
              <a:t>We only use laptop with i5 CPU and no dedicated GPU</a:t>
            </a:r>
            <a:endParaRPr lang="en-US" sz="1200" b="1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ea typeface="+mj-ea"/>
                <a:cs typeface="+mj-cs"/>
              </a:rPr>
              <a:t>No budget for cloud computing</a:t>
            </a:r>
            <a:br>
              <a:rPr lang="en-US" sz="1200" b="1" dirty="0">
                <a:solidFill>
                  <a:schemeClr val="accent4"/>
                </a:solidFill>
                <a:ea typeface="+mj-ea"/>
                <a:cs typeface="+mj-cs"/>
              </a:rPr>
            </a:br>
            <a:r>
              <a:rPr lang="en-US" sz="1200" dirty="0">
                <a:ea typeface="+mj-ea"/>
                <a:cs typeface="+mj-cs"/>
              </a:rPr>
              <a:t>We are not given budge to use cloud computing to mitigate the limited processing power.</a:t>
            </a:r>
            <a:endParaRPr lang="en-US" sz="1200" b="1" dirty="0"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F03BE-CF6F-4967-9141-4B9A876A0B69}"/>
              </a:ext>
            </a:extLst>
          </p:cNvPr>
          <p:cNvSpPr txBox="1"/>
          <p:nvPr/>
        </p:nvSpPr>
        <p:spPr>
          <a:xfrm>
            <a:off x="7823150" y="4705468"/>
            <a:ext cx="352223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ea typeface="+mj-ea"/>
                <a:cs typeface="+mj-cs"/>
              </a:rPr>
              <a:t>Time Constraints: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</a:rPr>
              <a:t>Part time data scientist</a:t>
            </a:r>
            <a:br>
              <a:rPr lang="en-US" sz="1200" b="1" dirty="0"/>
            </a:br>
            <a:r>
              <a:rPr lang="en-US" sz="1200" dirty="0"/>
              <a:t>We still have obligations from our day to day job</a:t>
            </a:r>
            <a:endParaRPr lang="en-US" sz="1200" b="1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</a:rPr>
              <a:t>No pardon to do the project</a:t>
            </a:r>
            <a:br>
              <a:rPr lang="en-US" sz="1200" b="1" dirty="0"/>
            </a:br>
            <a:r>
              <a:rPr lang="en-US" sz="1200" dirty="0"/>
              <a:t>We were only pardoned for mentoring and project review, but not given time to do the project formally.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4BDC1-EB5F-4D66-9841-4633446A59C7}"/>
              </a:ext>
            </a:extLst>
          </p:cNvPr>
          <p:cNvSpPr txBox="1"/>
          <p:nvPr/>
        </p:nvSpPr>
        <p:spPr>
          <a:xfrm>
            <a:off x="1300479" y="2012963"/>
            <a:ext cx="3522232" cy="1408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ea typeface="+mj-ea"/>
                <a:cs typeface="+mj-cs"/>
              </a:rPr>
              <a:t>Scope Constraints: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B050"/>
                </a:solidFill>
              </a:rPr>
              <a:t>Prior experience on prediction</a:t>
            </a:r>
            <a:br>
              <a:rPr lang="en-US" sz="1200" b="1" dirty="0"/>
            </a:br>
            <a:r>
              <a:rPr lang="en-US" sz="1200" dirty="0"/>
              <a:t>We should be able to predict sleeping customers using classification model</a:t>
            </a:r>
            <a:endParaRPr lang="en-US" sz="1200" b="1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</a:rPr>
              <a:t>Novice on segmentation</a:t>
            </a:r>
            <a:br>
              <a:rPr lang="en-US" sz="1200" b="1" dirty="0"/>
            </a:br>
            <a:r>
              <a:rPr lang="en-US" sz="1200" dirty="0"/>
              <a:t>Need to learn on how to use clustering model to assist on segmentation.</a:t>
            </a:r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F0FC55-833C-473A-9EB1-92D0A22A7210}"/>
              </a:ext>
            </a:extLst>
          </p:cNvPr>
          <p:cNvCxnSpPr>
            <a:cxnSpLocks/>
          </p:cNvCxnSpPr>
          <p:nvPr/>
        </p:nvCxnSpPr>
        <p:spPr>
          <a:xfrm rot="-1980000">
            <a:off x="4878606" y="4614332"/>
            <a:ext cx="64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FC46B2-A3A2-455C-BB09-33978631B636}"/>
              </a:ext>
            </a:extLst>
          </p:cNvPr>
          <p:cNvCxnSpPr>
            <a:cxnSpLocks/>
          </p:cNvCxnSpPr>
          <p:nvPr/>
        </p:nvCxnSpPr>
        <p:spPr>
          <a:xfrm rot="1980000" flipH="1">
            <a:off x="6250205" y="4614331"/>
            <a:ext cx="64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0DFB58-E823-4440-A17C-AB3A37101F5A}"/>
              </a:ext>
            </a:extLst>
          </p:cNvPr>
          <p:cNvCxnSpPr/>
          <p:nvPr/>
        </p:nvCxnSpPr>
        <p:spPr>
          <a:xfrm>
            <a:off x="5067300" y="4363824"/>
            <a:ext cx="1645920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DE0696-2006-4886-A7D9-551EB447D646}"/>
              </a:ext>
            </a:extLst>
          </p:cNvPr>
          <p:cNvSpPr txBox="1"/>
          <p:nvPr/>
        </p:nvSpPr>
        <p:spPr>
          <a:xfrm>
            <a:off x="7823150" y="2012962"/>
            <a:ext cx="3522232" cy="1408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>
                <a:ea typeface="+mj-ea"/>
                <a:cs typeface="+mj-cs"/>
              </a:rPr>
              <a:t>Project Quality: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rgbClr val="00B050"/>
                </a:solidFill>
              </a:rPr>
              <a:t>Predict sleeping customers 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rgbClr val="00B050"/>
                </a:solidFill>
              </a:rPr>
              <a:t>Profile predicted sleeping customers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rgbClr val="C00000"/>
                </a:solidFill>
              </a:rPr>
              <a:t>Formulate preventive actions</a:t>
            </a: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rgbClr val="C00000"/>
                </a:solidFill>
              </a:rPr>
              <a:t>Execute preventive actions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9F0F4B-3ECC-4153-B965-821409A36688}"/>
              </a:ext>
            </a:extLst>
          </p:cNvPr>
          <p:cNvSpPr/>
          <p:nvPr/>
        </p:nvSpPr>
        <p:spPr>
          <a:xfrm>
            <a:off x="934719" y="1840348"/>
            <a:ext cx="365760" cy="365760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256B04-8F5F-41D5-91D3-0687A3616DDB}"/>
              </a:ext>
            </a:extLst>
          </p:cNvPr>
          <p:cNvSpPr/>
          <p:nvPr/>
        </p:nvSpPr>
        <p:spPr>
          <a:xfrm>
            <a:off x="934719" y="4370059"/>
            <a:ext cx="365760" cy="365760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7702C3-3019-4F97-A126-7A817915E56D}"/>
              </a:ext>
            </a:extLst>
          </p:cNvPr>
          <p:cNvSpPr/>
          <p:nvPr/>
        </p:nvSpPr>
        <p:spPr>
          <a:xfrm>
            <a:off x="7554755" y="4370059"/>
            <a:ext cx="365760" cy="365760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818D48-2CAF-427F-BD34-2D543E9A7362}"/>
              </a:ext>
            </a:extLst>
          </p:cNvPr>
          <p:cNvSpPr/>
          <p:nvPr/>
        </p:nvSpPr>
        <p:spPr>
          <a:xfrm>
            <a:off x="7554755" y="1845249"/>
            <a:ext cx="365760" cy="365760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520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E14A-4DDC-42BE-9839-A128BDDC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Out data mining goals can be categorized as prediction and segmentation.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11BF4-DCF4-4034-96EF-F17896238FB0}"/>
              </a:ext>
            </a:extLst>
          </p:cNvPr>
          <p:cNvSpPr/>
          <p:nvPr/>
        </p:nvSpPr>
        <p:spPr>
          <a:xfrm>
            <a:off x="846618" y="1423094"/>
            <a:ext cx="50292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FA75CA-0240-4565-9F41-CCFFE7D9986A}"/>
              </a:ext>
            </a:extLst>
          </p:cNvPr>
          <p:cNvSpPr/>
          <p:nvPr/>
        </p:nvSpPr>
        <p:spPr>
          <a:xfrm>
            <a:off x="6324600" y="1423094"/>
            <a:ext cx="50292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F8F93-DF82-4C87-9F8C-1EF3DE50736A}"/>
              </a:ext>
            </a:extLst>
          </p:cNvPr>
          <p:cNvSpPr/>
          <p:nvPr/>
        </p:nvSpPr>
        <p:spPr>
          <a:xfrm>
            <a:off x="846618" y="1423094"/>
            <a:ext cx="27432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Mining Goals</a:t>
            </a:r>
            <a:endParaRPr lang="en-ID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316D4E-A648-47BE-9421-7B2A96B0A50F}"/>
              </a:ext>
            </a:extLst>
          </p:cNvPr>
          <p:cNvSpPr/>
          <p:nvPr/>
        </p:nvSpPr>
        <p:spPr>
          <a:xfrm>
            <a:off x="6316184" y="1423094"/>
            <a:ext cx="365760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Mining Success Criteria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3FCB4D-CFA8-4AD6-9329-4A54439DBDAE}"/>
              </a:ext>
            </a:extLst>
          </p:cNvPr>
          <p:cNvSpPr txBox="1"/>
          <p:nvPr/>
        </p:nvSpPr>
        <p:spPr>
          <a:xfrm>
            <a:off x="1491012" y="1884730"/>
            <a:ext cx="3657600" cy="943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A03A7E-A173-442A-B0AF-AF1CC023171D}"/>
              </a:ext>
            </a:extLst>
          </p:cNvPr>
          <p:cNvSpPr txBox="1"/>
          <p:nvPr/>
        </p:nvSpPr>
        <p:spPr>
          <a:xfrm>
            <a:off x="1532418" y="2250490"/>
            <a:ext cx="3657600" cy="251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a typeface="+mj-ea"/>
                <a:cs typeface="+mj-cs"/>
              </a:rPr>
              <a:t>Prediction</a:t>
            </a:r>
            <a:br>
              <a:rPr lang="en-US" sz="1600" b="1" dirty="0">
                <a:ea typeface="+mj-ea"/>
                <a:cs typeface="+mj-cs"/>
              </a:rPr>
            </a:br>
            <a:r>
              <a:rPr lang="en-US" sz="1600" dirty="0">
                <a:ea typeface="+mj-ea"/>
                <a:cs typeface="+mj-cs"/>
              </a:rPr>
              <a:t>Determine what features of customers that will affect them to become sleeping customers in the next month.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b="1" dirty="0"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a typeface="+mj-ea"/>
                <a:cs typeface="+mj-cs"/>
              </a:rPr>
              <a:t>Segmentation</a:t>
            </a:r>
            <a:br>
              <a:rPr lang="en-US" sz="1600" b="1" dirty="0">
                <a:ea typeface="+mj-ea"/>
                <a:cs typeface="+mj-cs"/>
              </a:rPr>
            </a:br>
            <a:r>
              <a:rPr lang="en-US" sz="1600" dirty="0">
                <a:ea typeface="+mj-ea"/>
                <a:cs typeface="+mj-cs"/>
              </a:rPr>
              <a:t>Divide potential customers into segments so that we can offer them personalized programs.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F787CA-831D-44B3-9098-66E7C7671C81}"/>
              </a:ext>
            </a:extLst>
          </p:cNvPr>
          <p:cNvSpPr txBox="1"/>
          <p:nvPr/>
        </p:nvSpPr>
        <p:spPr>
          <a:xfrm>
            <a:off x="7010400" y="2250490"/>
            <a:ext cx="3657600" cy="251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a typeface="+mj-ea"/>
                <a:cs typeface="+mj-cs"/>
              </a:rPr>
              <a:t>Prediction</a:t>
            </a:r>
            <a:br>
              <a:rPr lang="en-US" sz="1600" b="1" dirty="0">
                <a:ea typeface="+mj-ea"/>
                <a:cs typeface="+mj-cs"/>
              </a:rPr>
            </a:br>
            <a:r>
              <a:rPr lang="en-US" sz="1400" dirty="0">
                <a:ea typeface="+mj-ea"/>
                <a:cs typeface="+mj-cs"/>
              </a:rPr>
              <a:t>Classification model with: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a typeface="+mj-ea"/>
                <a:cs typeface="+mj-cs"/>
              </a:rPr>
              <a:t>ROC AUC score &gt;= 0.7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a typeface="+mj-ea"/>
                <a:cs typeface="+mj-cs"/>
              </a:rPr>
              <a:t>F1 score &gt;= 0.7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b="1" dirty="0"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a typeface="+mj-ea"/>
                <a:cs typeface="+mj-cs"/>
              </a:rPr>
              <a:t>Segmentation</a:t>
            </a:r>
            <a:br>
              <a:rPr lang="en-US" sz="1600" b="1" dirty="0">
                <a:ea typeface="+mj-ea"/>
                <a:cs typeface="+mj-cs"/>
              </a:rPr>
            </a:br>
            <a:r>
              <a:rPr lang="en-US" sz="1600" dirty="0">
                <a:ea typeface="+mj-ea"/>
                <a:cs typeface="+mj-cs"/>
              </a:rPr>
              <a:t>Clustering model with: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  <a:cs typeface="+mj-cs"/>
              </a:rPr>
              <a:t>Silhouette score &gt;= 0.5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491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174A6EBC-1421-4504-A366-62E27B626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" y="1201568"/>
            <a:ext cx="8686800" cy="51297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578996-949D-4CC3-B52E-8BCB292C97A5}"/>
              </a:ext>
            </a:extLst>
          </p:cNvPr>
          <p:cNvSpPr/>
          <p:nvPr/>
        </p:nvSpPr>
        <p:spPr>
          <a:xfrm>
            <a:off x="9448929" y="1303106"/>
            <a:ext cx="2468880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Feb 2020</a:t>
            </a:r>
            <a:endParaRPr lang="en-ID" sz="1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B0DB4-3E75-47EE-95B9-7880B0B24CE9}"/>
              </a:ext>
            </a:extLst>
          </p:cNvPr>
          <p:cNvSpPr/>
          <p:nvPr/>
        </p:nvSpPr>
        <p:spPr>
          <a:xfrm>
            <a:off x="9448929" y="1697120"/>
            <a:ext cx="246888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Data Preparation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5269CD-72F3-4912-9D51-ACA4D1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The project timeline will consider mentoring and project reviews as milestone.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CDEF1-A2F3-44D9-8CFD-83A2A9ED6F8D}"/>
              </a:ext>
            </a:extLst>
          </p:cNvPr>
          <p:cNvSpPr txBox="1"/>
          <p:nvPr/>
        </p:nvSpPr>
        <p:spPr>
          <a:xfrm>
            <a:off x="372582" y="927248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ea typeface="+mj-ea"/>
                <a:cs typeface="+mj-cs"/>
              </a:rPr>
              <a:t>Project Plan – Feb 2020</a:t>
            </a:r>
            <a:endParaRPr lang="en-US" sz="16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9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A6EBC-1421-4504-A366-62E27B626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80" y="1201567"/>
            <a:ext cx="6683938" cy="548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578996-949D-4CC3-B52E-8BCB292C97A5}"/>
              </a:ext>
            </a:extLst>
          </p:cNvPr>
          <p:cNvSpPr/>
          <p:nvPr/>
        </p:nvSpPr>
        <p:spPr>
          <a:xfrm>
            <a:off x="7518399" y="1303106"/>
            <a:ext cx="3657599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Mar 2020</a:t>
            </a:r>
            <a:endParaRPr lang="en-ID" sz="1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B0DB4-3E75-47EE-95B9-7880B0B24CE9}"/>
              </a:ext>
            </a:extLst>
          </p:cNvPr>
          <p:cNvSpPr/>
          <p:nvPr/>
        </p:nvSpPr>
        <p:spPr>
          <a:xfrm>
            <a:off x="7518400" y="1697120"/>
            <a:ext cx="36576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Modelling –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Modelling –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Modelling – Clustering Sub-Segment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2602B-53BD-436C-935B-E9E4B02387ED}"/>
              </a:ext>
            </a:extLst>
          </p:cNvPr>
          <p:cNvSpPr/>
          <p:nvPr/>
        </p:nvSpPr>
        <p:spPr>
          <a:xfrm>
            <a:off x="4664617" y="3068720"/>
            <a:ext cx="1969863" cy="1178160"/>
          </a:xfrm>
          <a:prstGeom prst="rect">
            <a:avLst/>
          </a:prstGeom>
          <a:solidFill>
            <a:srgbClr val="FF999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F0E17-23D6-4FD7-B2A2-5929D84FF2B1}"/>
              </a:ext>
            </a:extLst>
          </p:cNvPr>
          <p:cNvSpPr txBox="1"/>
          <p:nvPr/>
        </p:nvSpPr>
        <p:spPr>
          <a:xfrm>
            <a:off x="372582" y="927248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ea typeface="+mj-ea"/>
                <a:cs typeface="+mj-cs"/>
              </a:rPr>
              <a:t>Project Plan – Mar 2020</a:t>
            </a:r>
            <a:endParaRPr lang="en-US" sz="16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E26DC9-FC6F-4E41-BD61-75860D01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The project timeline will consider mentoring and project reviews as milestone.</a:t>
            </a:r>
          </a:p>
        </p:txBody>
      </p:sp>
    </p:spTree>
    <p:extLst>
      <p:ext uri="{BB962C8B-B14F-4D97-AF65-F5344CB8AC3E}">
        <p14:creationId xmlns:p14="http://schemas.microsoft.com/office/powerpoint/2010/main" val="113625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A6EBC-1421-4504-A366-62E27B62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80" y="1303106"/>
            <a:ext cx="6683938" cy="36058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578996-949D-4CC3-B52E-8BCB292C97A5}"/>
              </a:ext>
            </a:extLst>
          </p:cNvPr>
          <p:cNvSpPr/>
          <p:nvPr/>
        </p:nvSpPr>
        <p:spPr>
          <a:xfrm>
            <a:off x="7518399" y="1303106"/>
            <a:ext cx="3657599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Apr 2020</a:t>
            </a:r>
            <a:endParaRPr lang="en-ID" sz="1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B0DB4-3E75-47EE-95B9-7880B0B24CE9}"/>
              </a:ext>
            </a:extLst>
          </p:cNvPr>
          <p:cNvSpPr/>
          <p:nvPr/>
        </p:nvSpPr>
        <p:spPr>
          <a:xfrm>
            <a:off x="7518400" y="1697120"/>
            <a:ext cx="36576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9DA73-CA9D-4982-A68F-3C1E57CB85AD}"/>
              </a:ext>
            </a:extLst>
          </p:cNvPr>
          <p:cNvSpPr txBox="1"/>
          <p:nvPr/>
        </p:nvSpPr>
        <p:spPr>
          <a:xfrm>
            <a:off x="372582" y="927248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ea typeface="+mj-ea"/>
                <a:cs typeface="+mj-cs"/>
              </a:rPr>
              <a:t>Project Plan – Apr 2020</a:t>
            </a:r>
            <a:endParaRPr lang="en-US" sz="16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258EF2-7623-485A-BEA1-ED8F8924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5840"/>
          </a:xfrm>
        </p:spPr>
        <p:txBody>
          <a:bodyPr>
            <a:normAutofit/>
          </a:bodyPr>
          <a:lstStyle/>
          <a:p>
            <a:r>
              <a:rPr lang="en-US" sz="2000" dirty="0"/>
              <a:t>The project timeline will consider mentoring and project reviews as milestone.</a:t>
            </a:r>
          </a:p>
        </p:txBody>
      </p:sp>
    </p:spTree>
    <p:extLst>
      <p:ext uri="{BB962C8B-B14F-4D97-AF65-F5344CB8AC3E}">
        <p14:creationId xmlns:p14="http://schemas.microsoft.com/office/powerpoint/2010/main" val="561908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7Pz7M6r.Cw5qQUCpyr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zx.9JzQc2IENAnn5B1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11KqILReusUqoRhlcB_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.1bU9rSLGkigSwuQZF5Q"/>
</p:tagLst>
</file>

<file path=ppt/theme/theme1.xml><?xml version="1.0" encoding="utf-8"?>
<a:theme xmlns:a="http://schemas.openxmlformats.org/drawingml/2006/main" name="office theme">
  <a:themeElements>
    <a:clrScheme name="Tab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77B4"/>
      </a:accent1>
      <a:accent2>
        <a:srgbClr val="FF7F0E"/>
      </a:accent2>
      <a:accent3>
        <a:srgbClr val="2CA02C"/>
      </a:accent3>
      <a:accent4>
        <a:srgbClr val="D62728"/>
      </a:accent4>
      <a:accent5>
        <a:srgbClr val="9467BD"/>
      </a:accent5>
      <a:accent6>
        <a:srgbClr val="8C564B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Red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CD322C"/>
      </a:accent1>
      <a:accent2>
        <a:srgbClr val="F54A58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7375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B9AF72DA6B42654899584DBBCE92E9DA" ma:contentTypeVersion="2" ma:contentTypeDescription="Buat sebuah dokumen baru." ma:contentTypeScope="" ma:versionID="da2021ec35053aff95884619e46fb701">
  <xsd:schema xmlns:xsd="http://www.w3.org/2001/XMLSchema" xmlns:xs="http://www.w3.org/2001/XMLSchema" xmlns:p="http://schemas.microsoft.com/office/2006/metadata/properties" xmlns:ns2="3c4f8497-9fa8-4564-a7b9-bb14f21dc57d" targetNamespace="http://schemas.microsoft.com/office/2006/metadata/properties" ma:root="true" ma:fieldsID="15dcd92a69333da4fbfc556ea22e5d90" ns2:_="">
    <xsd:import namespace="3c4f8497-9fa8-4564-a7b9-bb14f21dc5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f8497-9fa8-4564-a7b9-bb14f21dc5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B0E34-2040-4103-84D1-E7B088DC4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750E67-FDFB-47D3-9184-D7988AAF5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4f8497-9fa8-4564-a7b9-bb14f21dc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1E421A-E5F5-4635-9BB1-2AD4BE81E9EC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3c4f8497-9fa8-4564-a7b9-bb14f21dc57d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1482</Words>
  <Application>Microsoft Office PowerPoint</Application>
  <PresentationFormat>Widescreen</PresentationFormat>
  <Paragraphs>478</Paragraphs>
  <Slides>34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Lato Light</vt:lpstr>
      <vt:lpstr>office theme</vt:lpstr>
      <vt:lpstr>Default Theme</vt:lpstr>
      <vt:lpstr>think-cell Slide</vt:lpstr>
      <vt:lpstr>DSA – Final Project Sleeping Customer // Group 5</vt:lpstr>
      <vt:lpstr>Business Understanding</vt:lpstr>
      <vt:lpstr>Around 48.5 Mn prepaid customers become sleeping customers each month.</vt:lpstr>
      <vt:lpstr>We need to execute preventive actions to reduce the sleeping rate from 28.7% to 25%.</vt:lpstr>
      <vt:lpstr>We can only predict potential sleeping customers and profile them due to limited resources.</vt:lpstr>
      <vt:lpstr>Out data mining goals can be categorized as prediction and segmentation.</vt:lpstr>
      <vt:lpstr>The project timeline will consider mentoring and project reviews as milestone.</vt:lpstr>
      <vt:lpstr>The project timeline will consider mentoring and project reviews as milestone.</vt:lpstr>
      <vt:lpstr>The project timeline will consider mentoring and project reviews as milestone.</vt:lpstr>
      <vt:lpstr>Data Understanding</vt:lpstr>
      <vt:lpstr>There are 5 tables in the database with only available data from one month.</vt:lpstr>
      <vt:lpstr>We sample 999,999 customers out of  the population.</vt:lpstr>
      <vt:lpstr>Data Preparation</vt:lpstr>
      <vt:lpstr>PowerPoint Presentation</vt:lpstr>
      <vt:lpstr>PowerPoint Presentation</vt:lpstr>
      <vt:lpstr>PowerPoint Presentation</vt:lpstr>
      <vt:lpstr>PowerPoint Presentation</vt:lpstr>
      <vt:lpstr>Result Model 1st Iteration</vt:lpstr>
      <vt:lpstr>For the 2nd iteration, we used data set with fewer features.</vt:lpstr>
      <vt:lpstr>LightBGM classifier with MaxAbs scaler and WoE encoder have the best ROC AUC.</vt:lpstr>
      <vt:lpstr>Tomek Link under sampling and hyper parameter tuning barely increase the ROC AUC.</vt:lpstr>
      <vt:lpstr>Total revenue have the highest feature importance, followed by LoS and total recharge.</vt:lpstr>
      <vt:lpstr>For the 3rd iteration, we used derivative features and add 45 new features.</vt:lpstr>
      <vt:lpstr>We then retrain Tuned Model using the selected data set.</vt:lpstr>
      <vt:lpstr>The tuned model predicted that 19K RGB customers will turn into sleeping customers.</vt:lpstr>
      <vt:lpstr>Summary all iteration</vt:lpstr>
      <vt:lpstr>Clustering</vt:lpstr>
      <vt:lpstr>PowerPoint Presentation</vt:lpstr>
      <vt:lpstr>PowerPoint Presentation</vt:lpstr>
      <vt:lpstr>PowerPoint Presentation</vt:lpstr>
      <vt:lpstr>Logistic Regression</vt:lpstr>
      <vt:lpstr>Decision Tree Classifier</vt:lpstr>
      <vt:lpstr>Random Forest</vt:lpstr>
      <vt:lpstr>XGBoost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Dewa Gde Bagus Satria Widnyana</cp:lastModifiedBy>
  <cp:revision>45</cp:revision>
  <dcterms:created xsi:type="dcterms:W3CDTF">2020-02-07T07:41:42Z</dcterms:created>
  <dcterms:modified xsi:type="dcterms:W3CDTF">2020-04-02T03:45:17Z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0x010100B9AF72DA6B42654899584DBBCE92E9DA</vt:lpwstr>
  </property>
</Properties>
</file>