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5"/>
  </p:notesMasterIdLst>
  <p:sldIdLst>
    <p:sldId id="256" r:id="rId2"/>
    <p:sldId id="264" r:id="rId3"/>
    <p:sldId id="260" r:id="rId4"/>
    <p:sldId id="257" r:id="rId5"/>
    <p:sldId id="281" r:id="rId6"/>
    <p:sldId id="261" r:id="rId7"/>
    <p:sldId id="258" r:id="rId8"/>
    <p:sldId id="283" r:id="rId9"/>
    <p:sldId id="280" r:id="rId10"/>
    <p:sldId id="259" r:id="rId11"/>
    <p:sldId id="265" r:id="rId12"/>
    <p:sldId id="28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94719"/>
  </p:normalViewPr>
  <p:slideViewPr>
    <p:cSldViewPr snapToGrid="0">
      <p:cViewPr varScale="1">
        <p:scale>
          <a:sx n="111" d="100"/>
          <a:sy n="111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AB8A-0A65-48A9-A38C-86D2E2E93D54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658E-04B2-4E85-A897-AD04E839B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3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9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52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75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5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0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5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9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11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4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0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1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8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C223A0-062E-4723-9BF3-D47FBE37251C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9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2535" y="1506310"/>
            <a:ext cx="10348686" cy="2307771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Автоматизированная система прогнозирования качества исходного сырья для </a:t>
            </a:r>
            <a:r>
              <a:rPr lang="ru-RU" sz="4400"/>
              <a:t>производства </a:t>
            </a:r>
            <a:r>
              <a:rPr lang="ru-RU" sz="4400" smtClean="0"/>
              <a:t>напитков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2F675D-372D-E44C-92F8-B1D6AA9CD864}"/>
              </a:ext>
            </a:extLst>
          </p:cNvPr>
          <p:cNvSpPr txBox="1"/>
          <p:nvPr/>
        </p:nvSpPr>
        <p:spPr>
          <a:xfrm>
            <a:off x="130629" y="5736770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гр.                                                                            Научные руководители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19-УТС-1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Корнюхин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 А                                                                          профессор, д.т.н. Каргин В.А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доцент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к.т.н. Зуева Ю.В</a:t>
            </a:r>
          </a:p>
        </p:txBody>
      </p:sp>
    </p:spTree>
    <p:extLst>
      <p:ext uri="{BB962C8B-B14F-4D97-AF65-F5344CB8AC3E}">
        <p14:creationId xmlns:p14="http://schemas.microsoft.com/office/powerpoint/2010/main" val="383236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9582" y="511833"/>
            <a:ext cx="7042637" cy="392117"/>
          </a:xfrm>
        </p:spPr>
        <p:txBody>
          <a:bodyPr/>
          <a:lstStyle/>
          <a:p>
            <a:pPr algn="l"/>
            <a:r>
              <a:rPr lang="ru-RU" sz="2000" dirty="0" smtClean="0"/>
              <a:t>Система пользовательского интерфейса</a:t>
            </a:r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88914" y="1296067"/>
            <a:ext cx="5349244" cy="301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Серверная часть приложения загружает данных из </a:t>
            </a:r>
            <a:r>
              <a:rPr lang="ru-RU" dirty="0" err="1" smtClean="0"/>
              <a:t>бд</a:t>
            </a:r>
            <a:r>
              <a:rPr lang="ru-RU" dirty="0" smtClean="0"/>
              <a:t>, проверяет соответствие типов данных и предоставляет точку доступа для их получения</a:t>
            </a:r>
          </a:p>
          <a:p>
            <a:r>
              <a:rPr lang="ru-RU" dirty="0" smtClean="0"/>
              <a:t>Визуальная часть приложения получает данные с </a:t>
            </a:r>
            <a:r>
              <a:rPr lang="ru-RU" dirty="0" err="1" smtClean="0"/>
              <a:t>бэкенда</a:t>
            </a:r>
            <a:r>
              <a:rPr lang="ru-RU" dirty="0" smtClean="0"/>
              <a:t> и </a:t>
            </a:r>
            <a:r>
              <a:rPr lang="ru-RU" dirty="0" err="1" smtClean="0"/>
              <a:t>рендерит</a:t>
            </a:r>
            <a:r>
              <a:rPr lang="ru-RU" dirty="0" smtClean="0"/>
              <a:t> </a:t>
            </a:r>
            <a:r>
              <a:rPr lang="en-US" dirty="0" smtClean="0"/>
              <a:t>html </a:t>
            </a:r>
            <a:r>
              <a:rPr lang="ru-RU" dirty="0" smtClean="0"/>
              <a:t>страницу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12324" y="958963"/>
            <a:ext cx="5939790" cy="56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2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70958"/>
            <a:ext cx="4489481" cy="451161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25705" y="1270958"/>
            <a:ext cx="5520906" cy="45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9E907286-DD8C-3047-9844-48103DB6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n>
                  <a:noFill/>
                </a:ln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Основными результатами дипломного проекта являются создание автоматизированной системы </a:t>
            </a:r>
            <a:r>
              <a:rPr lang="ru-RU" sz="2400" dirty="0" smtClean="0">
                <a:ln>
                  <a:noFill/>
                </a:ln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сбора информации территории и оценка ее через машинное обучение.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оптимизирует процесс поиска участка для выращивания винограда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6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77AFD3-71F1-574F-9B25-BA12527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E8EF19-9465-0040-816E-20F917F9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90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683021" cy="1400530"/>
          </a:xfrm>
        </p:spPr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13281"/>
            <a:ext cx="8946541" cy="13746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поиска исходного сырья методом машинного обучения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6110" y="2648223"/>
            <a:ext cx="2804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3967" y="3786828"/>
            <a:ext cx="8946541" cy="1374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для визуальной оценки местности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сбора климатических и почвенных параметров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машинного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машинного обучения для определения качества местности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724" y="1426065"/>
            <a:ext cx="5262981" cy="4733195"/>
          </a:xfrm>
        </p:spPr>
        <p:txBody>
          <a:bodyPr>
            <a:normAutofit/>
          </a:bodyPr>
          <a:lstStyle/>
          <a:p>
            <a:r>
              <a:rPr lang="ru-RU" dirty="0" smtClean="0"/>
              <a:t>Нет возможности удаленно оценить участок по таким признакам как: климат, почва и местность</a:t>
            </a:r>
          </a:p>
          <a:p>
            <a:r>
              <a:rPr lang="ru-RU" dirty="0" smtClean="0"/>
              <a:t>Зная характеристики участка, не всегда понятна его пригодность</a:t>
            </a:r>
            <a:r>
              <a:rPr lang="ru-RU" dirty="0"/>
              <a:t> </a:t>
            </a:r>
            <a:r>
              <a:rPr lang="ru-RU" dirty="0" smtClean="0"/>
              <a:t>для определенного винограда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2A5F6E7B-E0B5-FB49-BAF5-DA190C955559}"/>
              </a:ext>
            </a:extLst>
          </p:cNvPr>
          <p:cNvSpPr txBox="1">
            <a:spLocks/>
          </p:cNvSpPr>
          <p:nvPr/>
        </p:nvSpPr>
        <p:spPr>
          <a:xfrm>
            <a:off x="6667628" y="452718"/>
            <a:ext cx="5254171" cy="1106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Актуальность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A308E3F8-C89A-7340-8800-B5DF2063562A}"/>
              </a:ext>
            </a:extLst>
          </p:cNvPr>
          <p:cNvSpPr txBox="1">
            <a:spLocks/>
          </p:cNvSpPr>
          <p:nvPr/>
        </p:nvSpPr>
        <p:spPr>
          <a:xfrm>
            <a:off x="6211561" y="1426065"/>
            <a:ext cx="5254171" cy="201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Моя система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решает эти проблемы и оптимизирует процесс поиска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9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591" y="115298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представляет из себя </a:t>
            </a:r>
            <a:r>
              <a:rPr lang="ru-RU" dirty="0" smtClean="0"/>
              <a:t>несколько систем работающие друг с другом: система сбора информации, система машинного обучения и система интерфейса. Взаимодействие с системой реализовано через ролевую модель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76379" y="2553512"/>
            <a:ext cx="6366338" cy="43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947" y="1152983"/>
            <a:ext cx="5307095" cy="560474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62725" y="1426065"/>
            <a:ext cx="3209896" cy="473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15124" y="1578465"/>
            <a:ext cx="4834535" cy="473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Система сбора данных – собирает признаки с местности и оценивает их</a:t>
            </a:r>
          </a:p>
          <a:p>
            <a:r>
              <a:rPr lang="ru-RU" dirty="0" smtClean="0"/>
              <a:t>Система машинного обучения – также собирает данные, но использует их для машинного обучения</a:t>
            </a:r>
          </a:p>
          <a:p>
            <a:r>
              <a:rPr lang="ru-RU" dirty="0" smtClean="0"/>
              <a:t>Система интерфейса – предоставляет доступ для просмотра результата работы первых двух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152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сбора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468" y="2052919"/>
            <a:ext cx="6050862" cy="3019414"/>
          </a:xfrm>
        </p:spPr>
        <p:txBody>
          <a:bodyPr>
            <a:normAutofit/>
          </a:bodyPr>
          <a:lstStyle/>
          <a:p>
            <a:r>
              <a:rPr lang="ru-RU" dirty="0" smtClean="0"/>
              <a:t>Взаимодействие с системой реализовано через контроллеры Администратора и Ученого, которые в свою очередь взаимодействуют с соответствующими сущностями, в которых уже прописана вся бизнес логика.</a:t>
            </a:r>
          </a:p>
          <a:p>
            <a:r>
              <a:rPr lang="ru-RU" dirty="0" smtClean="0"/>
              <a:t>Контроллеры и сущности имеют базовые интерфейсы в которых прописаны общие методы для обоих компонентов 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705" y="1"/>
            <a:ext cx="4842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9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372" y="0"/>
            <a:ext cx="9404723" cy="1400530"/>
          </a:xfrm>
        </p:spPr>
        <p:txBody>
          <a:bodyPr/>
          <a:lstStyle/>
          <a:p>
            <a:r>
              <a:rPr lang="ru-RU" dirty="0" smtClean="0"/>
              <a:t>Система машинного обучения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2" y="1683819"/>
            <a:ext cx="4429097" cy="5174181"/>
          </a:xfr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557365" y="953337"/>
            <a:ext cx="5113459" cy="1177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22468" y="2052919"/>
            <a:ext cx="6050862" cy="301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Этап обучения представляет из себя загрузку данных, их преобразование и загрузку в модель</a:t>
            </a:r>
          </a:p>
          <a:p>
            <a:r>
              <a:rPr lang="ru-RU" dirty="0" smtClean="0"/>
              <a:t>Этап проверки представляет из проверка качество обученной модели по популярным методологиям и просмотра распределения оценки у тестового множества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53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372" y="0"/>
            <a:ext cx="9404723" cy="1400530"/>
          </a:xfrm>
        </p:spPr>
        <p:txBody>
          <a:bodyPr/>
          <a:lstStyle/>
          <a:p>
            <a:r>
              <a:rPr lang="ru-RU" dirty="0" smtClean="0"/>
              <a:t>Система машинного обучения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28375" y="1090486"/>
            <a:ext cx="5113459" cy="1177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77992"/>
            <a:ext cx="5349245" cy="4770407"/>
          </a:xfrm>
        </p:spPr>
        <p:txBody>
          <a:bodyPr/>
          <a:lstStyle/>
          <a:p>
            <a:r>
              <a:rPr lang="ru-RU" dirty="0" smtClean="0"/>
              <a:t>В качестве модели я выбрал случайный лес который состоит из 40 деревьев</a:t>
            </a:r>
          </a:p>
          <a:p>
            <a:r>
              <a:rPr lang="ru-RU" dirty="0" smtClean="0"/>
              <a:t>Дерево классифицирует на уникальном подмножестве данных, определяет признак и его значение по которому можно разделить данные, и с определенной вероятность классифицирует их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7787497" y="2268161"/>
            <a:ext cx="3260066" cy="25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8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качества машинного обучения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593227"/>
            <a:ext cx="4858440" cy="4195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07" y="2593227"/>
            <a:ext cx="5833582" cy="419576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39806" y="1974837"/>
            <a:ext cx="4271050" cy="6313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 smtClean="0"/>
              <a:t>Распределение признаков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04508" y="1974837"/>
            <a:ext cx="4271050" cy="6313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 smtClean="0"/>
              <a:t>Распределение полигонов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69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{10D896E4-346D-0340-BBC2-0BC187714000}tf10001062</Template>
  <TotalTime>8462</TotalTime>
  <Words>372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Century Gothic</vt:lpstr>
      <vt:lpstr>Times New Roman</vt:lpstr>
      <vt:lpstr>Wingdings 3</vt:lpstr>
      <vt:lpstr>Ион</vt:lpstr>
      <vt:lpstr>Автоматизированная система прогнозирования качества исходного сырья для производства напитков</vt:lpstr>
      <vt:lpstr>Цели</vt:lpstr>
      <vt:lpstr>Проблема</vt:lpstr>
      <vt:lpstr>Описание</vt:lpstr>
      <vt:lpstr>Архитектура приложения</vt:lpstr>
      <vt:lpstr>Система сбора данных</vt:lpstr>
      <vt:lpstr>Система машинного обучения</vt:lpstr>
      <vt:lpstr>Система машинного обучения</vt:lpstr>
      <vt:lpstr>Проверка качества машинного обучения</vt:lpstr>
      <vt:lpstr>Система пользовательского интерфейса</vt:lpstr>
      <vt:lpstr>Вид интерфейса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прогнозирования качества исходного сырья для производства вина</dc:title>
  <dc:creator>root</dc:creator>
  <cp:lastModifiedBy>root</cp:lastModifiedBy>
  <cp:revision>46</cp:revision>
  <dcterms:created xsi:type="dcterms:W3CDTF">2023-02-15T17:14:49Z</dcterms:created>
  <dcterms:modified xsi:type="dcterms:W3CDTF">2023-06-17T13:50:38Z</dcterms:modified>
</cp:coreProperties>
</file>