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2860000" cy="22860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820" y="-16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2057364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2057364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1684880" y="1227456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098920" y="534924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5054840" y="534924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098920" y="1227456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5054840" y="12274560"/>
            <a:ext cx="662436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143000" y="5349240"/>
            <a:ext cx="20573640" cy="1325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2057364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143000" y="911880"/>
            <a:ext cx="20573640" cy="1769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1325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684880" y="1227456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20573640" cy="632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dt"/>
          </p:nvPr>
        </p:nvSpPr>
        <p:spPr>
          <a:xfrm>
            <a:off x="1571760" y="21187800"/>
            <a:ext cx="5143320" cy="1216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123171A-131D-48CD-8B8A-958F7DB19CB5}" type="datetime">
              <a:rPr lang="en-US" sz="3000" b="0" strike="noStrike" spc="-1">
                <a:solidFill>
                  <a:srgbClr val="8B8B8B"/>
                </a:solidFill>
                <a:latin typeface="Calibri"/>
              </a:rPr>
              <a:t>12/28/2020</a:t>
            </a:fld>
            <a:endParaRPr lang="en-US" sz="30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/>
          </p:nvPr>
        </p:nvSpPr>
        <p:spPr>
          <a:xfrm>
            <a:off x="7572240" y="21187800"/>
            <a:ext cx="7714800" cy="1216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6144920" y="21187800"/>
            <a:ext cx="5143320" cy="1216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8F9C54A-929A-45E3-B7CE-FF7E2BDECF0E}" type="slidenum">
              <a:rPr lang="en-US" sz="30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3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097760" y="327240"/>
            <a:ext cx="4262400" cy="186372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889200" y="2949120"/>
            <a:ext cx="20951640" cy="6397920"/>
          </a:xfrm>
          <a:prstGeom prst="rect">
            <a:avLst/>
          </a:prstGeom>
          <a:solidFill>
            <a:schemeClr val="accent4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417960" y="16575480"/>
            <a:ext cx="14255280" cy="5866200"/>
          </a:xfrm>
          <a:prstGeom prst="rect">
            <a:avLst/>
          </a:prstGeom>
          <a:solidFill>
            <a:srgbClr val="FFFF00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417960" y="9994320"/>
            <a:ext cx="14856120" cy="61016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" name="Group 5"/>
          <p:cNvGrpSpPr/>
          <p:nvPr/>
        </p:nvGrpSpPr>
        <p:grpSpPr>
          <a:xfrm>
            <a:off x="1042200" y="7126200"/>
            <a:ext cx="2521800" cy="1188000"/>
            <a:chOff x="1042200" y="7126200"/>
            <a:chExt cx="2521800" cy="1188000"/>
          </a:xfrm>
        </p:grpSpPr>
        <p:sp>
          <p:nvSpPr>
            <p:cNvPr id="44" name="CustomShape 6"/>
            <p:cNvSpPr/>
            <p:nvPr/>
          </p:nvSpPr>
          <p:spPr>
            <a:xfrm>
              <a:off x="1042200" y="7126200"/>
              <a:ext cx="2521800" cy="11880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5" name="Group 7"/>
            <p:cNvGrpSpPr/>
            <p:nvPr/>
          </p:nvGrpSpPr>
          <p:grpSpPr>
            <a:xfrm>
              <a:off x="1093320" y="7181640"/>
              <a:ext cx="2396520" cy="1069560"/>
              <a:chOff x="1093320" y="7181640"/>
              <a:chExt cx="2396520" cy="1069560"/>
            </a:xfrm>
          </p:grpSpPr>
          <p:sp>
            <p:nvSpPr>
              <p:cNvPr id="46" name="CustomShape 8"/>
              <p:cNvSpPr/>
              <p:nvPr/>
            </p:nvSpPr>
            <p:spPr>
              <a:xfrm>
                <a:off x="1093320" y="7616160"/>
                <a:ext cx="762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LDMatrix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47" name="CustomShape 9"/>
              <p:cNvSpPr/>
              <p:nvPr/>
            </p:nvSpPr>
            <p:spPr>
              <a:xfrm>
                <a:off x="2145960" y="7181640"/>
                <a:ext cx="134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R_LDMatrix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48" name="CustomShape 10"/>
              <p:cNvSpPr/>
              <p:nvPr/>
            </p:nvSpPr>
            <p:spPr>
              <a:xfrm>
                <a:off x="2145960" y="7477200"/>
                <a:ext cx="134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Rsq_LDMatrix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49" name="CustomShape 11"/>
              <p:cNvSpPr/>
              <p:nvPr/>
            </p:nvSpPr>
            <p:spPr>
              <a:xfrm>
                <a:off x="2145960" y="7772760"/>
                <a:ext cx="134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D_LDMatrix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50" name="CustomShape 12"/>
              <p:cNvSpPr/>
              <p:nvPr/>
            </p:nvSpPr>
            <p:spPr>
              <a:xfrm>
                <a:off x="2145960" y="8068680"/>
                <a:ext cx="134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Dprime_LDMatrix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51" name="CustomShape 13"/>
              <p:cNvSpPr/>
              <p:nvPr/>
            </p:nvSpPr>
            <p:spPr>
              <a:xfrm rot="10800000" flipV="1">
                <a:off x="1856160" y="7273440"/>
                <a:ext cx="289800" cy="434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14"/>
              <p:cNvSpPr/>
              <p:nvPr/>
            </p:nvSpPr>
            <p:spPr>
              <a:xfrm rot="10800000" flipV="1">
                <a:off x="1856160" y="7568280"/>
                <a:ext cx="289800" cy="1386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15"/>
              <p:cNvSpPr/>
              <p:nvPr/>
            </p:nvSpPr>
            <p:spPr>
              <a:xfrm rot="10800000">
                <a:off x="1856160" y="7707600"/>
                <a:ext cx="289800" cy="1566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16"/>
              <p:cNvSpPr/>
              <p:nvPr/>
            </p:nvSpPr>
            <p:spPr>
              <a:xfrm rot="10800000">
                <a:off x="1856160" y="7707960"/>
                <a:ext cx="289800" cy="45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5" name="CustomShape 17"/>
          <p:cNvSpPr/>
          <p:nvPr/>
        </p:nvSpPr>
        <p:spPr>
          <a:xfrm rot="16200000" flipV="1">
            <a:off x="10041120" y="2112120"/>
            <a:ext cx="746640" cy="570816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9"/>
          <p:cNvSpPr/>
          <p:nvPr/>
        </p:nvSpPr>
        <p:spPr>
          <a:xfrm flipV="1">
            <a:off x="3564360" y="5749920"/>
            <a:ext cx="4254120" cy="196884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0"/>
          <p:cNvSpPr/>
          <p:nvPr/>
        </p:nvSpPr>
        <p:spPr>
          <a:xfrm flipV="1">
            <a:off x="7068240" y="5751000"/>
            <a:ext cx="750240" cy="3088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5"/>
          <p:cNvSpPr/>
          <p:nvPr/>
        </p:nvSpPr>
        <p:spPr>
          <a:xfrm>
            <a:off x="9783000" y="3327840"/>
            <a:ext cx="121428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>
                <a:solidFill>
                  <a:srgbClr val="000000"/>
                </a:solidFill>
                <a:latin typeface="Courier New"/>
              </a:rPr>
              <a:t>popgen</a:t>
            </a:r>
            <a:endParaRPr lang="en-US" sz="2250" b="0" strike="noStrike" spc="-1">
              <a:latin typeface="Arial"/>
            </a:endParaRPr>
          </a:p>
        </p:txBody>
      </p:sp>
      <p:sp>
        <p:nvSpPr>
          <p:cNvPr id="104" name="CustomShape 66"/>
          <p:cNvSpPr/>
          <p:nvPr/>
        </p:nvSpPr>
        <p:spPr>
          <a:xfrm>
            <a:off x="3204720" y="10442160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>
                <a:solidFill>
                  <a:srgbClr val="000000"/>
                </a:solidFill>
                <a:latin typeface="Courier New"/>
              </a:rPr>
              <a:t>model</a:t>
            </a:r>
            <a:endParaRPr lang="en-US" sz="2250" b="0" strike="noStrike" spc="-1">
              <a:latin typeface="Arial"/>
            </a:endParaRPr>
          </a:p>
        </p:txBody>
      </p:sp>
      <p:sp>
        <p:nvSpPr>
          <p:cNvPr id="105" name="CustomShape 67"/>
          <p:cNvSpPr/>
          <p:nvPr/>
        </p:nvSpPr>
        <p:spPr>
          <a:xfrm>
            <a:off x="3712425" y="16722000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 dirty="0">
                <a:solidFill>
                  <a:srgbClr val="000000"/>
                </a:solidFill>
                <a:latin typeface="Courier New"/>
              </a:rPr>
              <a:t>breed</a:t>
            </a:r>
            <a:endParaRPr lang="en-US" sz="2250" b="0" strike="noStrike" spc="-1" dirty="0">
              <a:latin typeface="Arial"/>
            </a:endParaRPr>
          </a:p>
        </p:txBody>
      </p:sp>
      <p:sp>
        <p:nvSpPr>
          <p:cNvPr id="106" name="CustomShape 68"/>
          <p:cNvSpPr/>
          <p:nvPr/>
        </p:nvSpPr>
        <p:spPr>
          <a:xfrm>
            <a:off x="758880" y="7221960"/>
            <a:ext cx="12783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</a:rPr>
              <a:t>popgen.ldmat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07" name="Group 69"/>
          <p:cNvGrpSpPr/>
          <p:nvPr/>
        </p:nvGrpSpPr>
        <p:grpSpPr>
          <a:xfrm>
            <a:off x="5774040" y="3191760"/>
            <a:ext cx="3571200" cy="1400760"/>
            <a:chOff x="5774040" y="3191760"/>
            <a:chExt cx="3571200" cy="1400760"/>
          </a:xfrm>
        </p:grpSpPr>
        <p:grpSp>
          <p:nvGrpSpPr>
            <p:cNvPr id="108" name="Group 70"/>
            <p:cNvGrpSpPr/>
            <p:nvPr/>
          </p:nvGrpSpPr>
          <p:grpSpPr>
            <a:xfrm>
              <a:off x="5774040" y="3191760"/>
              <a:ext cx="3571200" cy="1400760"/>
              <a:chOff x="5774040" y="3191760"/>
              <a:chExt cx="3571200" cy="1400760"/>
            </a:xfrm>
          </p:grpSpPr>
          <p:sp>
            <p:nvSpPr>
              <p:cNvPr id="109" name="CustomShape 71"/>
              <p:cNvSpPr/>
              <p:nvPr/>
            </p:nvSpPr>
            <p:spPr>
              <a:xfrm>
                <a:off x="5774040" y="3191760"/>
                <a:ext cx="3571200" cy="14007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0" name="Group 72"/>
              <p:cNvGrpSpPr/>
              <p:nvPr/>
            </p:nvGrpSpPr>
            <p:grpSpPr>
              <a:xfrm>
                <a:off x="5844960" y="3266280"/>
                <a:ext cx="3428280" cy="1265040"/>
                <a:chOff x="5844960" y="3266280"/>
                <a:chExt cx="3428280" cy="1265040"/>
              </a:xfrm>
            </p:grpSpPr>
            <p:grpSp>
              <p:nvGrpSpPr>
                <p:cNvPr id="111" name="Group 73"/>
                <p:cNvGrpSpPr/>
                <p:nvPr/>
              </p:nvGrpSpPr>
              <p:grpSpPr>
                <a:xfrm>
                  <a:off x="5844960" y="3981960"/>
                  <a:ext cx="3428280" cy="549360"/>
                  <a:chOff x="5844960" y="3981960"/>
                  <a:chExt cx="3428280" cy="549360"/>
                </a:xfrm>
              </p:grpSpPr>
              <p:sp>
                <p:nvSpPr>
                  <p:cNvPr id="112" name="CustomShape 74"/>
                  <p:cNvSpPr/>
                  <p:nvPr/>
                </p:nvSpPr>
                <p:spPr>
                  <a:xfrm>
                    <a:off x="5844960" y="4164840"/>
                    <a:ext cx="149148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13" name="CustomShape 75"/>
                  <p:cNvSpPr/>
                  <p:nvPr/>
                </p:nvSpPr>
                <p:spPr>
                  <a:xfrm>
                    <a:off x="7698600" y="398196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KosambiMapFunction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14" name="CustomShape 76"/>
                  <p:cNvSpPr/>
                  <p:nvPr/>
                </p:nvSpPr>
                <p:spPr>
                  <a:xfrm>
                    <a:off x="7698600" y="434880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HaldaneMapFunction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15" name="CustomShape 77"/>
                  <p:cNvSpPr/>
                  <p:nvPr/>
                </p:nvSpPr>
                <p:spPr>
                  <a:xfrm rot="10800000" flipV="1">
                    <a:off x="7337160" y="4073040"/>
                    <a:ext cx="361440" cy="18252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6" name="CustomShape 78"/>
                  <p:cNvSpPr/>
                  <p:nvPr/>
                </p:nvSpPr>
                <p:spPr>
                  <a:xfrm rot="10800000">
                    <a:off x="7337160" y="4256280"/>
                    <a:ext cx="361440" cy="1839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17" name="Group 79"/>
                <p:cNvGrpSpPr/>
                <p:nvPr/>
              </p:nvGrpSpPr>
              <p:grpSpPr>
                <a:xfrm>
                  <a:off x="6112080" y="3266280"/>
                  <a:ext cx="2887560" cy="551160"/>
                  <a:chOff x="6112080" y="3266280"/>
                  <a:chExt cx="2887560" cy="551160"/>
                </a:xfrm>
              </p:grpSpPr>
              <p:sp>
                <p:nvSpPr>
                  <p:cNvPr id="118" name="CustomShape 80"/>
                  <p:cNvSpPr/>
                  <p:nvPr/>
                </p:nvSpPr>
                <p:spPr>
                  <a:xfrm>
                    <a:off x="6112080" y="3453120"/>
                    <a:ext cx="9554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19" name="CustomShape 81"/>
                  <p:cNvSpPr/>
                  <p:nvPr/>
                </p:nvSpPr>
                <p:spPr>
                  <a:xfrm>
                    <a:off x="7463160" y="326628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StandardGeneticMap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20" name="CustomShape 82"/>
                  <p:cNvSpPr/>
                  <p:nvPr/>
                </p:nvSpPr>
                <p:spPr>
                  <a:xfrm>
                    <a:off x="7463160" y="363492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ExtendedGeneticMap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21" name="CustomShape 83"/>
                  <p:cNvSpPr/>
                  <p:nvPr/>
                </p:nvSpPr>
                <p:spPr>
                  <a:xfrm rot="10800000" flipV="1">
                    <a:off x="7068600" y="3357000"/>
                    <a:ext cx="394560" cy="1868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2" name="CustomShape 84"/>
                  <p:cNvSpPr/>
                  <p:nvPr/>
                </p:nvSpPr>
                <p:spPr>
                  <a:xfrm rot="10800000">
                    <a:off x="7068600" y="3545280"/>
                    <a:ext cx="394560" cy="1810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123" name="CustomShape 85"/>
                <p:cNvSpPr/>
                <p:nvPr/>
              </p:nvSpPr>
              <p:spPr>
                <a:xfrm rot="16200000" flipV="1">
                  <a:off x="6326640" y="3899160"/>
                  <a:ext cx="5281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24" name="CustomShape 86"/>
            <p:cNvSpPr/>
            <p:nvPr/>
          </p:nvSpPr>
          <p:spPr>
            <a:xfrm>
              <a:off x="5997960" y="320184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popgen.gmap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25" name="Group 87"/>
          <p:cNvGrpSpPr/>
          <p:nvPr/>
        </p:nvGrpSpPr>
        <p:grpSpPr>
          <a:xfrm>
            <a:off x="570960" y="13457160"/>
            <a:ext cx="9353520" cy="2490840"/>
            <a:chOff x="570960" y="13457160"/>
            <a:chExt cx="9353520" cy="2490840"/>
          </a:xfrm>
        </p:grpSpPr>
        <p:grpSp>
          <p:nvGrpSpPr>
            <p:cNvPr id="126" name="Group 88"/>
            <p:cNvGrpSpPr/>
            <p:nvPr/>
          </p:nvGrpSpPr>
          <p:grpSpPr>
            <a:xfrm>
              <a:off x="570960" y="13457160"/>
              <a:ext cx="9353520" cy="2490840"/>
              <a:chOff x="570960" y="13457160"/>
              <a:chExt cx="9353520" cy="2490840"/>
            </a:xfrm>
          </p:grpSpPr>
          <p:sp>
            <p:nvSpPr>
              <p:cNvPr id="127" name="CustomShape 89"/>
              <p:cNvSpPr/>
              <p:nvPr/>
            </p:nvSpPr>
            <p:spPr>
              <a:xfrm>
                <a:off x="570960" y="13457160"/>
                <a:ext cx="9353520" cy="2490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28" name="Group 90"/>
              <p:cNvGrpSpPr/>
              <p:nvPr/>
            </p:nvGrpSpPr>
            <p:grpSpPr>
              <a:xfrm>
                <a:off x="628200" y="13520520"/>
                <a:ext cx="9224640" cy="2377440"/>
                <a:chOff x="628200" y="13520520"/>
                <a:chExt cx="9224640" cy="2377440"/>
              </a:xfrm>
            </p:grpSpPr>
            <p:sp>
              <p:nvSpPr>
                <p:cNvPr id="129" name="CustomShape 91"/>
                <p:cNvSpPr/>
                <p:nvPr/>
              </p:nvSpPr>
              <p:spPr>
                <a:xfrm>
                  <a:off x="628200" y="14991840"/>
                  <a:ext cx="117108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30" name="CustomShape 92"/>
                <p:cNvSpPr/>
                <p:nvPr/>
              </p:nvSpPr>
              <p:spPr>
                <a:xfrm>
                  <a:off x="2167200" y="146300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GeneticVarianceMatrix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131" name="CustomShape 93"/>
                <p:cNvSpPr/>
                <p:nvPr/>
              </p:nvSpPr>
              <p:spPr>
                <a:xfrm>
                  <a:off x="2167200" y="153482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GenicVarianceMatrix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grpSp>
              <p:nvGrpSpPr>
                <p:cNvPr id="132" name="Group 94"/>
                <p:cNvGrpSpPr/>
                <p:nvPr/>
              </p:nvGrpSpPr>
              <p:grpSpPr>
                <a:xfrm>
                  <a:off x="6881400" y="13520520"/>
                  <a:ext cx="2971440" cy="1478520"/>
                  <a:chOff x="6881400" y="13520520"/>
                  <a:chExt cx="2971440" cy="1478520"/>
                </a:xfrm>
              </p:grpSpPr>
              <p:sp>
                <p:nvSpPr>
                  <p:cNvPr id="133" name="CustomShape 95"/>
                  <p:cNvSpPr/>
                  <p:nvPr/>
                </p:nvSpPr>
                <p:spPr>
                  <a:xfrm>
                    <a:off x="6881400" y="1352052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4" name="CustomShape 96"/>
                  <p:cNvSpPr/>
                  <p:nvPr/>
                </p:nvSpPr>
                <p:spPr>
                  <a:xfrm>
                    <a:off x="6881400" y="1389024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5" name="CustomShape 97"/>
                  <p:cNvSpPr/>
                  <p:nvPr/>
                </p:nvSpPr>
                <p:spPr>
                  <a:xfrm>
                    <a:off x="6881400" y="1426176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6" name="CustomShape 98"/>
                  <p:cNvSpPr/>
                  <p:nvPr/>
                </p:nvSpPr>
                <p:spPr>
                  <a:xfrm>
                    <a:off x="6881400" y="146304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DihybridDHAdditiveGeneticVarianceMatrix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7" name="CustomShape 99"/>
                  <p:cNvSpPr/>
                  <p:nvPr/>
                </p:nvSpPr>
                <p:spPr>
                  <a:xfrm>
                    <a:off x="6881400" y="13705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8" name="CustomShape 100"/>
                  <p:cNvSpPr/>
                  <p:nvPr/>
                </p:nvSpPr>
                <p:spPr>
                  <a:xfrm>
                    <a:off x="6881400" y="14074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39" name="CustomShape 101"/>
                  <p:cNvSpPr/>
                  <p:nvPr/>
                </p:nvSpPr>
                <p:spPr>
                  <a:xfrm>
                    <a:off x="6881400" y="144460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0" name="CustomShape 102"/>
                  <p:cNvSpPr/>
                  <p:nvPr/>
                </p:nvSpPr>
                <p:spPr>
                  <a:xfrm>
                    <a:off x="6881400" y="148165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DihybridSSDAdditiveGeneticVarianceMatrix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141" name="Group 103"/>
                <p:cNvGrpSpPr/>
                <p:nvPr/>
              </p:nvGrpSpPr>
              <p:grpSpPr>
                <a:xfrm>
                  <a:off x="6881400" y="15163200"/>
                  <a:ext cx="2971440" cy="734760"/>
                  <a:chOff x="6881400" y="15163200"/>
                  <a:chExt cx="2971440" cy="734760"/>
                </a:xfrm>
              </p:grpSpPr>
              <p:sp>
                <p:nvSpPr>
                  <p:cNvPr id="142" name="CustomShape 104"/>
                  <p:cNvSpPr/>
                  <p:nvPr/>
                </p:nvSpPr>
                <p:spPr>
                  <a:xfrm>
                    <a:off x="6881400" y="151632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TwoWayAdditiveGenicVarianceMatrix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3" name="CustomShape 105"/>
                  <p:cNvSpPr/>
                  <p:nvPr/>
                </p:nvSpPr>
                <p:spPr>
                  <a:xfrm>
                    <a:off x="6881400" y="153478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ThreeWayAdditiveGenicVarianceMatrix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4" name="CustomShape 106"/>
                  <p:cNvSpPr/>
                  <p:nvPr/>
                </p:nvSpPr>
                <p:spPr>
                  <a:xfrm>
                    <a:off x="6881400" y="155329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FourWayAdditiveGenicVarianceMatrix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5" name="CustomShape 107"/>
                  <p:cNvSpPr/>
                  <p:nvPr/>
                </p:nvSpPr>
                <p:spPr>
                  <a:xfrm>
                    <a:off x="6881400" y="1571544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DihybridAdditiveGenicVarianceMatrix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146" name="Group 108"/>
                <p:cNvGrpSpPr/>
                <p:nvPr/>
              </p:nvGrpSpPr>
              <p:grpSpPr>
                <a:xfrm>
                  <a:off x="4168080" y="14447520"/>
                  <a:ext cx="2315160" cy="551160"/>
                  <a:chOff x="4168080" y="14447520"/>
                  <a:chExt cx="2315160" cy="551160"/>
                </a:xfrm>
              </p:grpSpPr>
              <p:sp>
                <p:nvSpPr>
                  <p:cNvPr id="147" name="CustomShape 109"/>
                  <p:cNvSpPr/>
                  <p:nvPr/>
                </p:nvSpPr>
                <p:spPr>
                  <a:xfrm>
                    <a:off x="4168080" y="1444752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8" name="CustomShape 110"/>
                  <p:cNvSpPr/>
                  <p:nvPr/>
                </p:nvSpPr>
                <p:spPr>
                  <a:xfrm>
                    <a:off x="4168080" y="146307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49" name="CustomShape 111"/>
                  <p:cNvSpPr/>
                  <p:nvPr/>
                </p:nvSpPr>
                <p:spPr>
                  <a:xfrm>
                    <a:off x="4168080" y="148161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EpistaticGeneticVarianceMatrix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150" name="Group 112"/>
                <p:cNvGrpSpPr/>
                <p:nvPr/>
              </p:nvGrpSpPr>
              <p:grpSpPr>
                <a:xfrm>
                  <a:off x="4168080" y="15162480"/>
                  <a:ext cx="2315160" cy="551160"/>
                  <a:chOff x="4168080" y="15162480"/>
                  <a:chExt cx="2315160" cy="551160"/>
                </a:xfrm>
              </p:grpSpPr>
              <p:sp>
                <p:nvSpPr>
                  <p:cNvPr id="151" name="CustomShape 113"/>
                  <p:cNvSpPr/>
                  <p:nvPr/>
                </p:nvSpPr>
                <p:spPr>
                  <a:xfrm>
                    <a:off x="4168080" y="1516248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AdditiveGenicVarianceMatrix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52" name="CustomShape 114"/>
                  <p:cNvSpPr/>
                  <p:nvPr/>
                </p:nvSpPr>
                <p:spPr>
                  <a:xfrm>
                    <a:off x="4168080" y="153475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DominanceGenicVarianceMatrix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53" name="CustomShape 115"/>
                  <p:cNvSpPr/>
                  <p:nvPr/>
                </p:nvSpPr>
                <p:spPr>
                  <a:xfrm>
                    <a:off x="4168080" y="155311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EpistaticGenicVarianceMatrix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154" name="CustomShape 116"/>
                <p:cNvSpPr/>
                <p:nvPr/>
              </p:nvSpPr>
              <p:spPr>
                <a:xfrm rot="10800000" flipV="1">
                  <a:off x="6483600" y="13612320"/>
                  <a:ext cx="397800" cy="9266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5" name="CustomShape 117"/>
                <p:cNvSpPr/>
                <p:nvPr/>
              </p:nvSpPr>
              <p:spPr>
                <a:xfrm rot="10800000" flipV="1">
                  <a:off x="6483600" y="13797360"/>
                  <a:ext cx="397800" cy="741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6" name="CustomShape 118"/>
                <p:cNvSpPr/>
                <p:nvPr/>
              </p:nvSpPr>
              <p:spPr>
                <a:xfrm rot="10800000" flipV="1">
                  <a:off x="6483600" y="13981320"/>
                  <a:ext cx="397800" cy="55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7" name="CustomShape 119"/>
                <p:cNvSpPr/>
                <p:nvPr/>
              </p:nvSpPr>
              <p:spPr>
                <a:xfrm rot="10800000" flipV="1">
                  <a:off x="6483600" y="14166720"/>
                  <a:ext cx="397800" cy="3722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8" name="CustomShape 120"/>
                <p:cNvSpPr/>
                <p:nvPr/>
              </p:nvSpPr>
              <p:spPr>
                <a:xfrm rot="10800000" flipV="1">
                  <a:off x="6483600" y="1435392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9" name="CustomShape 121"/>
                <p:cNvSpPr/>
                <p:nvPr/>
              </p:nvSpPr>
              <p:spPr>
                <a:xfrm rot="10800000" flipV="1">
                  <a:off x="6483600" y="14537160"/>
                  <a:ext cx="39780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0" name="CustomShape 122"/>
                <p:cNvSpPr/>
                <p:nvPr/>
              </p:nvSpPr>
              <p:spPr>
                <a:xfrm rot="10800000">
                  <a:off x="6483600" y="14539320"/>
                  <a:ext cx="39780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1" name="CustomShape 123"/>
                <p:cNvSpPr/>
                <p:nvPr/>
              </p:nvSpPr>
              <p:spPr>
                <a:xfrm rot="10800000">
                  <a:off x="6483600" y="14538960"/>
                  <a:ext cx="397800" cy="3690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2" name="CustomShape 124"/>
                <p:cNvSpPr/>
                <p:nvPr/>
              </p:nvSpPr>
              <p:spPr>
                <a:xfrm rot="10800000">
                  <a:off x="6483600" y="15254280"/>
                  <a:ext cx="39780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3" name="CustomShape 125"/>
                <p:cNvSpPr/>
                <p:nvPr/>
              </p:nvSpPr>
              <p:spPr>
                <a:xfrm rot="10800000">
                  <a:off x="6483600" y="1525428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4" name="CustomShape 126"/>
                <p:cNvSpPr/>
                <p:nvPr/>
              </p:nvSpPr>
              <p:spPr>
                <a:xfrm rot="10800000">
                  <a:off x="6483600" y="15254280"/>
                  <a:ext cx="397800" cy="370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5" name="CustomShape 127"/>
                <p:cNvSpPr/>
                <p:nvPr/>
              </p:nvSpPr>
              <p:spPr>
                <a:xfrm rot="10800000">
                  <a:off x="6483600" y="15254280"/>
                  <a:ext cx="397800" cy="552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6" name="CustomShape 128"/>
                <p:cNvSpPr/>
                <p:nvPr/>
              </p:nvSpPr>
              <p:spPr>
                <a:xfrm rot="10800000" flipV="1">
                  <a:off x="3785760" y="14539320"/>
                  <a:ext cx="382320" cy="18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CustomShape 129"/>
                <p:cNvSpPr/>
                <p:nvPr/>
              </p:nvSpPr>
              <p:spPr>
                <a:xfrm rot="10800000">
                  <a:off x="3785760" y="14721480"/>
                  <a:ext cx="382320" cy="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CustomShape 130"/>
                <p:cNvSpPr/>
                <p:nvPr/>
              </p:nvSpPr>
              <p:spPr>
                <a:xfrm rot="10800000">
                  <a:off x="3785760" y="14721840"/>
                  <a:ext cx="382320" cy="1857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CustomShape 131"/>
                <p:cNvSpPr/>
                <p:nvPr/>
              </p:nvSpPr>
              <p:spPr>
                <a:xfrm rot="10800000" flipV="1">
                  <a:off x="3785760" y="15253560"/>
                  <a:ext cx="382320" cy="18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CustomShape 132"/>
                <p:cNvSpPr/>
                <p:nvPr/>
              </p:nvSpPr>
              <p:spPr>
                <a:xfrm rot="10800000" flipV="1">
                  <a:off x="3785760" y="15438600"/>
                  <a:ext cx="3823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1" name="CustomShape 133"/>
                <p:cNvSpPr/>
                <p:nvPr/>
              </p:nvSpPr>
              <p:spPr>
                <a:xfrm rot="10800000">
                  <a:off x="3785760" y="15440040"/>
                  <a:ext cx="38232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2" name="CustomShape 134"/>
                <p:cNvSpPr/>
                <p:nvPr/>
              </p:nvSpPr>
              <p:spPr>
                <a:xfrm rot="10800000" flipV="1">
                  <a:off x="1799640" y="14721840"/>
                  <a:ext cx="367560" cy="3614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3" name="CustomShape 135"/>
                <p:cNvSpPr/>
                <p:nvPr/>
              </p:nvSpPr>
              <p:spPr>
                <a:xfrm rot="10800000">
                  <a:off x="1799640" y="15083640"/>
                  <a:ext cx="367560" cy="356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74" name="CustomShape 136"/>
            <p:cNvSpPr/>
            <p:nvPr/>
          </p:nvSpPr>
          <p:spPr>
            <a:xfrm>
              <a:off x="2269440" y="1418364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model.vmat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76" name="Group 138"/>
          <p:cNvGrpSpPr/>
          <p:nvPr/>
        </p:nvGrpSpPr>
        <p:grpSpPr>
          <a:xfrm>
            <a:off x="10670040" y="10160280"/>
            <a:ext cx="4444200" cy="1023840"/>
            <a:chOff x="10670040" y="10160280"/>
            <a:chExt cx="4444200" cy="1023840"/>
          </a:xfrm>
        </p:grpSpPr>
        <p:grpSp>
          <p:nvGrpSpPr>
            <p:cNvPr id="177" name="Group 139"/>
            <p:cNvGrpSpPr/>
            <p:nvPr/>
          </p:nvGrpSpPr>
          <p:grpSpPr>
            <a:xfrm>
              <a:off x="10670040" y="10160280"/>
              <a:ext cx="4444200" cy="1023840"/>
              <a:chOff x="10670040" y="10160280"/>
              <a:chExt cx="4444200" cy="1023840"/>
            </a:xfrm>
          </p:grpSpPr>
          <p:sp>
            <p:nvSpPr>
              <p:cNvPr id="178" name="CustomShape 140"/>
              <p:cNvSpPr/>
              <p:nvPr/>
            </p:nvSpPr>
            <p:spPr>
              <a:xfrm>
                <a:off x="10670040" y="10160280"/>
                <a:ext cx="4444200" cy="1023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CustomShape 141"/>
              <p:cNvSpPr/>
              <p:nvPr/>
            </p:nvSpPr>
            <p:spPr>
              <a:xfrm>
                <a:off x="10734120" y="10768320"/>
                <a:ext cx="11473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0" name="CustomShape 142"/>
              <p:cNvSpPr/>
              <p:nvPr/>
            </p:nvSpPr>
            <p:spPr>
              <a:xfrm>
                <a:off x="12229560" y="1058544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1" name="CustomShape 143"/>
              <p:cNvSpPr/>
              <p:nvPr/>
            </p:nvSpPr>
            <p:spPr>
              <a:xfrm>
                <a:off x="12229560" y="1095120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NonlinearGenomicModel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2" name="CustomShape 144"/>
              <p:cNvSpPr/>
              <p:nvPr/>
            </p:nvSpPr>
            <p:spPr>
              <a:xfrm>
                <a:off x="14334840" y="1058292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BayesRR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3" name="CustomShape 145"/>
              <p:cNvSpPr/>
              <p:nvPr/>
            </p:nvSpPr>
            <p:spPr>
              <a:xfrm>
                <a:off x="14334840" y="10219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4" name="CustomShape 146"/>
              <p:cNvSpPr/>
              <p:nvPr/>
            </p:nvSpPr>
            <p:spPr>
              <a:xfrm>
                <a:off x="14334840" y="10948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85" name="CustomShape 147"/>
              <p:cNvSpPr/>
              <p:nvPr/>
            </p:nvSpPr>
            <p:spPr>
              <a:xfrm rot="10800000" flipV="1">
                <a:off x="13987440" y="10310760"/>
                <a:ext cx="347400" cy="3654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CustomShape 148"/>
              <p:cNvSpPr/>
              <p:nvPr/>
            </p:nvSpPr>
            <p:spPr>
              <a:xfrm rot="10800000" flipV="1">
                <a:off x="13987440" y="1067472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CustomShape 149"/>
              <p:cNvSpPr/>
              <p:nvPr/>
            </p:nvSpPr>
            <p:spPr>
              <a:xfrm rot="10800000" flipV="1">
                <a:off x="13987440" y="1104048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CustomShape 150"/>
              <p:cNvSpPr/>
              <p:nvPr/>
            </p:nvSpPr>
            <p:spPr>
              <a:xfrm rot="10800000" flipV="1">
                <a:off x="11882160" y="106765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CustomShape 151"/>
              <p:cNvSpPr/>
              <p:nvPr/>
            </p:nvSpPr>
            <p:spPr>
              <a:xfrm rot="10800000">
                <a:off x="11882160" y="108601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0" name="CustomShape 152"/>
            <p:cNvSpPr/>
            <p:nvPr/>
          </p:nvSpPr>
          <p:spPr>
            <a:xfrm>
              <a:off x="10993320" y="1029600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model.gmod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A9BADE-53AF-485D-8A82-64523955FCFD}"/>
              </a:ext>
            </a:extLst>
          </p:cNvPr>
          <p:cNvGrpSpPr/>
          <p:nvPr/>
        </p:nvGrpSpPr>
        <p:grpSpPr>
          <a:xfrm>
            <a:off x="7314330" y="19432798"/>
            <a:ext cx="3089880" cy="776880"/>
            <a:chOff x="6410189" y="17356680"/>
            <a:chExt cx="3089880" cy="776880"/>
          </a:xfrm>
        </p:grpSpPr>
        <p:grpSp>
          <p:nvGrpSpPr>
            <p:cNvPr id="79" name="Group 41"/>
            <p:cNvGrpSpPr/>
            <p:nvPr/>
          </p:nvGrpSpPr>
          <p:grpSpPr>
            <a:xfrm>
              <a:off x="6410189" y="17356680"/>
              <a:ext cx="3089880" cy="776880"/>
              <a:chOff x="4773600" y="18684720"/>
              <a:chExt cx="3089880" cy="776880"/>
            </a:xfrm>
          </p:grpSpPr>
          <p:grpSp>
            <p:nvGrpSpPr>
              <p:cNvPr id="80" name="Group 42"/>
              <p:cNvGrpSpPr/>
              <p:nvPr/>
            </p:nvGrpSpPr>
            <p:grpSpPr>
              <a:xfrm>
                <a:off x="4773600" y="18684720"/>
                <a:ext cx="3089880" cy="776880"/>
                <a:chOff x="4773600" y="18684720"/>
                <a:chExt cx="3089880" cy="776880"/>
              </a:xfrm>
            </p:grpSpPr>
            <p:sp>
              <p:nvSpPr>
                <p:cNvPr id="81" name="CustomShape 43"/>
                <p:cNvSpPr/>
                <p:nvPr/>
              </p:nvSpPr>
              <p:spPr>
                <a:xfrm>
                  <a:off x="4773600" y="18684720"/>
                  <a:ext cx="3089880" cy="77688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" name="CustomShape 44"/>
                <p:cNvSpPr/>
                <p:nvPr/>
              </p:nvSpPr>
              <p:spPr>
                <a:xfrm>
                  <a:off x="4830120" y="19219680"/>
                  <a:ext cx="1623960" cy="1789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EvaluationOperator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83" name="CustomShape 45"/>
                <p:cNvSpPr/>
                <p:nvPr/>
              </p:nvSpPr>
              <p:spPr>
                <a:xfrm>
                  <a:off x="6872040" y="19215720"/>
                  <a:ext cx="643680" cy="1789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etc…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84" name="CustomShape 46"/>
                <p:cNvSpPr/>
                <p:nvPr/>
              </p:nvSpPr>
              <p:spPr>
                <a:xfrm rot="10800000" flipV="1">
                  <a:off x="6454440" y="19305000"/>
                  <a:ext cx="417600" cy="39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85" name="CustomShape 47"/>
              <p:cNvSpPr/>
              <p:nvPr/>
            </p:nvSpPr>
            <p:spPr>
              <a:xfrm>
                <a:off x="4830120" y="18738720"/>
                <a:ext cx="1623960" cy="1789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PerformanceTrial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6" name="CustomShape 48"/>
              <p:cNvSpPr/>
              <p:nvPr/>
            </p:nvSpPr>
            <p:spPr>
              <a:xfrm>
                <a:off x="6872040" y="18734400"/>
                <a:ext cx="643680" cy="1789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etc…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87" name="CustomShape 49"/>
              <p:cNvSpPr/>
              <p:nvPr/>
            </p:nvSpPr>
            <p:spPr>
              <a:xfrm rot="10800000" flipV="1">
                <a:off x="6454440" y="18823680"/>
                <a:ext cx="417600" cy="39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CustomShape 50"/>
              <p:cNvSpPr/>
              <p:nvPr/>
            </p:nvSpPr>
            <p:spPr>
              <a:xfrm rot="5400000" flipH="1" flipV="1">
                <a:off x="5491440" y="19069200"/>
                <a:ext cx="301680" cy="1224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2" name="CustomShape 154"/>
            <p:cNvSpPr/>
            <p:nvPr/>
          </p:nvSpPr>
          <p:spPr>
            <a:xfrm>
              <a:off x="7474500" y="17603640"/>
              <a:ext cx="10940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breed.eval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195" name="Group 157"/>
          <p:cNvGrpSpPr/>
          <p:nvPr/>
        </p:nvGrpSpPr>
        <p:grpSpPr>
          <a:xfrm>
            <a:off x="570960" y="11617560"/>
            <a:ext cx="11336400" cy="1433160"/>
            <a:chOff x="570960" y="11617560"/>
            <a:chExt cx="11336400" cy="1433160"/>
          </a:xfrm>
        </p:grpSpPr>
        <p:sp>
          <p:nvSpPr>
            <p:cNvPr id="196" name="CustomShape 158"/>
            <p:cNvSpPr/>
            <p:nvPr/>
          </p:nvSpPr>
          <p:spPr>
            <a:xfrm>
              <a:off x="570960" y="11617560"/>
              <a:ext cx="11336400" cy="143316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59"/>
            <p:cNvSpPr/>
            <p:nvPr/>
          </p:nvSpPr>
          <p:spPr>
            <a:xfrm>
              <a:off x="2011320" y="1260972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8" name="CustomShape 160"/>
            <p:cNvSpPr/>
            <p:nvPr/>
          </p:nvSpPr>
          <p:spPr>
            <a:xfrm>
              <a:off x="2011320" y="1186704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9" name="CustomShape 161"/>
            <p:cNvSpPr/>
            <p:nvPr/>
          </p:nvSpPr>
          <p:spPr>
            <a:xfrm>
              <a:off x="636840" y="12232800"/>
              <a:ext cx="9698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0" name="CustomShape 162"/>
            <p:cNvSpPr/>
            <p:nvPr/>
          </p:nvSpPr>
          <p:spPr>
            <a:xfrm>
              <a:off x="4038120" y="1168416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1" name="CustomShape 163"/>
            <p:cNvSpPr/>
            <p:nvPr/>
          </p:nvSpPr>
          <p:spPr>
            <a:xfrm rot="10800000" flipV="1">
              <a:off x="1607400" y="11958120"/>
              <a:ext cx="403920" cy="3654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164"/>
            <p:cNvSpPr/>
            <p:nvPr/>
          </p:nvSpPr>
          <p:spPr>
            <a:xfrm rot="10800000">
              <a:off x="1607400" y="12324600"/>
              <a:ext cx="403920" cy="37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165"/>
            <p:cNvSpPr/>
            <p:nvPr/>
          </p:nvSpPr>
          <p:spPr>
            <a:xfrm>
              <a:off x="4038120" y="1204992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4" name="CustomShape 166"/>
            <p:cNvSpPr/>
            <p:nvPr/>
          </p:nvSpPr>
          <p:spPr>
            <a:xfrm>
              <a:off x="4037400" y="1242828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5" name="CustomShape 167"/>
            <p:cNvSpPr/>
            <p:nvPr/>
          </p:nvSpPr>
          <p:spPr>
            <a:xfrm>
              <a:off x="4037400" y="1279260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06" name="CustomShape 168"/>
            <p:cNvSpPr/>
            <p:nvPr/>
          </p:nvSpPr>
          <p:spPr>
            <a:xfrm rot="10800000" flipV="1">
              <a:off x="3633480" y="117752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169"/>
            <p:cNvSpPr/>
            <p:nvPr/>
          </p:nvSpPr>
          <p:spPr>
            <a:xfrm rot="10800000">
              <a:off x="3633480" y="119588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170"/>
            <p:cNvSpPr/>
            <p:nvPr/>
          </p:nvSpPr>
          <p:spPr>
            <a:xfrm rot="10800000" flipV="1">
              <a:off x="3633480" y="12519360"/>
              <a:ext cx="40392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171"/>
            <p:cNvSpPr/>
            <p:nvPr/>
          </p:nvSpPr>
          <p:spPr>
            <a:xfrm rot="10800000">
              <a:off x="3633480" y="12701520"/>
              <a:ext cx="40392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172"/>
            <p:cNvSpPr/>
            <p:nvPr/>
          </p:nvSpPr>
          <p:spPr>
            <a:xfrm>
              <a:off x="6630120" y="118641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1" name="CustomShape 173"/>
            <p:cNvSpPr/>
            <p:nvPr/>
          </p:nvSpPr>
          <p:spPr>
            <a:xfrm>
              <a:off x="9178920" y="1168200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2" name="CustomShape 174"/>
            <p:cNvSpPr/>
            <p:nvPr/>
          </p:nvSpPr>
          <p:spPr>
            <a:xfrm>
              <a:off x="9178920" y="1205208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UnphasedHaplotypeVariantEffectMatrix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3" name="CustomShape 175"/>
            <p:cNvSpPr/>
            <p:nvPr/>
          </p:nvSpPr>
          <p:spPr>
            <a:xfrm>
              <a:off x="6630120" y="126057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4" name="CustomShape 176"/>
            <p:cNvSpPr/>
            <p:nvPr/>
          </p:nvSpPr>
          <p:spPr>
            <a:xfrm>
              <a:off x="9178920" y="1242468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5" name="CustomShape 177"/>
            <p:cNvSpPr/>
            <p:nvPr/>
          </p:nvSpPr>
          <p:spPr>
            <a:xfrm>
              <a:off x="9178920" y="1278864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UnphasedGenotypeVariantEffectMatrix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6" name="CustomShape 178"/>
            <p:cNvSpPr/>
            <p:nvPr/>
          </p:nvSpPr>
          <p:spPr>
            <a:xfrm rot="10800000" flipV="1">
              <a:off x="3633840" y="12697560"/>
              <a:ext cx="299664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179"/>
            <p:cNvSpPr/>
            <p:nvPr/>
          </p:nvSpPr>
          <p:spPr>
            <a:xfrm rot="10800000" flipV="1">
              <a:off x="6287040" y="1251612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80"/>
            <p:cNvSpPr/>
            <p:nvPr/>
          </p:nvSpPr>
          <p:spPr>
            <a:xfrm rot="10800000" flipV="1">
              <a:off x="8678520" y="12515400"/>
              <a:ext cx="50040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81"/>
            <p:cNvSpPr/>
            <p:nvPr/>
          </p:nvSpPr>
          <p:spPr>
            <a:xfrm rot="10800000">
              <a:off x="8678520" y="12697560"/>
              <a:ext cx="50040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182"/>
            <p:cNvSpPr/>
            <p:nvPr/>
          </p:nvSpPr>
          <p:spPr>
            <a:xfrm rot="10800000" flipV="1">
              <a:off x="6287040" y="1288044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183"/>
            <p:cNvSpPr/>
            <p:nvPr/>
          </p:nvSpPr>
          <p:spPr>
            <a:xfrm rot="10800000" flipV="1">
              <a:off x="8678520" y="11773080"/>
              <a:ext cx="500400" cy="18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184"/>
            <p:cNvSpPr/>
            <p:nvPr/>
          </p:nvSpPr>
          <p:spPr>
            <a:xfrm rot="10800000">
              <a:off x="8678520" y="11955600"/>
              <a:ext cx="500400" cy="1879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185"/>
            <p:cNvSpPr/>
            <p:nvPr/>
          </p:nvSpPr>
          <p:spPr>
            <a:xfrm rot="10800000" flipV="1">
              <a:off x="6288120" y="11773440"/>
              <a:ext cx="2890800" cy="2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186"/>
            <p:cNvSpPr/>
            <p:nvPr/>
          </p:nvSpPr>
          <p:spPr>
            <a:xfrm rot="10800000">
              <a:off x="6288120" y="12141720"/>
              <a:ext cx="2890800" cy="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187"/>
            <p:cNvSpPr/>
            <p:nvPr/>
          </p:nvSpPr>
          <p:spPr>
            <a:xfrm rot="10800000" flipV="1">
              <a:off x="3633840" y="11955600"/>
              <a:ext cx="2996640" cy="28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188"/>
            <p:cNvSpPr/>
            <p:nvPr/>
          </p:nvSpPr>
          <p:spPr>
            <a:xfrm>
              <a:off x="2093040" y="1218168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model.emat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27" name="CustomShape 189"/>
          <p:cNvSpPr/>
          <p:nvPr/>
        </p:nvSpPr>
        <p:spPr>
          <a:xfrm rot="5400000" flipH="1" flipV="1">
            <a:off x="9349560" y="8074440"/>
            <a:ext cx="432720" cy="6652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90"/>
          <p:cNvSpPr/>
          <p:nvPr/>
        </p:nvSpPr>
        <p:spPr>
          <a:xfrm rot="5400000" flipH="1" flipV="1">
            <a:off x="7933320" y="8498520"/>
            <a:ext cx="2272320" cy="7643880"/>
          </a:xfrm>
          <a:prstGeom prst="bentConnector3">
            <a:avLst>
              <a:gd name="adj1" fmla="val 8647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91"/>
          <p:cNvSpPr/>
          <p:nvPr/>
        </p:nvSpPr>
        <p:spPr>
          <a:xfrm rot="5400000" flipH="1" flipV="1">
            <a:off x="5540400" y="12758040"/>
            <a:ext cx="405360" cy="991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92"/>
          <p:cNvSpPr/>
          <p:nvPr/>
        </p:nvSpPr>
        <p:spPr>
          <a:xfrm rot="5400000" flipH="1" flipV="1">
            <a:off x="9282600" y="7911360"/>
            <a:ext cx="646560" cy="351864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3"/>
          <p:cNvSpPr/>
          <p:nvPr/>
        </p:nvSpPr>
        <p:spPr>
          <a:xfrm rot="16200000" flipV="1">
            <a:off x="7606800" y="16335360"/>
            <a:ext cx="478800" cy="36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4"/>
          <p:cNvSpPr/>
          <p:nvPr/>
        </p:nvSpPr>
        <p:spPr>
          <a:xfrm flipV="1">
            <a:off x="14673600" y="6148080"/>
            <a:ext cx="7167240" cy="13360320"/>
          </a:xfrm>
          <a:prstGeom prst="bentConnector3">
            <a:avLst>
              <a:gd name="adj1" fmla="val 103189"/>
            </a:avLst>
          </a:prstGeom>
          <a:noFill/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95"/>
          <p:cNvGrpSpPr/>
          <p:nvPr/>
        </p:nvGrpSpPr>
        <p:grpSpPr>
          <a:xfrm>
            <a:off x="7297920" y="779760"/>
            <a:ext cx="3864960" cy="1222920"/>
            <a:chOff x="7297920" y="779760"/>
            <a:chExt cx="3864960" cy="1222920"/>
          </a:xfrm>
        </p:grpSpPr>
        <p:grpSp>
          <p:nvGrpSpPr>
            <p:cNvPr id="234" name="Group 196"/>
            <p:cNvGrpSpPr/>
            <p:nvPr/>
          </p:nvGrpSpPr>
          <p:grpSpPr>
            <a:xfrm>
              <a:off x="7297920" y="779760"/>
              <a:ext cx="3864960" cy="1222920"/>
              <a:chOff x="7297920" y="779760"/>
              <a:chExt cx="3864960" cy="1222920"/>
            </a:xfrm>
          </p:grpSpPr>
          <p:grpSp>
            <p:nvGrpSpPr>
              <p:cNvPr id="235" name="Group 197"/>
              <p:cNvGrpSpPr/>
              <p:nvPr/>
            </p:nvGrpSpPr>
            <p:grpSpPr>
              <a:xfrm>
                <a:off x="7297920" y="779760"/>
                <a:ext cx="3864960" cy="1222920"/>
                <a:chOff x="7297920" y="779760"/>
                <a:chExt cx="3864960" cy="1222920"/>
              </a:xfrm>
            </p:grpSpPr>
            <p:sp>
              <p:nvSpPr>
                <p:cNvPr id="236" name="CustomShape 198"/>
                <p:cNvSpPr/>
                <p:nvPr/>
              </p:nvSpPr>
              <p:spPr>
                <a:xfrm>
                  <a:off x="7297920" y="779760"/>
                  <a:ext cx="3864960" cy="122292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7" name="CustomShape 199"/>
                <p:cNvSpPr/>
                <p:nvPr/>
              </p:nvSpPr>
              <p:spPr>
                <a:xfrm>
                  <a:off x="8372520" y="1329480"/>
                  <a:ext cx="1113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SortableMatrix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38" name="CustomShape 200"/>
                <p:cNvSpPr/>
                <p:nvPr/>
              </p:nvSpPr>
              <p:spPr>
                <a:xfrm>
                  <a:off x="7378560" y="1331640"/>
                  <a:ext cx="63000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39" name="CustomShape 201"/>
                <p:cNvSpPr/>
                <p:nvPr/>
              </p:nvSpPr>
              <p:spPr>
                <a:xfrm rot="10800000" flipV="1">
                  <a:off x="8009280" y="1420560"/>
                  <a:ext cx="363240" cy="18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0" name="CustomShape 202"/>
              <p:cNvSpPr/>
              <p:nvPr/>
            </p:nvSpPr>
            <p:spPr>
              <a:xfrm>
                <a:off x="8728560" y="819000"/>
                <a:ext cx="109548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popgen.mat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41" name="CustomShape 203"/>
              <p:cNvSpPr/>
              <p:nvPr/>
            </p:nvSpPr>
            <p:spPr>
              <a:xfrm>
                <a:off x="9918360" y="863640"/>
                <a:ext cx="1113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VariantMatrix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42" name="CustomShape 204"/>
              <p:cNvSpPr/>
              <p:nvPr/>
            </p:nvSpPr>
            <p:spPr>
              <a:xfrm>
                <a:off x="9918360" y="1738080"/>
                <a:ext cx="1113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FFFFFF"/>
                    </a:solidFill>
                    <a:latin typeface="Calibri"/>
                  </a:rPr>
                  <a:t>TaxaMatrix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43" name="CustomShape 205"/>
              <p:cNvSpPr/>
              <p:nvPr/>
            </p:nvSpPr>
            <p:spPr>
              <a:xfrm rot="5400000">
                <a:off x="10334880" y="1185840"/>
                <a:ext cx="27936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CustomShape 206"/>
              <p:cNvSpPr/>
              <p:nvPr/>
            </p:nvSpPr>
            <p:spPr>
              <a:xfrm rot="16200000" flipV="1">
                <a:off x="10360440" y="1622520"/>
                <a:ext cx="22860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5" name="CustomShape 207"/>
            <p:cNvSpPr/>
            <p:nvPr/>
          </p:nvSpPr>
          <p:spPr>
            <a:xfrm>
              <a:off x="9849960" y="1326240"/>
              <a:ext cx="124812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GroupableMatrix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6" name="CustomShape 208"/>
            <p:cNvSpPr/>
            <p:nvPr/>
          </p:nvSpPr>
          <p:spPr>
            <a:xfrm flipH="1">
              <a:off x="9484920" y="1417680"/>
              <a:ext cx="363960" cy="2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8" name="CustomShape 210"/>
          <p:cNvSpPr/>
          <p:nvPr/>
        </p:nvSpPr>
        <p:spPr>
          <a:xfrm>
            <a:off x="8841600" y="349200"/>
            <a:ext cx="869760" cy="43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50" b="0" strike="noStrike" spc="-1">
                <a:solidFill>
                  <a:srgbClr val="000000"/>
                </a:solidFill>
                <a:latin typeface="Courier New"/>
              </a:rPr>
              <a:t>base</a:t>
            </a:r>
            <a:endParaRPr lang="en-US" sz="2250" b="0" strike="noStrike" spc="-1">
              <a:latin typeface="Arial"/>
            </a:endParaRPr>
          </a:p>
        </p:txBody>
      </p:sp>
      <p:sp>
        <p:nvSpPr>
          <p:cNvPr id="249" name="CustomShape 211"/>
          <p:cNvSpPr/>
          <p:nvPr/>
        </p:nvSpPr>
        <p:spPr>
          <a:xfrm rot="16200000" flipV="1">
            <a:off x="9918360" y="1501920"/>
            <a:ext cx="757440" cy="21358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0" name="Group 212"/>
          <p:cNvGrpSpPr/>
          <p:nvPr/>
        </p:nvGrpSpPr>
        <p:grpSpPr>
          <a:xfrm>
            <a:off x="7819200" y="8125200"/>
            <a:ext cx="10303920" cy="993960"/>
            <a:chOff x="7819200" y="8125200"/>
            <a:chExt cx="10303920" cy="993960"/>
          </a:xfrm>
        </p:grpSpPr>
        <p:grpSp>
          <p:nvGrpSpPr>
            <p:cNvPr id="251" name="Group 213"/>
            <p:cNvGrpSpPr/>
            <p:nvPr/>
          </p:nvGrpSpPr>
          <p:grpSpPr>
            <a:xfrm>
              <a:off x="7819200" y="8125200"/>
              <a:ext cx="10303920" cy="993960"/>
              <a:chOff x="7819200" y="8125200"/>
              <a:chExt cx="10303920" cy="993960"/>
            </a:xfrm>
          </p:grpSpPr>
          <p:grpSp>
            <p:nvGrpSpPr>
              <p:cNvPr id="252" name="Group 214"/>
              <p:cNvGrpSpPr/>
              <p:nvPr/>
            </p:nvGrpSpPr>
            <p:grpSpPr>
              <a:xfrm>
                <a:off x="7819200" y="8125200"/>
                <a:ext cx="10303920" cy="993960"/>
                <a:chOff x="7819200" y="8125200"/>
                <a:chExt cx="10303920" cy="993960"/>
              </a:xfrm>
            </p:grpSpPr>
            <p:sp>
              <p:nvSpPr>
                <p:cNvPr id="253" name="CustomShape 215"/>
                <p:cNvSpPr/>
                <p:nvPr/>
              </p:nvSpPr>
              <p:spPr>
                <a:xfrm>
                  <a:off x="7819200" y="8125200"/>
                  <a:ext cx="10303920" cy="99396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54" name="Group 216"/>
                <p:cNvGrpSpPr/>
                <p:nvPr/>
              </p:nvGrpSpPr>
              <p:grpSpPr>
                <a:xfrm>
                  <a:off x="7871760" y="8340480"/>
                  <a:ext cx="10073520" cy="539280"/>
                  <a:chOff x="7871760" y="8340480"/>
                  <a:chExt cx="10073520" cy="539280"/>
                </a:xfrm>
              </p:grpSpPr>
              <p:sp>
                <p:nvSpPr>
                  <p:cNvPr id="255" name="CustomShape 217"/>
                  <p:cNvSpPr/>
                  <p:nvPr/>
                </p:nvSpPr>
                <p:spPr>
                  <a:xfrm>
                    <a:off x="7871760" y="8525880"/>
                    <a:ext cx="1481760" cy="19440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6" name="CustomShape 218"/>
                  <p:cNvSpPr/>
                  <p:nvPr/>
                </p:nvSpPr>
                <p:spPr>
                  <a:xfrm>
                    <a:off x="14761080" y="834048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7" name="CustomShape 219"/>
                  <p:cNvSpPr/>
                  <p:nvPr/>
                </p:nvSpPr>
                <p:spPr>
                  <a:xfrm>
                    <a:off x="14761080" y="869724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DenseGenotypicEstimatedBreedingValueMatrix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8" name="CustomShape 220"/>
                  <p:cNvSpPr/>
                  <p:nvPr/>
                </p:nvSpPr>
                <p:spPr>
                  <a:xfrm>
                    <a:off x="11878200" y="8531640"/>
                    <a:ext cx="250056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DenseEstimatedBreedingValueMatrix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59" name="CustomShape 221"/>
                  <p:cNvSpPr/>
                  <p:nvPr/>
                </p:nvSpPr>
                <p:spPr>
                  <a:xfrm rot="10800000" flipV="1">
                    <a:off x="11567520" y="8622360"/>
                    <a:ext cx="31068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60" name="CustomShape 222"/>
                  <p:cNvSpPr/>
                  <p:nvPr/>
                </p:nvSpPr>
                <p:spPr>
                  <a:xfrm rot="10800000">
                    <a:off x="14379120" y="8623800"/>
                    <a:ext cx="381960" cy="1648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61" name="CustomShape 223"/>
                  <p:cNvSpPr/>
                  <p:nvPr/>
                </p:nvSpPr>
                <p:spPr>
                  <a:xfrm rot="10800000" flipV="1">
                    <a:off x="14379120" y="8432280"/>
                    <a:ext cx="381960" cy="19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62" name="CustomShape 224"/>
              <p:cNvSpPr/>
              <p:nvPr/>
            </p:nvSpPr>
            <p:spPr>
              <a:xfrm>
                <a:off x="7998120" y="8147880"/>
                <a:ext cx="127836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popgen.bvmat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63" name="CustomShape 225"/>
            <p:cNvSpPr/>
            <p:nvPr/>
          </p:nvSpPr>
          <p:spPr>
            <a:xfrm>
              <a:off x="9646200" y="8532000"/>
              <a:ext cx="192024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DenseBreedingValueMatrix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4" name="CustomShape 226"/>
            <p:cNvSpPr/>
            <p:nvPr/>
          </p:nvSpPr>
          <p:spPr>
            <a:xfrm rot="10800000">
              <a:off x="9354240" y="8623080"/>
              <a:ext cx="29196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5" name="CustomShape 227"/>
          <p:cNvSpPr/>
          <p:nvPr/>
        </p:nvSpPr>
        <p:spPr>
          <a:xfrm>
            <a:off x="18473760" y="20002680"/>
            <a:ext cx="3027240" cy="184290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6" name="CustomShape 228"/>
          <p:cNvSpPr/>
          <p:nvPr/>
        </p:nvSpPr>
        <p:spPr>
          <a:xfrm>
            <a:off x="18718200" y="20190240"/>
            <a:ext cx="748800" cy="1825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Interface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" name="CustomShape 229"/>
          <p:cNvSpPr/>
          <p:nvPr/>
        </p:nvSpPr>
        <p:spPr>
          <a:xfrm>
            <a:off x="18718200" y="20539800"/>
            <a:ext cx="1727280" cy="1825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Partial Implementation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230"/>
          <p:cNvSpPr/>
          <p:nvPr/>
        </p:nvSpPr>
        <p:spPr>
          <a:xfrm>
            <a:off x="18718200" y="20880000"/>
            <a:ext cx="1442880" cy="182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Full Implementation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231"/>
          <p:cNvSpPr/>
          <p:nvPr/>
        </p:nvSpPr>
        <p:spPr>
          <a:xfrm>
            <a:off x="20693160" y="20170440"/>
            <a:ext cx="5119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Key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70" name="Group 232"/>
          <p:cNvGrpSpPr/>
          <p:nvPr/>
        </p:nvGrpSpPr>
        <p:grpSpPr>
          <a:xfrm>
            <a:off x="1028880" y="8542800"/>
            <a:ext cx="6039000" cy="592560"/>
            <a:chOff x="1028880" y="8542800"/>
            <a:chExt cx="6039000" cy="592560"/>
          </a:xfrm>
        </p:grpSpPr>
        <p:grpSp>
          <p:nvGrpSpPr>
            <p:cNvPr id="271" name="Group 233"/>
            <p:cNvGrpSpPr/>
            <p:nvPr/>
          </p:nvGrpSpPr>
          <p:grpSpPr>
            <a:xfrm>
              <a:off x="1042200" y="8542800"/>
              <a:ext cx="6025680" cy="592560"/>
              <a:chOff x="1042200" y="8542800"/>
              <a:chExt cx="6025680" cy="592560"/>
            </a:xfrm>
          </p:grpSpPr>
          <p:sp>
            <p:nvSpPr>
              <p:cNvPr id="272" name="CustomShape 234"/>
              <p:cNvSpPr/>
              <p:nvPr/>
            </p:nvSpPr>
            <p:spPr>
              <a:xfrm>
                <a:off x="1042200" y="8542800"/>
                <a:ext cx="6025680" cy="5925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73" name="Group 235"/>
              <p:cNvGrpSpPr/>
              <p:nvPr/>
            </p:nvGrpSpPr>
            <p:grpSpPr>
              <a:xfrm>
                <a:off x="1116720" y="8894160"/>
                <a:ext cx="5798160" cy="183960"/>
                <a:chOff x="1116720" y="8894160"/>
                <a:chExt cx="5798160" cy="183960"/>
              </a:xfrm>
            </p:grpSpPr>
            <p:sp>
              <p:nvSpPr>
                <p:cNvPr id="274" name="CustomShape 236"/>
                <p:cNvSpPr/>
                <p:nvPr/>
              </p:nvSpPr>
              <p:spPr>
                <a:xfrm>
                  <a:off x="1116720" y="8895600"/>
                  <a:ext cx="12812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75" name="CustomShape 237"/>
                <p:cNvSpPr/>
                <p:nvPr/>
              </p:nvSpPr>
              <p:spPr>
                <a:xfrm>
                  <a:off x="4586040" y="8894160"/>
                  <a:ext cx="23288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DenseVanRadenCoancestryMatrix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276" name="CustomShape 238"/>
                <p:cNvSpPr/>
                <p:nvPr/>
              </p:nvSpPr>
              <p:spPr>
                <a:xfrm rot="10800000" flipV="1">
                  <a:off x="4300920" y="8984880"/>
                  <a:ext cx="28512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77" name="CustomShape 239"/>
            <p:cNvSpPr/>
            <p:nvPr/>
          </p:nvSpPr>
          <p:spPr>
            <a:xfrm>
              <a:off x="1028880" y="862632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popgen.cmat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8" name="CustomShape 240"/>
            <p:cNvSpPr/>
            <p:nvPr/>
          </p:nvSpPr>
          <p:spPr>
            <a:xfrm>
              <a:off x="4588560" y="8608320"/>
              <a:ext cx="23263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DenseMolecularCoancestryMatrix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9" name="CustomShape 241"/>
            <p:cNvSpPr/>
            <p:nvPr/>
          </p:nvSpPr>
          <p:spPr>
            <a:xfrm rot="10800000" flipV="1">
              <a:off x="4300920" y="8700120"/>
              <a:ext cx="287640" cy="28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242"/>
            <p:cNvSpPr/>
            <p:nvPr/>
          </p:nvSpPr>
          <p:spPr>
            <a:xfrm>
              <a:off x="2629080" y="8895240"/>
              <a:ext cx="167112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DenseCoancestryMatrix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1" name="CustomShape 243"/>
            <p:cNvSpPr/>
            <p:nvPr/>
          </p:nvSpPr>
          <p:spPr>
            <a:xfrm rot="10800000" flipV="1">
              <a:off x="2398680" y="8985960"/>
              <a:ext cx="23040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2" name="CustomShape 244"/>
          <p:cNvSpPr/>
          <p:nvPr/>
        </p:nvSpPr>
        <p:spPr>
          <a:xfrm>
            <a:off x="18718200" y="21216240"/>
            <a:ext cx="1201680" cy="18252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Unimplemented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3" name="Group 245"/>
          <p:cNvGrpSpPr/>
          <p:nvPr/>
        </p:nvGrpSpPr>
        <p:grpSpPr>
          <a:xfrm>
            <a:off x="7818480" y="5339880"/>
            <a:ext cx="10899000" cy="822240"/>
            <a:chOff x="7818480" y="5339880"/>
            <a:chExt cx="10899000" cy="822240"/>
          </a:xfrm>
        </p:grpSpPr>
        <p:grpSp>
          <p:nvGrpSpPr>
            <p:cNvPr id="284" name="Group 246"/>
            <p:cNvGrpSpPr/>
            <p:nvPr/>
          </p:nvGrpSpPr>
          <p:grpSpPr>
            <a:xfrm>
              <a:off x="7818480" y="5339880"/>
              <a:ext cx="10899000" cy="822240"/>
              <a:chOff x="7818480" y="5339880"/>
              <a:chExt cx="10899000" cy="822240"/>
            </a:xfrm>
          </p:grpSpPr>
          <p:grpSp>
            <p:nvGrpSpPr>
              <p:cNvPr id="285" name="Group 247"/>
              <p:cNvGrpSpPr/>
              <p:nvPr/>
            </p:nvGrpSpPr>
            <p:grpSpPr>
              <a:xfrm>
                <a:off x="7818480" y="5339880"/>
                <a:ext cx="10899000" cy="822240"/>
                <a:chOff x="7818480" y="5339880"/>
                <a:chExt cx="10899000" cy="822240"/>
              </a:xfrm>
            </p:grpSpPr>
            <p:sp>
              <p:nvSpPr>
                <p:cNvPr id="286" name="CustomShape 248"/>
                <p:cNvSpPr/>
                <p:nvPr/>
              </p:nvSpPr>
              <p:spPr>
                <a:xfrm>
                  <a:off x="7818480" y="5339880"/>
                  <a:ext cx="1089900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87" name="Group 249"/>
                <p:cNvGrpSpPr/>
                <p:nvPr/>
              </p:nvGrpSpPr>
              <p:grpSpPr>
                <a:xfrm>
                  <a:off x="7864200" y="5377680"/>
                  <a:ext cx="10800000" cy="738720"/>
                  <a:chOff x="7864200" y="5377680"/>
                  <a:chExt cx="10800000" cy="738720"/>
                </a:xfrm>
              </p:grpSpPr>
              <p:sp>
                <p:nvSpPr>
                  <p:cNvPr id="288" name="CustomShape 250"/>
                  <p:cNvSpPr/>
                  <p:nvPr/>
                </p:nvSpPr>
                <p:spPr>
                  <a:xfrm>
                    <a:off x="7864200" y="5644800"/>
                    <a:ext cx="120780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89" name="CustomShape 251"/>
                  <p:cNvSpPr/>
                  <p:nvPr/>
                </p:nvSpPr>
                <p:spPr>
                  <a:xfrm>
                    <a:off x="11389320" y="5928120"/>
                    <a:ext cx="222552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0" name="CustomShape 252"/>
                  <p:cNvSpPr/>
                  <p:nvPr/>
                </p:nvSpPr>
                <p:spPr>
                  <a:xfrm>
                    <a:off x="11389320" y="5379480"/>
                    <a:ext cx="222552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1" name="CustomShape 253"/>
                  <p:cNvSpPr/>
                  <p:nvPr/>
                </p:nvSpPr>
                <p:spPr>
                  <a:xfrm>
                    <a:off x="13947120" y="5645520"/>
                    <a:ext cx="164232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2" name="CustomShape 254"/>
                  <p:cNvSpPr/>
                  <p:nvPr/>
                </p:nvSpPr>
                <p:spPr>
                  <a:xfrm>
                    <a:off x="15999120" y="5933880"/>
                    <a:ext cx="26650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3" name="CustomShape 255"/>
                  <p:cNvSpPr/>
                  <p:nvPr/>
                </p:nvSpPr>
                <p:spPr>
                  <a:xfrm>
                    <a:off x="15999120" y="5377680"/>
                    <a:ext cx="26650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DensePhasedGenotypeVariantMatrix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4" name="CustomShape 256"/>
                  <p:cNvSpPr/>
                  <p:nvPr/>
                </p:nvSpPr>
                <p:spPr>
                  <a:xfrm rot="10800000">
                    <a:off x="13615920" y="6019560"/>
                    <a:ext cx="238320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5" name="CustomShape 257"/>
                  <p:cNvSpPr/>
                  <p:nvPr/>
                </p:nvSpPr>
                <p:spPr>
                  <a:xfrm rot="10800000">
                    <a:off x="15590520" y="5737320"/>
                    <a:ext cx="408600" cy="2880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6" name="CustomShape 258"/>
                  <p:cNvSpPr/>
                  <p:nvPr/>
                </p:nvSpPr>
                <p:spPr>
                  <a:xfrm rot="10800000" flipV="1">
                    <a:off x="15590520" y="5468760"/>
                    <a:ext cx="408600" cy="2674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7" name="CustomShape 259"/>
                  <p:cNvSpPr/>
                  <p:nvPr/>
                </p:nvSpPr>
                <p:spPr>
                  <a:xfrm rot="10800000" flipV="1">
                    <a:off x="13615920" y="5469480"/>
                    <a:ext cx="238320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8" name="CustomShape 260"/>
                  <p:cNvSpPr/>
                  <p:nvPr/>
                </p:nvSpPr>
                <p:spPr>
                  <a:xfrm rot="10800000">
                    <a:off x="11008080" y="5470920"/>
                    <a:ext cx="381240" cy="5486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9" name="CustomShape 261"/>
                  <p:cNvSpPr/>
                  <p:nvPr/>
                </p:nvSpPr>
                <p:spPr>
                  <a:xfrm rot="10800000">
                    <a:off x="11008080" y="5470560"/>
                    <a:ext cx="38124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00" name="CustomShape 262"/>
                  <p:cNvSpPr/>
                  <p:nvPr/>
                </p:nvSpPr>
                <p:spPr>
                  <a:xfrm rot="10800000">
                    <a:off x="9072360" y="5736240"/>
                    <a:ext cx="487476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301" name="CustomShape 263"/>
              <p:cNvSpPr/>
              <p:nvPr/>
            </p:nvSpPr>
            <p:spPr>
              <a:xfrm>
                <a:off x="7926840" y="534420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popgen.gmat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302" name="CustomShape 264"/>
            <p:cNvSpPr/>
            <p:nvPr/>
          </p:nvSpPr>
          <p:spPr>
            <a:xfrm>
              <a:off x="9406800" y="5379120"/>
              <a:ext cx="160056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DenseGenotypeMatrix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03" name="CustomShape 265"/>
            <p:cNvSpPr/>
            <p:nvPr/>
          </p:nvSpPr>
          <p:spPr>
            <a:xfrm rot="10800000" flipV="1">
              <a:off x="9072360" y="5470200"/>
              <a:ext cx="334440" cy="265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4" name="Group 266"/>
          <p:cNvGrpSpPr/>
          <p:nvPr/>
        </p:nvGrpSpPr>
        <p:grpSpPr>
          <a:xfrm>
            <a:off x="7822440" y="6511680"/>
            <a:ext cx="11022120" cy="822240"/>
            <a:chOff x="7822440" y="6511680"/>
            <a:chExt cx="11022120" cy="822240"/>
          </a:xfrm>
        </p:grpSpPr>
        <p:grpSp>
          <p:nvGrpSpPr>
            <p:cNvPr id="305" name="Group 267"/>
            <p:cNvGrpSpPr/>
            <p:nvPr/>
          </p:nvGrpSpPr>
          <p:grpSpPr>
            <a:xfrm>
              <a:off x="7822440" y="6511680"/>
              <a:ext cx="11022120" cy="822240"/>
              <a:chOff x="7822440" y="6511680"/>
              <a:chExt cx="11022120" cy="822240"/>
            </a:xfrm>
          </p:grpSpPr>
          <p:grpSp>
            <p:nvGrpSpPr>
              <p:cNvPr id="306" name="Group 268"/>
              <p:cNvGrpSpPr/>
              <p:nvPr/>
            </p:nvGrpSpPr>
            <p:grpSpPr>
              <a:xfrm>
                <a:off x="7822440" y="6511680"/>
                <a:ext cx="11022120" cy="822240"/>
                <a:chOff x="7822440" y="6511680"/>
                <a:chExt cx="11022120" cy="822240"/>
              </a:xfrm>
            </p:grpSpPr>
            <p:sp>
              <p:nvSpPr>
                <p:cNvPr id="307" name="CustomShape 269"/>
                <p:cNvSpPr/>
                <p:nvPr/>
              </p:nvSpPr>
              <p:spPr>
                <a:xfrm>
                  <a:off x="7822440" y="6511680"/>
                  <a:ext cx="1102212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308" name="Group 270"/>
                <p:cNvGrpSpPr/>
                <p:nvPr/>
              </p:nvGrpSpPr>
              <p:grpSpPr>
                <a:xfrm>
                  <a:off x="7881120" y="6549480"/>
                  <a:ext cx="10896840" cy="738720"/>
                  <a:chOff x="7881120" y="6549480"/>
                  <a:chExt cx="10896840" cy="738720"/>
                </a:xfrm>
              </p:grpSpPr>
              <p:sp>
                <p:nvSpPr>
                  <p:cNvPr id="309" name="CustomShape 271"/>
                  <p:cNvSpPr/>
                  <p:nvPr/>
                </p:nvSpPr>
                <p:spPr>
                  <a:xfrm>
                    <a:off x="7881120" y="6830640"/>
                    <a:ext cx="1352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0" name="CustomShape 272"/>
                  <p:cNvSpPr/>
                  <p:nvPr/>
                </p:nvSpPr>
                <p:spPr>
                  <a:xfrm>
                    <a:off x="11558880" y="7099920"/>
                    <a:ext cx="22636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1" name="CustomShape 273"/>
                  <p:cNvSpPr/>
                  <p:nvPr/>
                </p:nvSpPr>
                <p:spPr>
                  <a:xfrm>
                    <a:off x="11558880" y="6551280"/>
                    <a:ext cx="226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DensePhasedHaplotypeMatrix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2" name="CustomShape 274"/>
                  <p:cNvSpPr/>
                  <p:nvPr/>
                </p:nvSpPr>
                <p:spPr>
                  <a:xfrm>
                    <a:off x="14039280" y="6824880"/>
                    <a:ext cx="17013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3" name="CustomShape 275"/>
                  <p:cNvSpPr/>
                  <p:nvPr/>
                </p:nvSpPr>
                <p:spPr>
                  <a:xfrm>
                    <a:off x="16094160" y="7105680"/>
                    <a:ext cx="268380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DenseUnphasedHaplotypeVariantMatrix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4" name="CustomShape 276"/>
                  <p:cNvSpPr/>
                  <p:nvPr/>
                </p:nvSpPr>
                <p:spPr>
                  <a:xfrm>
                    <a:off x="16094160" y="6549480"/>
                    <a:ext cx="26838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>
                        <a:solidFill>
                          <a:srgbClr val="FFFFFF"/>
                        </a:solidFill>
                        <a:latin typeface="Calibri"/>
                      </a:rPr>
                      <a:t>DensePhasedHaplotypeVariantMatrix</a:t>
                    </a:r>
                    <a:endParaRPr lang="en-US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315" name="CustomShape 277"/>
                  <p:cNvSpPr/>
                  <p:nvPr/>
                </p:nvSpPr>
                <p:spPr>
                  <a:xfrm rot="10800000">
                    <a:off x="13823280" y="7191720"/>
                    <a:ext cx="22708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6" name="CustomShape 278"/>
                  <p:cNvSpPr/>
                  <p:nvPr/>
                </p:nvSpPr>
                <p:spPr>
                  <a:xfrm rot="10800000">
                    <a:off x="15741000" y="6916320"/>
                    <a:ext cx="353160" cy="28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7" name="CustomShape 279"/>
                  <p:cNvSpPr/>
                  <p:nvPr/>
                </p:nvSpPr>
                <p:spPr>
                  <a:xfrm rot="10800000" flipV="1">
                    <a:off x="15741000" y="6640920"/>
                    <a:ext cx="353160" cy="27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8" name="CustomShape 280"/>
                  <p:cNvSpPr/>
                  <p:nvPr/>
                </p:nvSpPr>
                <p:spPr>
                  <a:xfrm rot="10800000" flipV="1">
                    <a:off x="13823280" y="6641280"/>
                    <a:ext cx="227088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9" name="CustomShape 281"/>
                  <p:cNvSpPr/>
                  <p:nvPr/>
                </p:nvSpPr>
                <p:spPr>
                  <a:xfrm rot="10800000">
                    <a:off x="11201400" y="6646680"/>
                    <a:ext cx="357480" cy="54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20" name="CustomShape 282"/>
                  <p:cNvSpPr/>
                  <p:nvPr/>
                </p:nvSpPr>
                <p:spPr>
                  <a:xfrm rot="10800000" flipV="1">
                    <a:off x="11201400" y="6642720"/>
                    <a:ext cx="357480" cy="32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21" name="CustomShape 283"/>
                  <p:cNvSpPr/>
                  <p:nvPr/>
                </p:nvSpPr>
                <p:spPr>
                  <a:xfrm rot="10800000" flipV="1">
                    <a:off x="9234000" y="6915960"/>
                    <a:ext cx="48052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322" name="CustomShape 284"/>
              <p:cNvSpPr/>
              <p:nvPr/>
            </p:nvSpPr>
            <p:spPr>
              <a:xfrm>
                <a:off x="7975080" y="656208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urier New"/>
                  </a:rPr>
                  <a:t>popgen.hmat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323" name="CustomShape 285"/>
            <p:cNvSpPr/>
            <p:nvPr/>
          </p:nvSpPr>
          <p:spPr>
            <a:xfrm>
              <a:off x="9540000" y="6555240"/>
              <a:ext cx="16606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/>
                </a:rPr>
                <a:t>DenseHaplotypeMatrix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324" name="CustomShape 286"/>
          <p:cNvSpPr/>
          <p:nvPr/>
        </p:nvSpPr>
        <p:spPr>
          <a:xfrm rot="10800000" flipV="1">
            <a:off x="9234000" y="6647040"/>
            <a:ext cx="306000" cy="275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B31B46-2CFD-47AB-B6F7-C4CABBBD7809}"/>
              </a:ext>
            </a:extLst>
          </p:cNvPr>
          <p:cNvGrpSpPr/>
          <p:nvPr/>
        </p:nvGrpSpPr>
        <p:grpSpPr>
          <a:xfrm>
            <a:off x="7314330" y="20415460"/>
            <a:ext cx="3025897" cy="1272240"/>
            <a:chOff x="2987675" y="19135031"/>
            <a:chExt cx="3025897" cy="1272240"/>
          </a:xfrm>
        </p:grpSpPr>
        <p:grpSp>
          <p:nvGrpSpPr>
            <p:cNvPr id="325" name="Group 287"/>
            <p:cNvGrpSpPr/>
            <p:nvPr/>
          </p:nvGrpSpPr>
          <p:grpSpPr>
            <a:xfrm>
              <a:off x="2987675" y="19135031"/>
              <a:ext cx="3025897" cy="1272240"/>
              <a:chOff x="16002623" y="17575920"/>
              <a:chExt cx="3025897" cy="1272240"/>
            </a:xfrm>
          </p:grpSpPr>
          <p:sp>
            <p:nvSpPr>
              <p:cNvPr id="326" name="CustomShape 288"/>
              <p:cNvSpPr/>
              <p:nvPr/>
            </p:nvSpPr>
            <p:spPr>
              <a:xfrm>
                <a:off x="16002623" y="17575920"/>
                <a:ext cx="3025897" cy="12722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27" name="Group 289"/>
              <p:cNvGrpSpPr/>
              <p:nvPr/>
            </p:nvGrpSpPr>
            <p:grpSpPr>
              <a:xfrm>
                <a:off x="16066853" y="17634960"/>
                <a:ext cx="2900827" cy="1117800"/>
                <a:chOff x="16066853" y="17634960"/>
                <a:chExt cx="2900827" cy="1117800"/>
              </a:xfrm>
            </p:grpSpPr>
            <p:sp>
              <p:nvSpPr>
                <p:cNvPr id="328" name="CustomShape 290"/>
                <p:cNvSpPr/>
                <p:nvPr/>
              </p:nvSpPr>
              <p:spPr>
                <a:xfrm>
                  <a:off x="16066853" y="18288360"/>
                  <a:ext cx="1217827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MatingOperator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29" name="CustomShape 291"/>
                <p:cNvSpPr/>
                <p:nvPr/>
              </p:nvSpPr>
              <p:spPr>
                <a:xfrm>
                  <a:off x="17569440" y="1763496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TwoWayDHCross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0" name="CustomShape 292"/>
                <p:cNvSpPr/>
                <p:nvPr/>
              </p:nvSpPr>
              <p:spPr>
                <a:xfrm>
                  <a:off x="17569440" y="1800828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ThreeWayDHCross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1" name="CustomShape 293"/>
                <p:cNvSpPr/>
                <p:nvPr/>
              </p:nvSpPr>
              <p:spPr>
                <a:xfrm>
                  <a:off x="17569440" y="18383760"/>
                  <a:ext cx="13982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FourWayDHCross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2" name="CustomShape 294"/>
                <p:cNvSpPr/>
                <p:nvPr/>
              </p:nvSpPr>
              <p:spPr>
                <a:xfrm>
                  <a:off x="17569440" y="1819692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ThreeWaySSDCross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3" name="CustomShape 295"/>
                <p:cNvSpPr/>
                <p:nvPr/>
              </p:nvSpPr>
              <p:spPr>
                <a:xfrm>
                  <a:off x="17569440" y="1782108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TwoWaySSDCross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4" name="CustomShape 296"/>
                <p:cNvSpPr/>
                <p:nvPr/>
              </p:nvSpPr>
              <p:spPr>
                <a:xfrm>
                  <a:off x="17569440" y="18570240"/>
                  <a:ext cx="1398240" cy="18252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solidFill>
                    <a:srgbClr val="7A7A7A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FourWaySSDCross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35" name="CustomShape 297"/>
                <p:cNvSpPr/>
                <p:nvPr/>
              </p:nvSpPr>
              <p:spPr>
                <a:xfrm rot="10800000" flipV="1">
                  <a:off x="17285040" y="17726760"/>
                  <a:ext cx="284400" cy="653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6" name="CustomShape 298"/>
                <p:cNvSpPr/>
                <p:nvPr/>
              </p:nvSpPr>
              <p:spPr>
                <a:xfrm rot="10800000" flipV="1">
                  <a:off x="17285040" y="17912160"/>
                  <a:ext cx="284400" cy="46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7" name="CustomShape 299"/>
                <p:cNvSpPr/>
                <p:nvPr/>
              </p:nvSpPr>
              <p:spPr>
                <a:xfrm rot="10800000" flipV="1">
                  <a:off x="17285040" y="18099360"/>
                  <a:ext cx="284400" cy="279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8" name="CustomShape 300"/>
                <p:cNvSpPr/>
                <p:nvPr/>
              </p:nvSpPr>
              <p:spPr>
                <a:xfrm rot="10800000" flipV="1">
                  <a:off x="17285040" y="18288000"/>
                  <a:ext cx="284400" cy="9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9" name="CustomShape 301"/>
                <p:cNvSpPr/>
                <p:nvPr/>
              </p:nvSpPr>
              <p:spPr>
                <a:xfrm rot="10800000">
                  <a:off x="17285040" y="18379800"/>
                  <a:ext cx="284400" cy="9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0" name="CustomShape 302"/>
                <p:cNvSpPr/>
                <p:nvPr/>
              </p:nvSpPr>
              <p:spPr>
                <a:xfrm rot="10800000">
                  <a:off x="17285040" y="18380160"/>
                  <a:ext cx="284400" cy="281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341" name="CustomShape 303"/>
            <p:cNvSpPr/>
            <p:nvPr/>
          </p:nvSpPr>
          <p:spPr>
            <a:xfrm>
              <a:off x="3172500" y="19352458"/>
              <a:ext cx="1110217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breed.mate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42" name="Group 304"/>
          <p:cNvGrpSpPr/>
          <p:nvPr/>
        </p:nvGrpSpPr>
        <p:grpSpPr>
          <a:xfrm>
            <a:off x="10793595" y="20507700"/>
            <a:ext cx="2784960" cy="1094400"/>
            <a:chOff x="18073440" y="15811560"/>
            <a:chExt cx="2784960" cy="1094400"/>
          </a:xfrm>
        </p:grpSpPr>
        <p:grpSp>
          <p:nvGrpSpPr>
            <p:cNvPr id="343" name="Group 305"/>
            <p:cNvGrpSpPr/>
            <p:nvPr/>
          </p:nvGrpSpPr>
          <p:grpSpPr>
            <a:xfrm>
              <a:off x="18073440" y="15811560"/>
              <a:ext cx="2784960" cy="1094400"/>
              <a:chOff x="18073440" y="15811560"/>
              <a:chExt cx="2784960" cy="1094400"/>
            </a:xfrm>
          </p:grpSpPr>
          <p:sp>
            <p:nvSpPr>
              <p:cNvPr id="344" name="CustomShape 306"/>
              <p:cNvSpPr/>
              <p:nvPr/>
            </p:nvSpPr>
            <p:spPr>
              <a:xfrm>
                <a:off x="18073440" y="15811560"/>
                <a:ext cx="2784960" cy="109440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45" name="Group 307"/>
              <p:cNvGrpSpPr/>
              <p:nvPr/>
            </p:nvGrpSpPr>
            <p:grpSpPr>
              <a:xfrm>
                <a:off x="18164520" y="16191720"/>
                <a:ext cx="2604600" cy="605880"/>
                <a:chOff x="18164520" y="16191720"/>
                <a:chExt cx="2604600" cy="605880"/>
              </a:xfrm>
            </p:grpSpPr>
            <p:sp>
              <p:nvSpPr>
                <p:cNvPr id="346" name="CustomShape 308"/>
                <p:cNvSpPr/>
                <p:nvPr/>
              </p:nvSpPr>
              <p:spPr>
                <a:xfrm>
                  <a:off x="18735480" y="16191720"/>
                  <a:ext cx="146268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MatingConfiguration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47" name="CustomShape 309"/>
                <p:cNvSpPr/>
                <p:nvPr/>
              </p:nvSpPr>
              <p:spPr>
                <a:xfrm>
                  <a:off x="18164520" y="16615080"/>
                  <a:ext cx="260460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WeightedRandomMatingConfiguration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  <p:sp>
              <p:nvSpPr>
                <p:cNvPr id="348" name="CustomShape 310"/>
                <p:cNvSpPr/>
                <p:nvPr/>
              </p:nvSpPr>
              <p:spPr>
                <a:xfrm rot="5400000" flipH="1" flipV="1">
                  <a:off x="19347120" y="16494120"/>
                  <a:ext cx="240120" cy="122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349" name="CustomShape 311"/>
            <p:cNvSpPr/>
            <p:nvPr/>
          </p:nvSpPr>
          <p:spPr>
            <a:xfrm>
              <a:off x="18297720" y="15821640"/>
              <a:ext cx="1110217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urier New"/>
                </a:rPr>
                <a:t>breed.mcfg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351" name="CustomShape 244">
            <a:extLst>
              <a:ext uri="{FF2B5EF4-FFF2-40B4-BE49-F238E27FC236}">
                <a16:creationId xmlns:a16="http://schemas.microsoft.com/office/drawing/2014/main" id="{4ECF2AF8-49F5-49F2-B1F9-3F2564A6FB5C}"/>
              </a:ext>
            </a:extLst>
          </p:cNvPr>
          <p:cNvSpPr/>
          <p:nvPr/>
        </p:nvSpPr>
        <p:spPr>
          <a:xfrm>
            <a:off x="18717480" y="21551782"/>
            <a:ext cx="484920" cy="1825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Calibri"/>
              </a:rPr>
              <a:t>Alias</a:t>
            </a:r>
            <a:endParaRPr lang="en-US" sz="1200" b="0" strike="noStrike" spc="-1" dirty="0">
              <a:latin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E11222-265B-4C29-8616-E38D8569B605}"/>
              </a:ext>
            </a:extLst>
          </p:cNvPr>
          <p:cNvGrpSpPr/>
          <p:nvPr/>
        </p:nvGrpSpPr>
        <p:grpSpPr>
          <a:xfrm>
            <a:off x="7314330" y="16804755"/>
            <a:ext cx="6019560" cy="1461240"/>
            <a:chOff x="1359000" y="18684720"/>
            <a:chExt cx="6019560" cy="1461240"/>
          </a:xfrm>
        </p:grpSpPr>
        <p:grpSp>
          <p:nvGrpSpPr>
            <p:cNvPr id="56" name="Group 18"/>
            <p:cNvGrpSpPr/>
            <p:nvPr/>
          </p:nvGrpSpPr>
          <p:grpSpPr>
            <a:xfrm>
              <a:off x="1359000" y="18684720"/>
              <a:ext cx="6019560" cy="1461240"/>
              <a:chOff x="1359000" y="18684720"/>
              <a:chExt cx="6019560" cy="1461240"/>
            </a:xfrm>
          </p:grpSpPr>
          <p:sp>
            <p:nvSpPr>
              <p:cNvPr id="57" name="CustomShape 19"/>
              <p:cNvSpPr/>
              <p:nvPr/>
            </p:nvSpPr>
            <p:spPr>
              <a:xfrm>
                <a:off x="1359000" y="18684720"/>
                <a:ext cx="6019560" cy="14612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20"/>
              <p:cNvSpPr/>
              <p:nvPr/>
            </p:nvSpPr>
            <p:spPr>
              <a:xfrm>
                <a:off x="1425575" y="19317960"/>
                <a:ext cx="1374505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SelectionOperator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9" name="CustomShape 21"/>
              <p:cNvSpPr/>
              <p:nvPr/>
            </p:nvSpPr>
            <p:spPr>
              <a:xfrm>
                <a:off x="3339720" y="18740880"/>
                <a:ext cx="294696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ConventionalGenomicSelectionOperator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0" name="CustomShape 22"/>
              <p:cNvSpPr/>
              <p:nvPr/>
            </p:nvSpPr>
            <p:spPr>
              <a:xfrm>
                <a:off x="3339720" y="19313640"/>
                <a:ext cx="294696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MultiObjectiveGenomicMatingOperator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1" name="CustomShape 23"/>
              <p:cNvSpPr/>
              <p:nvPr/>
            </p:nvSpPr>
            <p:spPr>
              <a:xfrm>
                <a:off x="3339720" y="19027440"/>
                <a:ext cx="294696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WeightedGenomicSelectionOperator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2" name="CustomShape 24"/>
              <p:cNvSpPr/>
              <p:nvPr/>
            </p:nvSpPr>
            <p:spPr>
              <a:xfrm>
                <a:off x="3339720" y="19599480"/>
                <a:ext cx="294696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MultiObjectiveGenomicSelectionOperator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3" name="CustomShape 25"/>
              <p:cNvSpPr/>
              <p:nvPr/>
            </p:nvSpPr>
            <p:spPr>
              <a:xfrm>
                <a:off x="3339720" y="19891080"/>
                <a:ext cx="294696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etc</a:t>
                </a:r>
                <a:r>
                  <a:rPr lang="en-US" sz="1200" b="0" strike="noStrike" spc="-1" dirty="0">
                    <a:solidFill>
                      <a:srgbClr val="FFFFFF"/>
                    </a:solidFill>
                    <a:latin typeface="Calibri"/>
                  </a:rPr>
                  <a:t>…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4" name="CustomShape 26"/>
              <p:cNvSpPr/>
              <p:nvPr/>
            </p:nvSpPr>
            <p:spPr>
              <a:xfrm rot="10800000" flipV="1">
                <a:off x="2800800" y="18832680"/>
                <a:ext cx="538920" cy="5767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27"/>
              <p:cNvSpPr/>
              <p:nvPr/>
            </p:nvSpPr>
            <p:spPr>
              <a:xfrm rot="10800000" flipV="1">
                <a:off x="2800800" y="19119240"/>
                <a:ext cx="538920" cy="290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CustomShape 28"/>
              <p:cNvSpPr/>
              <p:nvPr/>
            </p:nvSpPr>
            <p:spPr>
              <a:xfrm rot="10800000" flipV="1">
                <a:off x="2800800" y="19404720"/>
                <a:ext cx="538920" cy="39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CustomShape 29"/>
              <p:cNvSpPr/>
              <p:nvPr/>
            </p:nvSpPr>
            <p:spPr>
              <a:xfrm rot="10800000">
                <a:off x="2800800" y="19409400"/>
                <a:ext cx="538920" cy="281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CustomShape 30"/>
              <p:cNvSpPr/>
              <p:nvPr/>
            </p:nvSpPr>
            <p:spPr>
              <a:xfrm rot="10800000">
                <a:off x="2800800" y="19409760"/>
                <a:ext cx="538920" cy="5727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1" name="CustomShape 153"/>
            <p:cNvSpPr/>
            <p:nvPr/>
          </p:nvSpPr>
          <p:spPr>
            <a:xfrm>
              <a:off x="1688040" y="18832320"/>
              <a:ext cx="10026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urier New"/>
                </a:rPr>
                <a:t>breed.sel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2" name="CustomShape 21">
              <a:extLst>
                <a:ext uri="{FF2B5EF4-FFF2-40B4-BE49-F238E27FC236}">
                  <a16:creationId xmlns:a16="http://schemas.microsoft.com/office/drawing/2014/main" id="{28FA03AA-BE72-484B-993C-AD413EF5D397}"/>
                </a:ext>
              </a:extLst>
            </p:cNvPr>
            <p:cNvSpPr/>
            <p:nvPr/>
          </p:nvSpPr>
          <p:spPr>
            <a:xfrm>
              <a:off x="6648121" y="18736117"/>
              <a:ext cx="64980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CGS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353" name="CustomShape 21">
              <a:extLst>
                <a:ext uri="{FF2B5EF4-FFF2-40B4-BE49-F238E27FC236}">
                  <a16:creationId xmlns:a16="http://schemas.microsoft.com/office/drawing/2014/main" id="{EED9CE28-0892-4C54-91EB-1758301DF0AB}"/>
                </a:ext>
              </a:extLst>
            </p:cNvPr>
            <p:cNvSpPr/>
            <p:nvPr/>
          </p:nvSpPr>
          <p:spPr>
            <a:xfrm>
              <a:off x="6648121" y="19023120"/>
              <a:ext cx="64980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WGS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354" name="CustomShape 21">
              <a:extLst>
                <a:ext uri="{FF2B5EF4-FFF2-40B4-BE49-F238E27FC236}">
                  <a16:creationId xmlns:a16="http://schemas.microsoft.com/office/drawing/2014/main" id="{F516A869-E8AF-48F8-B114-E7E1D9304AAD}"/>
                </a:ext>
              </a:extLst>
            </p:cNvPr>
            <p:cNvSpPr/>
            <p:nvPr/>
          </p:nvSpPr>
          <p:spPr>
            <a:xfrm>
              <a:off x="6648121" y="19311660"/>
              <a:ext cx="64980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MOGM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355" name="CustomShape 21">
              <a:extLst>
                <a:ext uri="{FF2B5EF4-FFF2-40B4-BE49-F238E27FC236}">
                  <a16:creationId xmlns:a16="http://schemas.microsoft.com/office/drawing/2014/main" id="{F2FA06D0-8E95-4A6F-AE49-E38F20924AF1}"/>
                </a:ext>
              </a:extLst>
            </p:cNvPr>
            <p:cNvSpPr/>
            <p:nvPr/>
          </p:nvSpPr>
          <p:spPr>
            <a:xfrm>
              <a:off x="6648532" y="19598663"/>
              <a:ext cx="64980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MOGS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356" name="CustomShape 21">
              <a:extLst>
                <a:ext uri="{FF2B5EF4-FFF2-40B4-BE49-F238E27FC236}">
                  <a16:creationId xmlns:a16="http://schemas.microsoft.com/office/drawing/2014/main" id="{3DC108F6-34CF-4624-AB03-BDD3CA3CB0AC}"/>
                </a:ext>
              </a:extLst>
            </p:cNvPr>
            <p:cNvSpPr/>
            <p:nvPr/>
          </p:nvSpPr>
          <p:spPr>
            <a:xfrm>
              <a:off x="6648469" y="19889152"/>
              <a:ext cx="649800" cy="1825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>
                  <a:solidFill>
                    <a:srgbClr val="FFFFFF"/>
                  </a:solidFill>
                  <a:latin typeface="Calibri"/>
                </a:rPr>
                <a:t>etc...</a:t>
              </a:r>
              <a:endParaRPr lang="en-US" sz="1200" b="0" strike="noStrike" spc="-1" dirty="0">
                <a:latin typeface="Arial"/>
              </a:endParaRP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B2E15B5C-2D53-4B9A-8B91-E7C1005DF31C}"/>
                </a:ext>
              </a:extLst>
            </p:cNvPr>
            <p:cNvCxnSpPr>
              <a:stCxn id="352" idx="1"/>
              <a:endCxn id="59" idx="3"/>
            </p:cNvCxnSpPr>
            <p:nvPr/>
          </p:nvCxnSpPr>
          <p:spPr>
            <a:xfrm rot="10800000" flipV="1">
              <a:off x="6286681" y="18827376"/>
              <a:ext cx="361441" cy="47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B48C6B15-B6BD-49D8-9374-94D1D7D9F2A7}"/>
                </a:ext>
              </a:extLst>
            </p:cNvPr>
            <p:cNvCxnSpPr>
              <a:stCxn id="353" idx="1"/>
              <a:endCxn id="61" idx="3"/>
            </p:cNvCxnSpPr>
            <p:nvPr/>
          </p:nvCxnSpPr>
          <p:spPr>
            <a:xfrm rot="10800000" flipV="1">
              <a:off x="6286681" y="19114380"/>
              <a:ext cx="361441" cy="43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CED5D83-1F09-48FE-93A9-42F56E8A8488}"/>
                </a:ext>
              </a:extLst>
            </p:cNvPr>
            <p:cNvCxnSpPr>
              <a:cxnSpLocks/>
              <a:stCxn id="354" idx="1"/>
              <a:endCxn id="60" idx="3"/>
            </p:cNvCxnSpPr>
            <p:nvPr/>
          </p:nvCxnSpPr>
          <p:spPr>
            <a:xfrm rot="10800000" flipV="1">
              <a:off x="6286681" y="19402920"/>
              <a:ext cx="361441" cy="19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8004B1-3419-4423-A2B8-88BC00AABA29}"/>
                </a:ext>
              </a:extLst>
            </p:cNvPr>
            <p:cNvCxnSpPr>
              <a:stCxn id="355" idx="1"/>
              <a:endCxn id="62" idx="3"/>
            </p:cNvCxnSpPr>
            <p:nvPr/>
          </p:nvCxnSpPr>
          <p:spPr>
            <a:xfrm rot="10800000" flipV="1">
              <a:off x="6286680" y="19689922"/>
              <a:ext cx="361852" cy="8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A7E9B0E-9733-4C64-9A64-7271DCACF6DA}"/>
                </a:ext>
              </a:extLst>
            </p:cNvPr>
            <p:cNvCxnSpPr>
              <a:stCxn id="356" idx="1"/>
              <a:endCxn id="63" idx="3"/>
            </p:cNvCxnSpPr>
            <p:nvPr/>
          </p:nvCxnSpPr>
          <p:spPr>
            <a:xfrm rot="10800000" flipV="1">
              <a:off x="6286681" y="19980412"/>
              <a:ext cx="361789" cy="19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94369B-2280-4D77-82CF-4AE53DC07C92}"/>
              </a:ext>
            </a:extLst>
          </p:cNvPr>
          <p:cNvGrpSpPr/>
          <p:nvPr/>
        </p:nvGrpSpPr>
        <p:grpSpPr>
          <a:xfrm>
            <a:off x="7318617" y="18477599"/>
            <a:ext cx="7060143" cy="776880"/>
            <a:chOff x="2437691" y="18389411"/>
            <a:chExt cx="7060143" cy="776880"/>
          </a:xfrm>
        </p:grpSpPr>
        <p:grpSp>
          <p:nvGrpSpPr>
            <p:cNvPr id="357" name="Group 138">
              <a:extLst>
                <a:ext uri="{FF2B5EF4-FFF2-40B4-BE49-F238E27FC236}">
                  <a16:creationId xmlns:a16="http://schemas.microsoft.com/office/drawing/2014/main" id="{6D7060BA-4FF4-43B1-8A4D-6E6BB08B307B}"/>
                </a:ext>
              </a:extLst>
            </p:cNvPr>
            <p:cNvGrpSpPr/>
            <p:nvPr/>
          </p:nvGrpSpPr>
          <p:grpSpPr>
            <a:xfrm>
              <a:off x="2437691" y="18389411"/>
              <a:ext cx="7060143" cy="776880"/>
              <a:chOff x="10670039" y="10474922"/>
              <a:chExt cx="7060143" cy="776880"/>
            </a:xfrm>
          </p:grpSpPr>
          <p:grpSp>
            <p:nvGrpSpPr>
              <p:cNvPr id="358" name="Group 139">
                <a:extLst>
                  <a:ext uri="{FF2B5EF4-FFF2-40B4-BE49-F238E27FC236}">
                    <a16:creationId xmlns:a16="http://schemas.microsoft.com/office/drawing/2014/main" id="{12D9EE66-3D0B-4057-89AF-04FEEDEA7B07}"/>
                  </a:ext>
                </a:extLst>
              </p:cNvPr>
              <p:cNvGrpSpPr/>
              <p:nvPr/>
            </p:nvGrpSpPr>
            <p:grpSpPr>
              <a:xfrm>
                <a:off x="10670039" y="10474922"/>
                <a:ext cx="7060143" cy="776880"/>
                <a:chOff x="10670039" y="10474922"/>
                <a:chExt cx="7060143" cy="776880"/>
              </a:xfrm>
            </p:grpSpPr>
            <p:sp>
              <p:nvSpPr>
                <p:cNvPr id="360" name="CustomShape 140">
                  <a:extLst>
                    <a:ext uri="{FF2B5EF4-FFF2-40B4-BE49-F238E27FC236}">
                      <a16:creationId xmlns:a16="http://schemas.microsoft.com/office/drawing/2014/main" id="{4F22A2F5-61CC-4FFC-976B-FB128A656BA6}"/>
                    </a:ext>
                  </a:extLst>
                </p:cNvPr>
                <p:cNvSpPr/>
                <p:nvPr/>
              </p:nvSpPr>
              <p:spPr>
                <a:xfrm>
                  <a:off x="10670039" y="10474922"/>
                  <a:ext cx="7060143" cy="77688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1" name="CustomShape 141">
                  <a:extLst>
                    <a:ext uri="{FF2B5EF4-FFF2-40B4-BE49-F238E27FC236}">
                      <a16:creationId xmlns:a16="http://schemas.microsoft.com/office/drawing/2014/main" id="{4E13F5F7-D03D-400B-BA47-8E125447CB35}"/>
                    </a:ext>
                  </a:extLst>
                </p:cNvPr>
                <p:cNvSpPr/>
                <p:nvPr/>
              </p:nvSpPr>
              <p:spPr>
                <a:xfrm>
                  <a:off x="10734120" y="10768320"/>
                  <a:ext cx="2417870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62" name="CustomShape 142">
                  <a:extLst>
                    <a:ext uri="{FF2B5EF4-FFF2-40B4-BE49-F238E27FC236}">
                      <a16:creationId xmlns:a16="http://schemas.microsoft.com/office/drawing/2014/main" id="{9FA67C8F-E12A-40D4-90B3-3795DF78ED95}"/>
                    </a:ext>
                  </a:extLst>
                </p:cNvPr>
                <p:cNvSpPr/>
                <p:nvPr/>
              </p:nvSpPr>
              <p:spPr>
                <a:xfrm>
                  <a:off x="13600320" y="10585440"/>
                  <a:ext cx="2978844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LinearGenomicModelCalibrationOperator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63" name="CustomShape 143">
                  <a:extLst>
                    <a:ext uri="{FF2B5EF4-FFF2-40B4-BE49-F238E27FC236}">
                      <a16:creationId xmlns:a16="http://schemas.microsoft.com/office/drawing/2014/main" id="{1614EEA1-4A38-4074-9785-984811D59784}"/>
                    </a:ext>
                  </a:extLst>
                </p:cNvPr>
                <p:cNvSpPr/>
                <p:nvPr/>
              </p:nvSpPr>
              <p:spPr>
                <a:xfrm>
                  <a:off x="13600320" y="10951200"/>
                  <a:ext cx="2978844" cy="18252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FFFFFF"/>
                      </a:solidFill>
                      <a:latin typeface="Calibri"/>
                    </a:rPr>
                    <a:t>NonlinearGenomicModelCalibrationOperator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64" name="CustomShape 144">
                  <a:extLst>
                    <a:ext uri="{FF2B5EF4-FFF2-40B4-BE49-F238E27FC236}">
                      <a16:creationId xmlns:a16="http://schemas.microsoft.com/office/drawing/2014/main" id="{E25179F8-277F-4E23-9FD4-64BE285A3293}"/>
                    </a:ext>
                  </a:extLst>
                </p:cNvPr>
                <p:cNvSpPr/>
                <p:nvPr/>
              </p:nvSpPr>
              <p:spPr>
                <a:xfrm>
                  <a:off x="16897091" y="10582920"/>
                  <a:ext cx="71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/>
                  <a:r>
                    <a:rPr lang="en-US" sz="1200" b="0" strike="noStrike" spc="-1" dirty="0">
                      <a:solidFill>
                        <a:srgbClr val="FFFFFF"/>
                      </a:solidFill>
                      <a:latin typeface="Calibri"/>
                    </a:rPr>
                    <a:t>etc...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  <p:sp>
              <p:nvSpPr>
                <p:cNvPr id="366" name="CustomShape 146">
                  <a:extLst>
                    <a:ext uri="{FF2B5EF4-FFF2-40B4-BE49-F238E27FC236}">
                      <a16:creationId xmlns:a16="http://schemas.microsoft.com/office/drawing/2014/main" id="{BB568881-E185-485C-97D5-A425E93B2989}"/>
                    </a:ext>
                  </a:extLst>
                </p:cNvPr>
                <p:cNvSpPr/>
                <p:nvPr/>
              </p:nvSpPr>
              <p:spPr>
                <a:xfrm>
                  <a:off x="16897091" y="10948680"/>
                  <a:ext cx="71388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b="0" strike="noStrike" spc="-1">
                      <a:solidFill>
                        <a:srgbClr val="FFFFFF"/>
                      </a:solidFill>
                      <a:latin typeface="Calibri"/>
                    </a:rPr>
                    <a:t>etc...</a:t>
                  </a:r>
                  <a:endParaRPr lang="en-US" sz="1200" b="0" strike="noStrike" spc="-1">
                    <a:latin typeface="Arial"/>
                  </a:endParaRPr>
                </a:p>
              </p:txBody>
            </p:sp>
          </p:grpSp>
          <p:sp>
            <p:nvSpPr>
              <p:cNvPr id="359" name="CustomShape 152">
                <a:extLst>
                  <a:ext uri="{FF2B5EF4-FFF2-40B4-BE49-F238E27FC236}">
                    <a16:creationId xmlns:a16="http://schemas.microsoft.com/office/drawing/2014/main" id="{0516C8F9-DEFE-4249-B03C-024FEFA6242D}"/>
                  </a:ext>
                </a:extLst>
              </p:cNvPr>
              <p:cNvSpPr/>
              <p:nvPr/>
            </p:nvSpPr>
            <p:spPr>
              <a:xfrm>
                <a:off x="11085062" y="10492560"/>
                <a:ext cx="1295909" cy="27554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000000"/>
                    </a:solidFill>
                    <a:latin typeface="Courier New"/>
                  </a:rPr>
                  <a:t>breed.calibr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122D13B-68E8-41DA-8F08-EE99BC87EF1F}"/>
                </a:ext>
              </a:extLst>
            </p:cNvPr>
            <p:cNvCxnSpPr>
              <a:cxnSpLocks/>
              <a:stCxn id="364" idx="1"/>
              <a:endCxn id="362" idx="3"/>
            </p:cNvCxnSpPr>
            <p:nvPr/>
          </p:nvCxnSpPr>
          <p:spPr>
            <a:xfrm rot="10800000" flipV="1">
              <a:off x="8346817" y="18588669"/>
              <a:ext cx="317927" cy="2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88D27CF-93CE-4D9A-8523-F84336F3155D}"/>
                </a:ext>
              </a:extLst>
            </p:cNvPr>
            <p:cNvCxnSpPr>
              <a:cxnSpLocks/>
              <a:stCxn id="366" idx="1"/>
              <a:endCxn id="363" idx="3"/>
            </p:cNvCxnSpPr>
            <p:nvPr/>
          </p:nvCxnSpPr>
          <p:spPr>
            <a:xfrm rot="10800000" flipV="1">
              <a:off x="8346817" y="18954429"/>
              <a:ext cx="317927" cy="2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FD1EC6A-112F-4906-A881-E4E7B51A30A3}"/>
                </a:ext>
              </a:extLst>
            </p:cNvPr>
            <p:cNvCxnSpPr>
              <a:cxnSpLocks/>
              <a:stCxn id="362" idx="1"/>
              <a:endCxn id="361" idx="3"/>
            </p:cNvCxnSpPr>
            <p:nvPr/>
          </p:nvCxnSpPr>
          <p:spPr>
            <a:xfrm rot="10800000" flipV="1">
              <a:off x="4919642" y="18591189"/>
              <a:ext cx="448330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BD98BF8-119B-445B-A553-D8139EAD9F08}"/>
                </a:ext>
              </a:extLst>
            </p:cNvPr>
            <p:cNvCxnSpPr>
              <a:cxnSpLocks/>
              <a:stCxn id="363" idx="1"/>
              <a:endCxn id="361" idx="3"/>
            </p:cNvCxnSpPr>
            <p:nvPr/>
          </p:nvCxnSpPr>
          <p:spPr>
            <a:xfrm rot="10800000">
              <a:off x="4919642" y="18774069"/>
              <a:ext cx="448330" cy="1828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E439E1-C06F-4941-96FE-8DD25DB2EDCF}"/>
              </a:ext>
            </a:extLst>
          </p:cNvPr>
          <p:cNvCxnSpPr>
            <a:cxnSpLocks/>
            <a:stCxn id="326" idx="3"/>
            <a:endCxn id="344" idx="1"/>
          </p:cNvCxnSpPr>
          <p:nvPr/>
        </p:nvCxnSpPr>
        <p:spPr>
          <a:xfrm>
            <a:off x="10340227" y="21051580"/>
            <a:ext cx="453368" cy="3320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A88B35F5-BDDA-45A2-A525-D1A79D63E46D}"/>
              </a:ext>
            </a:extLst>
          </p:cNvPr>
          <p:cNvGrpSpPr/>
          <p:nvPr/>
        </p:nvGrpSpPr>
        <p:grpSpPr>
          <a:xfrm>
            <a:off x="576720" y="17279675"/>
            <a:ext cx="5906520" cy="3677855"/>
            <a:chOff x="636840" y="17268419"/>
            <a:chExt cx="5906520" cy="3677855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BDB4D6CE-7A14-4A47-8182-8ED652D03F2A}"/>
                </a:ext>
              </a:extLst>
            </p:cNvPr>
            <p:cNvGrpSpPr/>
            <p:nvPr/>
          </p:nvGrpSpPr>
          <p:grpSpPr>
            <a:xfrm>
              <a:off x="636840" y="17268419"/>
              <a:ext cx="5906520" cy="3677855"/>
              <a:chOff x="636840" y="17268419"/>
              <a:chExt cx="5906520" cy="367785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C556091-DD2C-4032-BA40-7A82C54A7AA2}"/>
                  </a:ext>
                </a:extLst>
              </p:cNvPr>
              <p:cNvGrpSpPr/>
              <p:nvPr/>
            </p:nvGrpSpPr>
            <p:grpSpPr>
              <a:xfrm>
                <a:off x="636840" y="17268419"/>
                <a:ext cx="5906520" cy="3677855"/>
                <a:chOff x="1450266" y="17661419"/>
                <a:chExt cx="5906520" cy="3677855"/>
              </a:xfrm>
            </p:grpSpPr>
            <p:grpSp>
              <p:nvGrpSpPr>
                <p:cNvPr id="74" name="Group 36"/>
                <p:cNvGrpSpPr/>
                <p:nvPr/>
              </p:nvGrpSpPr>
              <p:grpSpPr>
                <a:xfrm>
                  <a:off x="1450266" y="17661419"/>
                  <a:ext cx="5906520" cy="3677855"/>
                  <a:chOff x="11073050" y="21452399"/>
                  <a:chExt cx="5906520" cy="3677855"/>
                </a:xfrm>
              </p:grpSpPr>
              <p:sp>
                <p:nvSpPr>
                  <p:cNvPr id="75" name="CustomShape 37"/>
                  <p:cNvSpPr/>
                  <p:nvPr/>
                </p:nvSpPr>
                <p:spPr>
                  <a:xfrm>
                    <a:off x="11073050" y="21452399"/>
                    <a:ext cx="5906520" cy="3677855"/>
                  </a:xfrm>
                  <a:prstGeom prst="rect">
                    <a:avLst/>
                  </a:prstGeom>
                  <a:solidFill>
                    <a:schemeClr val="accent6">
                      <a:alpha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6" name="CustomShape 38"/>
                  <p:cNvSpPr/>
                  <p:nvPr/>
                </p:nvSpPr>
                <p:spPr>
                  <a:xfrm>
                    <a:off x="14187820" y="22562422"/>
                    <a:ext cx="12641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BreedingProgram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77" name="CustomShape 39"/>
                  <p:cNvSpPr/>
                  <p:nvPr/>
                </p:nvSpPr>
                <p:spPr>
                  <a:xfrm>
                    <a:off x="16186280" y="23471702"/>
                    <a:ext cx="64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200" b="0" strike="noStrike" spc="-1" dirty="0" err="1">
                        <a:solidFill>
                          <a:srgbClr val="FFFFFF"/>
                        </a:solidFill>
                        <a:latin typeface="Calibri"/>
                      </a:rPr>
                      <a:t>etc</a:t>
                    </a:r>
                    <a:r>
                      <a:rPr lang="en-US" sz="1200" b="0" strike="noStrike" spc="-1" dirty="0">
                        <a:solidFill>
                          <a:srgbClr val="FFFFFF"/>
                        </a:solidFill>
                        <a:latin typeface="Calibri"/>
                      </a:rPr>
                      <a:t>…</a:t>
                    </a:r>
                    <a:endParaRPr lang="en-US" sz="12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194" name="CustomShape 156"/>
                <p:cNvSpPr/>
                <p:nvPr/>
              </p:nvSpPr>
              <p:spPr>
                <a:xfrm>
                  <a:off x="1572306" y="17875680"/>
                  <a:ext cx="1110217" cy="2755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200" b="0" strike="noStrike" spc="-1" dirty="0" err="1">
                      <a:solidFill>
                        <a:srgbClr val="000000"/>
                      </a:solidFill>
                      <a:latin typeface="Courier New"/>
                    </a:rPr>
                    <a:t>breed.arch</a:t>
                  </a:r>
                  <a:endParaRPr lang="en-US" sz="120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372" name="CustomShape 38">
                <a:extLst>
                  <a:ext uri="{FF2B5EF4-FFF2-40B4-BE49-F238E27FC236}">
                    <a16:creationId xmlns:a16="http://schemas.microsoft.com/office/drawing/2014/main" id="{A4451000-B3D7-4A92-85AC-A92E055DF37C}"/>
                  </a:ext>
                </a:extLst>
              </p:cNvPr>
              <p:cNvSpPr/>
              <p:nvPr/>
            </p:nvSpPr>
            <p:spPr>
              <a:xfrm>
                <a:off x="803891" y="20352600"/>
                <a:ext cx="1110218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BreedingGraph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3" name="CustomShape 38">
                <a:extLst>
                  <a:ext uri="{FF2B5EF4-FFF2-40B4-BE49-F238E27FC236}">
                    <a16:creationId xmlns:a16="http://schemas.microsoft.com/office/drawing/2014/main" id="{58D20D81-798B-4E3F-8FB4-7815E7FAE614}"/>
                  </a:ext>
                </a:extLst>
              </p:cNvPr>
              <p:cNvSpPr/>
              <p:nvPr/>
            </p:nvSpPr>
            <p:spPr>
              <a:xfrm>
                <a:off x="2090500" y="19254877"/>
                <a:ext cx="10975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BreedingEdge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4" name="CustomShape 38">
                <a:extLst>
                  <a:ext uri="{FF2B5EF4-FFF2-40B4-BE49-F238E27FC236}">
                    <a16:creationId xmlns:a16="http://schemas.microsoft.com/office/drawing/2014/main" id="{AD36CF85-47A2-4D99-B017-108DA02F3488}"/>
                  </a:ext>
                </a:extLst>
              </p:cNvPr>
              <p:cNvSpPr/>
              <p:nvPr/>
            </p:nvSpPr>
            <p:spPr>
              <a:xfrm>
                <a:off x="2090500" y="18188214"/>
                <a:ext cx="10975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BreedingNode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5" name="CustomShape 38">
                <a:extLst>
                  <a:ext uri="{FF2B5EF4-FFF2-40B4-BE49-F238E27FC236}">
                    <a16:creationId xmlns:a16="http://schemas.microsoft.com/office/drawing/2014/main" id="{2708A6E1-0E91-401E-9CB3-D8788BF7D3DA}"/>
                  </a:ext>
                </a:extLst>
              </p:cNvPr>
              <p:cNvSpPr/>
              <p:nvPr/>
            </p:nvSpPr>
            <p:spPr>
              <a:xfrm>
                <a:off x="3751610" y="19467855"/>
                <a:ext cx="1510811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ImmigrationOperator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6" name="CustomShape 38">
                <a:extLst>
                  <a:ext uri="{FF2B5EF4-FFF2-40B4-BE49-F238E27FC236}">
                    <a16:creationId xmlns:a16="http://schemas.microsoft.com/office/drawing/2014/main" id="{9CFF055A-505A-4BC1-89DE-40B4369347ED}"/>
                  </a:ext>
                </a:extLst>
              </p:cNvPr>
              <p:cNvSpPr/>
              <p:nvPr/>
            </p:nvSpPr>
            <p:spPr>
              <a:xfrm>
                <a:off x="3751610" y="19049650"/>
                <a:ext cx="1510811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spc="-1" dirty="0" err="1">
                    <a:solidFill>
                      <a:srgbClr val="FFFFFF"/>
                    </a:solidFill>
                    <a:latin typeface="Calibri"/>
                  </a:rPr>
                  <a:t>E</a:t>
                </a: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migrationOperator</a:t>
                </a: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377" name="CustomShape 38">
                <a:extLst>
                  <a:ext uri="{FF2B5EF4-FFF2-40B4-BE49-F238E27FC236}">
                    <a16:creationId xmlns:a16="http://schemas.microsoft.com/office/drawing/2014/main" id="{A7D30DD8-6FD3-4206-BFC1-9A9F9BB5DCE9}"/>
                  </a:ext>
                </a:extLst>
              </p:cNvPr>
              <p:cNvSpPr/>
              <p:nvPr/>
            </p:nvSpPr>
            <p:spPr>
              <a:xfrm>
                <a:off x="3751610" y="17983434"/>
                <a:ext cx="126414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200" b="0" strike="noStrike" spc="-1" dirty="0" err="1">
                    <a:solidFill>
                      <a:srgbClr val="FFFFFF"/>
                    </a:solidFill>
                    <a:latin typeface="Calibri"/>
                  </a:rPr>
                  <a:t>GermplasmBank</a:t>
                </a:r>
                <a:endParaRPr lang="en-US" sz="1200" b="0" strike="noStrike" spc="-1" dirty="0">
                  <a:latin typeface="Arial"/>
                </a:endParaRPr>
              </a:p>
            </p:txBody>
          </p:sp>
        </p:grpSp>
        <p:cxnSp>
          <p:nvCxnSpPr>
            <p:cNvPr id="380" name="Connector: Elbow 379">
              <a:extLst>
                <a:ext uri="{FF2B5EF4-FFF2-40B4-BE49-F238E27FC236}">
                  <a16:creationId xmlns:a16="http://schemas.microsoft.com/office/drawing/2014/main" id="{D06F9B9A-3B54-4184-B4A6-151F8CAF1695}"/>
                </a:ext>
              </a:extLst>
            </p:cNvPr>
            <p:cNvCxnSpPr>
              <a:cxnSpLocks/>
              <a:stCxn id="377" idx="1"/>
              <a:endCxn id="374" idx="3"/>
            </p:cNvCxnSpPr>
            <p:nvPr/>
          </p:nvCxnSpPr>
          <p:spPr>
            <a:xfrm rot="10800000" flipV="1">
              <a:off x="3188020" y="18074694"/>
              <a:ext cx="563590" cy="2047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or: Elbow 381">
              <a:extLst>
                <a:ext uri="{FF2B5EF4-FFF2-40B4-BE49-F238E27FC236}">
                  <a16:creationId xmlns:a16="http://schemas.microsoft.com/office/drawing/2014/main" id="{772087DE-7D7A-40B1-A1E3-5F9CD4FEAD4B}"/>
                </a:ext>
              </a:extLst>
            </p:cNvPr>
            <p:cNvCxnSpPr>
              <a:stCxn id="76" idx="1"/>
              <a:endCxn id="374" idx="3"/>
            </p:cNvCxnSpPr>
            <p:nvPr/>
          </p:nvCxnSpPr>
          <p:spPr>
            <a:xfrm rot="10800000">
              <a:off x="3188020" y="18279474"/>
              <a:ext cx="563590" cy="190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or: Elbow 383">
              <a:extLst>
                <a:ext uri="{FF2B5EF4-FFF2-40B4-BE49-F238E27FC236}">
                  <a16:creationId xmlns:a16="http://schemas.microsoft.com/office/drawing/2014/main" id="{D7018797-D230-40B9-90CA-BF07CF5E0A19}"/>
                </a:ext>
              </a:extLst>
            </p:cNvPr>
            <p:cNvCxnSpPr>
              <a:stCxn id="376" idx="1"/>
              <a:endCxn id="373" idx="3"/>
            </p:cNvCxnSpPr>
            <p:nvPr/>
          </p:nvCxnSpPr>
          <p:spPr>
            <a:xfrm rot="10800000" flipV="1">
              <a:off x="3188020" y="19140909"/>
              <a:ext cx="563590" cy="205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ctor: Elbow 385">
              <a:extLst>
                <a:ext uri="{FF2B5EF4-FFF2-40B4-BE49-F238E27FC236}">
                  <a16:creationId xmlns:a16="http://schemas.microsoft.com/office/drawing/2014/main" id="{8F6841D8-0A02-44D1-B0D1-E85A546839FE}"/>
                </a:ext>
              </a:extLst>
            </p:cNvPr>
            <p:cNvCxnSpPr>
              <a:stCxn id="375" idx="1"/>
              <a:endCxn id="373" idx="3"/>
            </p:cNvCxnSpPr>
            <p:nvPr/>
          </p:nvCxnSpPr>
          <p:spPr>
            <a:xfrm rot="10800000">
              <a:off x="3188020" y="19346137"/>
              <a:ext cx="563590" cy="2129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Elbow 388">
              <a:extLst>
                <a:ext uri="{FF2B5EF4-FFF2-40B4-BE49-F238E27FC236}">
                  <a16:creationId xmlns:a16="http://schemas.microsoft.com/office/drawing/2014/main" id="{ADC29FDE-CEC7-4A46-8409-F4CB568A491A}"/>
                </a:ext>
              </a:extLst>
            </p:cNvPr>
            <p:cNvCxnSpPr>
              <a:stCxn id="372" idx="0"/>
              <a:endCxn id="373" idx="1"/>
            </p:cNvCxnSpPr>
            <p:nvPr/>
          </p:nvCxnSpPr>
          <p:spPr>
            <a:xfrm rot="5400000" flipH="1" flipV="1">
              <a:off x="1221519" y="19483619"/>
              <a:ext cx="1006463" cy="731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or: Elbow 390">
              <a:extLst>
                <a:ext uri="{FF2B5EF4-FFF2-40B4-BE49-F238E27FC236}">
                  <a16:creationId xmlns:a16="http://schemas.microsoft.com/office/drawing/2014/main" id="{8B947041-13A6-429D-B592-3BE7941D25A4}"/>
                </a:ext>
              </a:extLst>
            </p:cNvPr>
            <p:cNvCxnSpPr>
              <a:stCxn id="372" idx="0"/>
              <a:endCxn id="374" idx="1"/>
            </p:cNvCxnSpPr>
            <p:nvPr/>
          </p:nvCxnSpPr>
          <p:spPr>
            <a:xfrm rot="5400000" flipH="1" flipV="1">
              <a:off x="688187" y="18950287"/>
              <a:ext cx="2073126" cy="731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CustomShape 39">
              <a:extLst>
                <a:ext uri="{FF2B5EF4-FFF2-40B4-BE49-F238E27FC236}">
                  <a16:creationId xmlns:a16="http://schemas.microsoft.com/office/drawing/2014/main" id="{9EC188FC-DC7F-4F9C-8A64-4998E1CDC56D}"/>
                </a:ext>
              </a:extLst>
            </p:cNvPr>
            <p:cNvSpPr/>
            <p:nvPr/>
          </p:nvSpPr>
          <p:spPr>
            <a:xfrm>
              <a:off x="5752600" y="17966078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393" name="CustomShape 39">
              <a:extLst>
                <a:ext uri="{FF2B5EF4-FFF2-40B4-BE49-F238E27FC236}">
                  <a16:creationId xmlns:a16="http://schemas.microsoft.com/office/drawing/2014/main" id="{7981C243-A755-46A0-9388-74825585C830}"/>
                </a:ext>
              </a:extLst>
            </p:cNvPr>
            <p:cNvSpPr/>
            <p:nvPr/>
          </p:nvSpPr>
          <p:spPr>
            <a:xfrm>
              <a:off x="2702149" y="20356893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FFFFFF"/>
                  </a:solidFill>
                  <a:latin typeface="Calibri"/>
                </a:rPr>
                <a:t>etc</a:t>
              </a:r>
              <a:r>
                <a:rPr lang="en-US" sz="1200" b="0" strike="noStrike" spc="-1" dirty="0">
                  <a:solidFill>
                    <a:srgbClr val="FFFFFF"/>
                  </a:solidFill>
                  <a:latin typeface="Calibri"/>
                </a:rPr>
                <a:t>…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FF951DD-4D84-4C22-A67F-159B39D41491}"/>
              </a:ext>
            </a:extLst>
          </p:cNvPr>
          <p:cNvGrpSpPr/>
          <p:nvPr/>
        </p:nvGrpSpPr>
        <p:grpSpPr>
          <a:xfrm>
            <a:off x="2463754" y="21551782"/>
            <a:ext cx="2128372" cy="679641"/>
            <a:chOff x="3961133" y="21561234"/>
            <a:chExt cx="2128372" cy="679641"/>
          </a:xfrm>
        </p:grpSpPr>
        <p:sp>
          <p:nvSpPr>
            <p:cNvPr id="395" name="CustomShape 37">
              <a:extLst>
                <a:ext uri="{FF2B5EF4-FFF2-40B4-BE49-F238E27FC236}">
                  <a16:creationId xmlns:a16="http://schemas.microsoft.com/office/drawing/2014/main" id="{31D66494-89F1-4258-B6B1-F981912C86B3}"/>
                </a:ext>
              </a:extLst>
            </p:cNvPr>
            <p:cNvSpPr/>
            <p:nvPr/>
          </p:nvSpPr>
          <p:spPr>
            <a:xfrm>
              <a:off x="3961133" y="21561234"/>
              <a:ext cx="2128372" cy="67964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137"/>
            <p:cNvSpPr/>
            <p:nvPr/>
          </p:nvSpPr>
          <p:spPr>
            <a:xfrm>
              <a:off x="4184930" y="21747454"/>
              <a:ext cx="1017371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urier New"/>
                </a:rPr>
                <a:t>breed.log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FE32B16B-BD2D-42AD-9D82-8A87916ACBD5}"/>
              </a:ext>
            </a:extLst>
          </p:cNvPr>
          <p:cNvCxnSpPr>
            <a:cxnSpLocks/>
            <a:stCxn id="75" idx="2"/>
            <a:endCxn id="395" idx="0"/>
          </p:cNvCxnSpPr>
          <p:nvPr/>
        </p:nvCxnSpPr>
        <p:spPr>
          <a:xfrm rot="5400000">
            <a:off x="3231834" y="21253636"/>
            <a:ext cx="594252" cy="2040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or: Elbow 400">
            <a:extLst>
              <a:ext uri="{FF2B5EF4-FFF2-40B4-BE49-F238E27FC236}">
                <a16:creationId xmlns:a16="http://schemas.microsoft.com/office/drawing/2014/main" id="{2659018C-D119-4BD2-932E-3BA7137DB0AA}"/>
              </a:ext>
            </a:extLst>
          </p:cNvPr>
          <p:cNvCxnSpPr>
            <a:stCxn id="75" idx="3"/>
            <a:endCxn id="57" idx="1"/>
          </p:cNvCxnSpPr>
          <p:nvPr/>
        </p:nvCxnSpPr>
        <p:spPr>
          <a:xfrm flipV="1">
            <a:off x="6483240" y="17535375"/>
            <a:ext cx="831090" cy="1583228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40C47262-5BC4-4187-9DD6-B214118C7604}"/>
              </a:ext>
            </a:extLst>
          </p:cNvPr>
          <p:cNvCxnSpPr>
            <a:stCxn id="75" idx="3"/>
            <a:endCxn id="360" idx="1"/>
          </p:cNvCxnSpPr>
          <p:nvPr/>
        </p:nvCxnSpPr>
        <p:spPr>
          <a:xfrm flipV="1">
            <a:off x="6483240" y="18866039"/>
            <a:ext cx="835377" cy="252564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24815807-0277-4233-A797-1522A9D69C01}"/>
              </a:ext>
            </a:extLst>
          </p:cNvPr>
          <p:cNvCxnSpPr>
            <a:endCxn id="81" idx="1"/>
          </p:cNvCxnSpPr>
          <p:nvPr/>
        </p:nvCxnSpPr>
        <p:spPr>
          <a:xfrm>
            <a:off x="6483240" y="19118602"/>
            <a:ext cx="831090" cy="702636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or: Elbow 406">
            <a:extLst>
              <a:ext uri="{FF2B5EF4-FFF2-40B4-BE49-F238E27FC236}">
                <a16:creationId xmlns:a16="http://schemas.microsoft.com/office/drawing/2014/main" id="{81A859CA-B978-43CB-8A71-73A21C76DB2C}"/>
              </a:ext>
            </a:extLst>
          </p:cNvPr>
          <p:cNvCxnSpPr>
            <a:cxnSpLocks/>
            <a:stCxn id="75" idx="3"/>
            <a:endCxn id="326" idx="1"/>
          </p:cNvCxnSpPr>
          <p:nvPr/>
        </p:nvCxnSpPr>
        <p:spPr>
          <a:xfrm>
            <a:off x="6483240" y="19118603"/>
            <a:ext cx="831090" cy="19329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4694</TotalTime>
  <Words>200</Words>
  <Application>Microsoft Office PowerPoint</Application>
  <PresentationFormat>Custom</PresentationFormat>
  <Paragraphs>145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Shrote</dc:creator>
  <dc:description/>
  <cp:lastModifiedBy>Robert Shrote</cp:lastModifiedBy>
  <cp:revision>57</cp:revision>
  <dcterms:created xsi:type="dcterms:W3CDTF">2020-09-10T19:07:00Z</dcterms:created>
  <dcterms:modified xsi:type="dcterms:W3CDTF">2020-12-29T02:40:33Z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