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2860000" cy="22860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2057364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2057364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1003968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1684880" y="12274560"/>
            <a:ext cx="1003968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662436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098920" y="5349240"/>
            <a:ext cx="662436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5054840" y="5349240"/>
            <a:ext cx="662436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662436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098920" y="12274560"/>
            <a:ext cx="662436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5054840" y="12274560"/>
            <a:ext cx="662436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143000" y="5349240"/>
            <a:ext cx="20573640" cy="132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20573640" cy="1325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1325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1325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143000" y="911880"/>
            <a:ext cx="20573640" cy="176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1325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1003968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1325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1684880" y="12274560"/>
            <a:ext cx="1003968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43000" y="911880"/>
            <a:ext cx="20573640" cy="38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43000" y="5349240"/>
            <a:ext cx="1003968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1684880" y="5349240"/>
            <a:ext cx="1003968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143000" y="12274560"/>
            <a:ext cx="20573640" cy="632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1571760" y="21187800"/>
            <a:ext cx="5143320" cy="12168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123171A-131D-48CD-8B8A-958F7DB19CB5}" type="datetime">
              <a:rPr b="0" lang="en-US" sz="3000" spc="-1" strike="noStrike">
                <a:solidFill>
                  <a:srgbClr val="8b8b8b"/>
                </a:solidFill>
                <a:latin typeface="Calibri"/>
              </a:rPr>
              <a:t>12/28/20</a:t>
            </a:fld>
            <a:endParaRPr b="0" lang="en-US" sz="3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7572240" y="21187800"/>
            <a:ext cx="7714800" cy="12168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6144920" y="21187800"/>
            <a:ext cx="5143320" cy="12168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F9C54A-929A-45E3-B7CE-FF7E2BDECF0E}" type="slidenum">
              <a:rPr b="0" lang="en-US" sz="30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3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097760" y="327240"/>
            <a:ext cx="4262400" cy="186372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889200" y="2949120"/>
            <a:ext cx="20951640" cy="6397920"/>
          </a:xfrm>
          <a:prstGeom prst="rect">
            <a:avLst/>
          </a:prstGeom>
          <a:solidFill>
            <a:schemeClr val="accent4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1019880" y="16575480"/>
            <a:ext cx="13653360" cy="5866200"/>
          </a:xfrm>
          <a:prstGeom prst="rect">
            <a:avLst/>
          </a:prstGeom>
          <a:solidFill>
            <a:srgbClr val="ffff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417960" y="9994320"/>
            <a:ext cx="14856120" cy="6101640"/>
          </a:xfrm>
          <a:prstGeom prst="rect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5"/>
          <p:cNvGrpSpPr/>
          <p:nvPr/>
        </p:nvGrpSpPr>
        <p:grpSpPr>
          <a:xfrm>
            <a:off x="1042200" y="7126200"/>
            <a:ext cx="2521800" cy="1188000"/>
            <a:chOff x="1042200" y="7126200"/>
            <a:chExt cx="2521800" cy="1188000"/>
          </a:xfrm>
        </p:grpSpPr>
        <p:sp>
          <p:nvSpPr>
            <p:cNvPr id="44" name="CustomShape 6"/>
            <p:cNvSpPr/>
            <p:nvPr/>
          </p:nvSpPr>
          <p:spPr>
            <a:xfrm>
              <a:off x="1042200" y="7126200"/>
              <a:ext cx="2521800" cy="11880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5" name="Group 7"/>
            <p:cNvGrpSpPr/>
            <p:nvPr/>
          </p:nvGrpSpPr>
          <p:grpSpPr>
            <a:xfrm>
              <a:off x="1093320" y="7181640"/>
              <a:ext cx="2396520" cy="1069560"/>
              <a:chOff x="1093320" y="7181640"/>
              <a:chExt cx="2396520" cy="1069560"/>
            </a:xfrm>
          </p:grpSpPr>
          <p:sp>
            <p:nvSpPr>
              <p:cNvPr id="46" name="CustomShape 8"/>
              <p:cNvSpPr/>
              <p:nvPr/>
            </p:nvSpPr>
            <p:spPr>
              <a:xfrm>
                <a:off x="1093320" y="7616160"/>
                <a:ext cx="7621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LDMatrix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47" name="CustomShape 9"/>
              <p:cNvSpPr/>
              <p:nvPr/>
            </p:nvSpPr>
            <p:spPr>
              <a:xfrm>
                <a:off x="2145960" y="7181640"/>
                <a:ext cx="134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R_LDMatrix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48" name="CustomShape 10"/>
              <p:cNvSpPr/>
              <p:nvPr/>
            </p:nvSpPr>
            <p:spPr>
              <a:xfrm>
                <a:off x="2145960" y="7477200"/>
                <a:ext cx="134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Rsq_LDMatrix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49" name="CustomShape 11"/>
              <p:cNvSpPr/>
              <p:nvPr/>
            </p:nvSpPr>
            <p:spPr>
              <a:xfrm>
                <a:off x="2145960" y="7772760"/>
                <a:ext cx="134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D_LDMatrix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50" name="CustomShape 12"/>
              <p:cNvSpPr/>
              <p:nvPr/>
            </p:nvSpPr>
            <p:spPr>
              <a:xfrm>
                <a:off x="2145960" y="8068680"/>
                <a:ext cx="134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Dprime_LDMatrix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51" name="CustomShape 13"/>
              <p:cNvSpPr/>
              <p:nvPr/>
            </p:nvSpPr>
            <p:spPr>
              <a:xfrm flipV="1" rot="10800000">
                <a:off x="1856160" y="7273440"/>
                <a:ext cx="289800" cy="434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CustomShape 14"/>
              <p:cNvSpPr/>
              <p:nvPr/>
            </p:nvSpPr>
            <p:spPr>
              <a:xfrm flipV="1" rot="10800000">
                <a:off x="1856160" y="7568280"/>
                <a:ext cx="289800" cy="13860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CustomShape 15"/>
              <p:cNvSpPr/>
              <p:nvPr/>
            </p:nvSpPr>
            <p:spPr>
              <a:xfrm rot="10800000">
                <a:off x="1856160" y="7707600"/>
                <a:ext cx="289800" cy="15660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CustomShape 16"/>
              <p:cNvSpPr/>
              <p:nvPr/>
            </p:nvSpPr>
            <p:spPr>
              <a:xfrm rot="10800000">
                <a:off x="1856160" y="7707960"/>
                <a:ext cx="289800" cy="45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5" name="CustomShape 17"/>
          <p:cNvSpPr/>
          <p:nvPr/>
        </p:nvSpPr>
        <p:spPr>
          <a:xfrm flipV="1" rot="16200000">
            <a:off x="10041120" y="2112120"/>
            <a:ext cx="746640" cy="570816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" name="Group 18"/>
          <p:cNvGrpSpPr/>
          <p:nvPr/>
        </p:nvGrpSpPr>
        <p:grpSpPr>
          <a:xfrm>
            <a:off x="1485360" y="18684720"/>
            <a:ext cx="2562840" cy="1461240"/>
            <a:chOff x="1485360" y="18684720"/>
            <a:chExt cx="2562840" cy="1461240"/>
          </a:xfrm>
        </p:grpSpPr>
        <p:sp>
          <p:nvSpPr>
            <p:cNvPr id="57" name="CustomShape 19"/>
            <p:cNvSpPr/>
            <p:nvPr/>
          </p:nvSpPr>
          <p:spPr>
            <a:xfrm>
              <a:off x="1485360" y="18684720"/>
              <a:ext cx="2562840" cy="14612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20"/>
            <p:cNvSpPr/>
            <p:nvPr/>
          </p:nvSpPr>
          <p:spPr>
            <a:xfrm>
              <a:off x="1552680" y="19317960"/>
              <a:ext cx="124740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SelectionOperator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9" name="CustomShape 21"/>
            <p:cNvSpPr/>
            <p:nvPr/>
          </p:nvSpPr>
          <p:spPr>
            <a:xfrm>
              <a:off x="3339720" y="18740880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CGS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0" name="CustomShape 22"/>
            <p:cNvSpPr/>
            <p:nvPr/>
          </p:nvSpPr>
          <p:spPr>
            <a:xfrm>
              <a:off x="3339720" y="19313640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MOGM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1" name="CustomShape 23"/>
            <p:cNvSpPr/>
            <p:nvPr/>
          </p:nvSpPr>
          <p:spPr>
            <a:xfrm>
              <a:off x="3339720" y="19027440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WGS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2" name="CustomShape 24"/>
            <p:cNvSpPr/>
            <p:nvPr/>
          </p:nvSpPr>
          <p:spPr>
            <a:xfrm>
              <a:off x="3339720" y="19599480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MOGS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3" name="CustomShape 25"/>
            <p:cNvSpPr/>
            <p:nvPr/>
          </p:nvSpPr>
          <p:spPr>
            <a:xfrm>
              <a:off x="3339720" y="19891080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etc…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4" name="CustomShape 26"/>
            <p:cNvSpPr/>
            <p:nvPr/>
          </p:nvSpPr>
          <p:spPr>
            <a:xfrm flipV="1" rot="10800000">
              <a:off x="2800800" y="18832680"/>
              <a:ext cx="538920" cy="5767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27"/>
            <p:cNvSpPr/>
            <p:nvPr/>
          </p:nvSpPr>
          <p:spPr>
            <a:xfrm flipV="1" rot="10800000">
              <a:off x="2800800" y="19119240"/>
              <a:ext cx="538920" cy="2901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8"/>
            <p:cNvSpPr/>
            <p:nvPr/>
          </p:nvSpPr>
          <p:spPr>
            <a:xfrm flipV="1" rot="10800000">
              <a:off x="2800800" y="19404720"/>
              <a:ext cx="538920" cy="39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29"/>
            <p:cNvSpPr/>
            <p:nvPr/>
          </p:nvSpPr>
          <p:spPr>
            <a:xfrm rot="10800000">
              <a:off x="2800800" y="19409400"/>
              <a:ext cx="538920" cy="281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30"/>
            <p:cNvSpPr/>
            <p:nvPr/>
          </p:nvSpPr>
          <p:spPr>
            <a:xfrm rot="10800000">
              <a:off x="2800800" y="19409760"/>
              <a:ext cx="538920" cy="5727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9" name="Group 31"/>
          <p:cNvGrpSpPr/>
          <p:nvPr/>
        </p:nvGrpSpPr>
        <p:grpSpPr>
          <a:xfrm>
            <a:off x="8216640" y="20716200"/>
            <a:ext cx="2401920" cy="299520"/>
            <a:chOff x="8216640" y="20716200"/>
            <a:chExt cx="2401920" cy="299520"/>
          </a:xfrm>
        </p:grpSpPr>
        <p:sp>
          <p:nvSpPr>
            <p:cNvPr id="70" name="CustomShape 32"/>
            <p:cNvSpPr/>
            <p:nvPr/>
          </p:nvSpPr>
          <p:spPr>
            <a:xfrm>
              <a:off x="8216640" y="20716200"/>
              <a:ext cx="2401920" cy="29952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33"/>
            <p:cNvSpPr/>
            <p:nvPr/>
          </p:nvSpPr>
          <p:spPr>
            <a:xfrm>
              <a:off x="8287560" y="20779920"/>
              <a:ext cx="106596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BreedingCycle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72" name="CustomShape 34"/>
            <p:cNvSpPr/>
            <p:nvPr/>
          </p:nvSpPr>
          <p:spPr>
            <a:xfrm>
              <a:off x="9892080" y="20775600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etc…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73" name="CustomShape 35"/>
            <p:cNvSpPr/>
            <p:nvPr/>
          </p:nvSpPr>
          <p:spPr>
            <a:xfrm flipV="1" rot="10800000">
              <a:off x="9354240" y="20866680"/>
              <a:ext cx="537840" cy="39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4" name="Group 36"/>
          <p:cNvGrpSpPr/>
          <p:nvPr/>
        </p:nvGrpSpPr>
        <p:grpSpPr>
          <a:xfrm>
            <a:off x="11492280" y="21452400"/>
            <a:ext cx="2625120" cy="312120"/>
            <a:chOff x="11492280" y="21452400"/>
            <a:chExt cx="2625120" cy="312120"/>
          </a:xfrm>
        </p:grpSpPr>
        <p:sp>
          <p:nvSpPr>
            <p:cNvPr id="75" name="CustomShape 37"/>
            <p:cNvSpPr/>
            <p:nvPr/>
          </p:nvSpPr>
          <p:spPr>
            <a:xfrm>
              <a:off x="11492280" y="21452400"/>
              <a:ext cx="2625120" cy="31212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38"/>
            <p:cNvSpPr/>
            <p:nvPr/>
          </p:nvSpPr>
          <p:spPr>
            <a:xfrm>
              <a:off x="11550240" y="21512160"/>
              <a:ext cx="132156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BreedingProgram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77" name="CustomShape 39"/>
            <p:cNvSpPr/>
            <p:nvPr/>
          </p:nvSpPr>
          <p:spPr>
            <a:xfrm>
              <a:off x="13411080" y="21507840"/>
              <a:ext cx="6436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etc…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78" name="CustomShape 40"/>
            <p:cNvSpPr/>
            <p:nvPr/>
          </p:nvSpPr>
          <p:spPr>
            <a:xfrm flipV="1" rot="10800000">
              <a:off x="12872880" y="21598920"/>
              <a:ext cx="538200" cy="39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" name="Group 41"/>
          <p:cNvGrpSpPr/>
          <p:nvPr/>
        </p:nvGrpSpPr>
        <p:grpSpPr>
          <a:xfrm>
            <a:off x="4773600" y="18684720"/>
            <a:ext cx="3089880" cy="776880"/>
            <a:chOff x="4773600" y="18684720"/>
            <a:chExt cx="3089880" cy="776880"/>
          </a:xfrm>
        </p:grpSpPr>
        <p:grpSp>
          <p:nvGrpSpPr>
            <p:cNvPr id="80" name="Group 42"/>
            <p:cNvGrpSpPr/>
            <p:nvPr/>
          </p:nvGrpSpPr>
          <p:grpSpPr>
            <a:xfrm>
              <a:off x="4773600" y="18684720"/>
              <a:ext cx="3089880" cy="776880"/>
              <a:chOff x="4773600" y="18684720"/>
              <a:chExt cx="3089880" cy="776880"/>
            </a:xfrm>
          </p:grpSpPr>
          <p:sp>
            <p:nvSpPr>
              <p:cNvPr id="81" name="CustomShape 43"/>
              <p:cNvSpPr/>
              <p:nvPr/>
            </p:nvSpPr>
            <p:spPr>
              <a:xfrm>
                <a:off x="4773600" y="18684720"/>
                <a:ext cx="3089880" cy="77688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CustomShape 44"/>
              <p:cNvSpPr/>
              <p:nvPr/>
            </p:nvSpPr>
            <p:spPr>
              <a:xfrm>
                <a:off x="4830120" y="19219680"/>
                <a:ext cx="1623960" cy="1789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EvaluationOperator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83" name="CustomShape 45"/>
              <p:cNvSpPr/>
              <p:nvPr/>
            </p:nvSpPr>
            <p:spPr>
              <a:xfrm>
                <a:off x="6872040" y="19215720"/>
                <a:ext cx="643680" cy="1789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etc…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84" name="CustomShape 46"/>
              <p:cNvSpPr/>
              <p:nvPr/>
            </p:nvSpPr>
            <p:spPr>
              <a:xfrm flipV="1" rot="10800000">
                <a:off x="6454440" y="19305000"/>
                <a:ext cx="417600" cy="39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5" name="CustomShape 47"/>
            <p:cNvSpPr/>
            <p:nvPr/>
          </p:nvSpPr>
          <p:spPr>
            <a:xfrm>
              <a:off x="4830120" y="18738720"/>
              <a:ext cx="1623960" cy="1789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PerformanceTrial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86" name="CustomShape 48"/>
            <p:cNvSpPr/>
            <p:nvPr/>
          </p:nvSpPr>
          <p:spPr>
            <a:xfrm>
              <a:off x="6872040" y="18734400"/>
              <a:ext cx="643680" cy="1789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etc…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87" name="CustomShape 49"/>
            <p:cNvSpPr/>
            <p:nvPr/>
          </p:nvSpPr>
          <p:spPr>
            <a:xfrm flipV="1" rot="10800000">
              <a:off x="6454440" y="18823680"/>
              <a:ext cx="417600" cy="39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50"/>
            <p:cNvSpPr/>
            <p:nvPr/>
          </p:nvSpPr>
          <p:spPr>
            <a:xfrm flipH="1" flipV="1" rot="5400000">
              <a:off x="5491440" y="19069200"/>
              <a:ext cx="301680" cy="122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9" name="Group 51"/>
          <p:cNvGrpSpPr/>
          <p:nvPr/>
        </p:nvGrpSpPr>
        <p:grpSpPr>
          <a:xfrm>
            <a:off x="10154520" y="17166960"/>
            <a:ext cx="1772280" cy="830160"/>
            <a:chOff x="10154520" y="17166960"/>
            <a:chExt cx="1772280" cy="830160"/>
          </a:xfrm>
        </p:grpSpPr>
        <p:sp>
          <p:nvSpPr>
            <p:cNvPr id="90" name="CustomShape 52"/>
            <p:cNvSpPr/>
            <p:nvPr/>
          </p:nvSpPr>
          <p:spPr>
            <a:xfrm>
              <a:off x="10154520" y="17166960"/>
              <a:ext cx="1772280" cy="83016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3"/>
            <p:cNvSpPr/>
            <p:nvPr/>
          </p:nvSpPr>
          <p:spPr>
            <a:xfrm>
              <a:off x="10197720" y="17210880"/>
              <a:ext cx="1671120" cy="73116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Population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(VariantMatrix + BreedingValueMatrix + GenomicModel)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92" name="CustomShape 54"/>
          <p:cNvSpPr/>
          <p:nvPr/>
        </p:nvSpPr>
        <p:spPr>
          <a:xfrm flipV="1">
            <a:off x="3368880" y="5750640"/>
            <a:ext cx="4449600" cy="6523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5"/>
          <p:cNvSpPr/>
          <p:nvPr/>
        </p:nvSpPr>
        <p:spPr>
          <a:xfrm flipH="1" flipV="1" rot="5400000">
            <a:off x="6560640" y="14204160"/>
            <a:ext cx="686880" cy="82735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6"/>
          <p:cNvSpPr/>
          <p:nvPr/>
        </p:nvSpPr>
        <p:spPr>
          <a:xfrm flipV="1" rot="16200000">
            <a:off x="10195560" y="18842040"/>
            <a:ext cx="3454920" cy="17640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7"/>
          <p:cNvSpPr/>
          <p:nvPr/>
        </p:nvSpPr>
        <p:spPr>
          <a:xfrm flipH="1" flipV="1" rot="5400000">
            <a:off x="8870040" y="18544320"/>
            <a:ext cx="2718360" cy="16228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8"/>
          <p:cNvSpPr/>
          <p:nvPr/>
        </p:nvSpPr>
        <p:spPr>
          <a:xfrm flipH="1" flipV="1" rot="5400000">
            <a:off x="8335800" y="15980040"/>
            <a:ext cx="686880" cy="47214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9"/>
          <p:cNvSpPr/>
          <p:nvPr/>
        </p:nvSpPr>
        <p:spPr>
          <a:xfrm flipV="1">
            <a:off x="3564360" y="5749920"/>
            <a:ext cx="4254120" cy="196884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60"/>
          <p:cNvSpPr/>
          <p:nvPr/>
        </p:nvSpPr>
        <p:spPr>
          <a:xfrm flipV="1">
            <a:off x="7068240" y="5751000"/>
            <a:ext cx="750240" cy="30880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1"/>
          <p:cNvSpPr/>
          <p:nvPr/>
        </p:nvSpPr>
        <p:spPr>
          <a:xfrm flipV="1" rot="16200000">
            <a:off x="7241400" y="18538560"/>
            <a:ext cx="1253880" cy="30985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2"/>
          <p:cNvSpPr/>
          <p:nvPr/>
        </p:nvSpPr>
        <p:spPr>
          <a:xfrm flipV="1" rot="16200000">
            <a:off x="11419200" y="20066040"/>
            <a:ext cx="586080" cy="2185920"/>
          </a:xfrm>
          <a:prstGeom prst="bentConnector2">
            <a:avLst/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3"/>
          <p:cNvSpPr/>
          <p:nvPr/>
        </p:nvSpPr>
        <p:spPr>
          <a:xfrm flipV="1" rot="16200000">
            <a:off x="5807520" y="17105760"/>
            <a:ext cx="569520" cy="66502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4"/>
          <p:cNvSpPr/>
          <p:nvPr/>
        </p:nvSpPr>
        <p:spPr>
          <a:xfrm flipH="1" flipV="1" rot="5400000">
            <a:off x="3052440" y="3045600"/>
            <a:ext cx="1874880" cy="3568320"/>
          </a:xfrm>
          <a:prstGeom prst="bentConnector2">
            <a:avLst/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65"/>
          <p:cNvSpPr/>
          <p:nvPr/>
        </p:nvSpPr>
        <p:spPr>
          <a:xfrm>
            <a:off x="9783000" y="3327840"/>
            <a:ext cx="1214280" cy="4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ourier New"/>
              </a:rPr>
              <a:t>popgen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04" name="CustomShape 66"/>
          <p:cNvSpPr/>
          <p:nvPr/>
        </p:nvSpPr>
        <p:spPr>
          <a:xfrm>
            <a:off x="3204720" y="10442160"/>
            <a:ext cx="1042200" cy="4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ourier New"/>
              </a:rPr>
              <a:t>model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05" name="CustomShape 67"/>
          <p:cNvSpPr/>
          <p:nvPr/>
        </p:nvSpPr>
        <p:spPr>
          <a:xfrm>
            <a:off x="5171040" y="21171240"/>
            <a:ext cx="1042200" cy="4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ourier New"/>
              </a:rPr>
              <a:t>breed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06" name="CustomShape 68"/>
          <p:cNvSpPr/>
          <p:nvPr/>
        </p:nvSpPr>
        <p:spPr>
          <a:xfrm>
            <a:off x="758880" y="7221960"/>
            <a:ext cx="12783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popgen.ldmat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07" name="Group 69"/>
          <p:cNvGrpSpPr/>
          <p:nvPr/>
        </p:nvGrpSpPr>
        <p:grpSpPr>
          <a:xfrm>
            <a:off x="5774040" y="3191760"/>
            <a:ext cx="3571200" cy="1400760"/>
            <a:chOff x="5774040" y="3191760"/>
            <a:chExt cx="3571200" cy="1400760"/>
          </a:xfrm>
        </p:grpSpPr>
        <p:grpSp>
          <p:nvGrpSpPr>
            <p:cNvPr id="108" name="Group 70"/>
            <p:cNvGrpSpPr/>
            <p:nvPr/>
          </p:nvGrpSpPr>
          <p:grpSpPr>
            <a:xfrm>
              <a:off x="5774040" y="3191760"/>
              <a:ext cx="3571200" cy="1400760"/>
              <a:chOff x="5774040" y="3191760"/>
              <a:chExt cx="3571200" cy="1400760"/>
            </a:xfrm>
          </p:grpSpPr>
          <p:sp>
            <p:nvSpPr>
              <p:cNvPr id="109" name="CustomShape 71"/>
              <p:cNvSpPr/>
              <p:nvPr/>
            </p:nvSpPr>
            <p:spPr>
              <a:xfrm>
                <a:off x="5774040" y="3191760"/>
                <a:ext cx="3571200" cy="140076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0" name="Group 72"/>
              <p:cNvGrpSpPr/>
              <p:nvPr/>
            </p:nvGrpSpPr>
            <p:grpSpPr>
              <a:xfrm>
                <a:off x="5844960" y="3266280"/>
                <a:ext cx="3428280" cy="1265040"/>
                <a:chOff x="5844960" y="3266280"/>
                <a:chExt cx="3428280" cy="1265040"/>
              </a:xfrm>
            </p:grpSpPr>
            <p:grpSp>
              <p:nvGrpSpPr>
                <p:cNvPr id="111" name="Group 73"/>
                <p:cNvGrpSpPr/>
                <p:nvPr/>
              </p:nvGrpSpPr>
              <p:grpSpPr>
                <a:xfrm>
                  <a:off x="5844960" y="3981960"/>
                  <a:ext cx="3428280" cy="549360"/>
                  <a:chOff x="5844960" y="3981960"/>
                  <a:chExt cx="3428280" cy="549360"/>
                </a:xfrm>
              </p:grpSpPr>
              <p:sp>
                <p:nvSpPr>
                  <p:cNvPr id="112" name="CustomShape 74"/>
                  <p:cNvSpPr/>
                  <p:nvPr/>
                </p:nvSpPr>
                <p:spPr>
                  <a:xfrm>
                    <a:off x="5844960" y="4164840"/>
                    <a:ext cx="149148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GeneticMapFunction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13" name="CustomShape 75"/>
                  <p:cNvSpPr/>
                  <p:nvPr/>
                </p:nvSpPr>
                <p:spPr>
                  <a:xfrm>
                    <a:off x="7698600" y="3981960"/>
                    <a:ext cx="15746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KosambiMapFunction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14" name="CustomShape 76"/>
                  <p:cNvSpPr/>
                  <p:nvPr/>
                </p:nvSpPr>
                <p:spPr>
                  <a:xfrm>
                    <a:off x="7698600" y="4348800"/>
                    <a:ext cx="15746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HaldaneMapFunction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15" name="CustomShape 77"/>
                  <p:cNvSpPr/>
                  <p:nvPr/>
                </p:nvSpPr>
                <p:spPr>
                  <a:xfrm flipV="1" rot="10800000">
                    <a:off x="7337160" y="4073040"/>
                    <a:ext cx="361440" cy="18252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6" name="CustomShape 78"/>
                  <p:cNvSpPr/>
                  <p:nvPr/>
                </p:nvSpPr>
                <p:spPr>
                  <a:xfrm rot="10800000">
                    <a:off x="7337160" y="4256280"/>
                    <a:ext cx="361440" cy="1839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117" name="Group 79"/>
                <p:cNvGrpSpPr/>
                <p:nvPr/>
              </p:nvGrpSpPr>
              <p:grpSpPr>
                <a:xfrm>
                  <a:off x="6112080" y="3266280"/>
                  <a:ext cx="2887560" cy="551160"/>
                  <a:chOff x="6112080" y="3266280"/>
                  <a:chExt cx="2887560" cy="551160"/>
                </a:xfrm>
              </p:grpSpPr>
              <p:sp>
                <p:nvSpPr>
                  <p:cNvPr id="118" name="CustomShape 80"/>
                  <p:cNvSpPr/>
                  <p:nvPr/>
                </p:nvSpPr>
                <p:spPr>
                  <a:xfrm>
                    <a:off x="6112080" y="3453120"/>
                    <a:ext cx="95544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GeneticMap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19" name="CustomShape 81"/>
                  <p:cNvSpPr/>
                  <p:nvPr/>
                </p:nvSpPr>
                <p:spPr>
                  <a:xfrm>
                    <a:off x="7463160" y="3266280"/>
                    <a:ext cx="15364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StandardGeneticMap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20" name="CustomShape 82"/>
                  <p:cNvSpPr/>
                  <p:nvPr/>
                </p:nvSpPr>
                <p:spPr>
                  <a:xfrm>
                    <a:off x="7463160" y="3634920"/>
                    <a:ext cx="15364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ExtendedGeneticMap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21" name="CustomShape 83"/>
                  <p:cNvSpPr/>
                  <p:nvPr/>
                </p:nvSpPr>
                <p:spPr>
                  <a:xfrm flipV="1" rot="10800000">
                    <a:off x="7068600" y="3357000"/>
                    <a:ext cx="394560" cy="1868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2" name="CustomShape 84"/>
                  <p:cNvSpPr/>
                  <p:nvPr/>
                </p:nvSpPr>
                <p:spPr>
                  <a:xfrm rot="10800000">
                    <a:off x="7068600" y="3545280"/>
                    <a:ext cx="394560" cy="1810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123" name="CustomShape 85"/>
                <p:cNvSpPr/>
                <p:nvPr/>
              </p:nvSpPr>
              <p:spPr>
                <a:xfrm flipV="1" rot="16200000">
                  <a:off x="6326640" y="3899160"/>
                  <a:ext cx="52812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24" name="CustomShape 86"/>
            <p:cNvSpPr/>
            <p:nvPr/>
          </p:nvSpPr>
          <p:spPr>
            <a:xfrm>
              <a:off x="5997960" y="3201840"/>
              <a:ext cx="1186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ourier New"/>
                </a:rPr>
                <a:t>popgen.gmap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125" name="Group 87"/>
          <p:cNvGrpSpPr/>
          <p:nvPr/>
        </p:nvGrpSpPr>
        <p:grpSpPr>
          <a:xfrm>
            <a:off x="570960" y="13457160"/>
            <a:ext cx="9353520" cy="2490840"/>
            <a:chOff x="570960" y="13457160"/>
            <a:chExt cx="9353520" cy="2490840"/>
          </a:xfrm>
        </p:grpSpPr>
        <p:grpSp>
          <p:nvGrpSpPr>
            <p:cNvPr id="126" name="Group 88"/>
            <p:cNvGrpSpPr/>
            <p:nvPr/>
          </p:nvGrpSpPr>
          <p:grpSpPr>
            <a:xfrm>
              <a:off x="570960" y="13457160"/>
              <a:ext cx="9353520" cy="2490840"/>
              <a:chOff x="570960" y="13457160"/>
              <a:chExt cx="9353520" cy="2490840"/>
            </a:xfrm>
          </p:grpSpPr>
          <p:sp>
            <p:nvSpPr>
              <p:cNvPr id="127" name="CustomShape 89"/>
              <p:cNvSpPr/>
              <p:nvPr/>
            </p:nvSpPr>
            <p:spPr>
              <a:xfrm>
                <a:off x="570960" y="13457160"/>
                <a:ext cx="9353520" cy="24908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8" name="Group 90"/>
              <p:cNvGrpSpPr/>
              <p:nvPr/>
            </p:nvGrpSpPr>
            <p:grpSpPr>
              <a:xfrm>
                <a:off x="628200" y="13520520"/>
                <a:ext cx="9224640" cy="2377440"/>
                <a:chOff x="628200" y="13520520"/>
                <a:chExt cx="9224640" cy="2377440"/>
              </a:xfrm>
            </p:grpSpPr>
            <p:sp>
              <p:nvSpPr>
                <p:cNvPr id="129" name="CustomShape 91"/>
                <p:cNvSpPr/>
                <p:nvPr/>
              </p:nvSpPr>
              <p:spPr>
                <a:xfrm>
                  <a:off x="628200" y="14991840"/>
                  <a:ext cx="117108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ffffff"/>
                      </a:solidFill>
                      <a:latin typeface="Calibri"/>
                    </a:rPr>
                    <a:t>VarianceMatrix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130" name="CustomShape 92"/>
                <p:cNvSpPr/>
                <p:nvPr/>
              </p:nvSpPr>
              <p:spPr>
                <a:xfrm>
                  <a:off x="2167200" y="14630040"/>
                  <a:ext cx="16178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ffffff"/>
                      </a:solidFill>
                      <a:latin typeface="Calibri"/>
                    </a:rPr>
                    <a:t>GeneticVarianceMatrix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131" name="CustomShape 93"/>
                <p:cNvSpPr/>
                <p:nvPr/>
              </p:nvSpPr>
              <p:spPr>
                <a:xfrm>
                  <a:off x="2167200" y="15348240"/>
                  <a:ext cx="16178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ffffff"/>
                      </a:solidFill>
                      <a:latin typeface="Calibri"/>
                    </a:rPr>
                    <a:t>GenicVarianceMatrix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grpSp>
              <p:nvGrpSpPr>
                <p:cNvPr id="132" name="Group 94"/>
                <p:cNvGrpSpPr/>
                <p:nvPr/>
              </p:nvGrpSpPr>
              <p:grpSpPr>
                <a:xfrm>
                  <a:off x="6881400" y="13520520"/>
                  <a:ext cx="2971440" cy="1478520"/>
                  <a:chOff x="6881400" y="13520520"/>
                  <a:chExt cx="2971440" cy="1478520"/>
                </a:xfrm>
              </p:grpSpPr>
              <p:sp>
                <p:nvSpPr>
                  <p:cNvPr id="133" name="CustomShape 95"/>
                  <p:cNvSpPr/>
                  <p:nvPr/>
                </p:nvSpPr>
                <p:spPr>
                  <a:xfrm>
                    <a:off x="6881400" y="1352052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TwoWayDHAdditiveGeneticVarianceMatrix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34" name="CustomShape 96"/>
                  <p:cNvSpPr/>
                  <p:nvPr/>
                </p:nvSpPr>
                <p:spPr>
                  <a:xfrm>
                    <a:off x="6881400" y="1389024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ThreeWayDHAdditiveGeneticVarianceMatrix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35" name="CustomShape 97"/>
                  <p:cNvSpPr/>
                  <p:nvPr/>
                </p:nvSpPr>
                <p:spPr>
                  <a:xfrm>
                    <a:off x="6881400" y="1426176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FourWayDHAdditiveGeneticVarianceMatrix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36" name="CustomShape 98"/>
                  <p:cNvSpPr/>
                  <p:nvPr/>
                </p:nvSpPr>
                <p:spPr>
                  <a:xfrm>
                    <a:off x="6881400" y="1463040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DihybridDHAdditiveGeneticVarianceMatrix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37" name="CustomShape 99"/>
                  <p:cNvSpPr/>
                  <p:nvPr/>
                </p:nvSpPr>
                <p:spPr>
                  <a:xfrm>
                    <a:off x="6881400" y="1370556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TwoWaySSDAdditiveGeneticVarianceMatrix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38" name="CustomShape 100"/>
                  <p:cNvSpPr/>
                  <p:nvPr/>
                </p:nvSpPr>
                <p:spPr>
                  <a:xfrm>
                    <a:off x="6881400" y="1407456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ThreeWaySSDAdditiveGeneticVarianceMatrix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39" name="CustomShape 101"/>
                  <p:cNvSpPr/>
                  <p:nvPr/>
                </p:nvSpPr>
                <p:spPr>
                  <a:xfrm>
                    <a:off x="6881400" y="1444608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FourWaySSDAdditiveGeneticVarianceMatrix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40" name="CustomShape 102"/>
                  <p:cNvSpPr/>
                  <p:nvPr/>
                </p:nvSpPr>
                <p:spPr>
                  <a:xfrm>
                    <a:off x="6881400" y="1481652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DihybridSSDAdditiveGeneticVarianceMatrix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141" name="Group 103"/>
                <p:cNvGrpSpPr/>
                <p:nvPr/>
              </p:nvGrpSpPr>
              <p:grpSpPr>
                <a:xfrm>
                  <a:off x="6881400" y="15163200"/>
                  <a:ext cx="2971440" cy="734760"/>
                  <a:chOff x="6881400" y="15163200"/>
                  <a:chExt cx="2971440" cy="734760"/>
                </a:xfrm>
              </p:grpSpPr>
              <p:sp>
                <p:nvSpPr>
                  <p:cNvPr id="142" name="CustomShape 104"/>
                  <p:cNvSpPr/>
                  <p:nvPr/>
                </p:nvSpPr>
                <p:spPr>
                  <a:xfrm>
                    <a:off x="6881400" y="15163200"/>
                    <a:ext cx="297144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TwoWayAdditiveGenicVarianceMatrix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43" name="CustomShape 105"/>
                  <p:cNvSpPr/>
                  <p:nvPr/>
                </p:nvSpPr>
                <p:spPr>
                  <a:xfrm>
                    <a:off x="6881400" y="1534788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ThreeWayAdditiveGenicVarianceMatrix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44" name="CustomShape 106"/>
                  <p:cNvSpPr/>
                  <p:nvPr/>
                </p:nvSpPr>
                <p:spPr>
                  <a:xfrm>
                    <a:off x="6881400" y="1553292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FourWayAdditiveGenicVarianceMatrix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45" name="CustomShape 107"/>
                  <p:cNvSpPr/>
                  <p:nvPr/>
                </p:nvSpPr>
                <p:spPr>
                  <a:xfrm>
                    <a:off x="6881400" y="15715440"/>
                    <a:ext cx="297144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DihybridAdditiveGenicVarianceMatrix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146" name="Group 108"/>
                <p:cNvGrpSpPr/>
                <p:nvPr/>
              </p:nvGrpSpPr>
              <p:grpSpPr>
                <a:xfrm>
                  <a:off x="4168080" y="14447520"/>
                  <a:ext cx="2315160" cy="551160"/>
                  <a:chOff x="4168080" y="14447520"/>
                  <a:chExt cx="2315160" cy="551160"/>
                </a:xfrm>
              </p:grpSpPr>
              <p:sp>
                <p:nvSpPr>
                  <p:cNvPr id="147" name="CustomShape 109"/>
                  <p:cNvSpPr/>
                  <p:nvPr/>
                </p:nvSpPr>
                <p:spPr>
                  <a:xfrm>
                    <a:off x="4168080" y="14447520"/>
                    <a:ext cx="2315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AdditiveGeneticVarianceMatrix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48" name="CustomShape 110"/>
                  <p:cNvSpPr/>
                  <p:nvPr/>
                </p:nvSpPr>
                <p:spPr>
                  <a:xfrm>
                    <a:off x="4168080" y="1463076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DominanceGeneticVarianceMatrix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49" name="CustomShape 111"/>
                  <p:cNvSpPr/>
                  <p:nvPr/>
                </p:nvSpPr>
                <p:spPr>
                  <a:xfrm>
                    <a:off x="4168080" y="1481616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EpistaticGeneticVarianceMatrix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150" name="Group 112"/>
                <p:cNvGrpSpPr/>
                <p:nvPr/>
              </p:nvGrpSpPr>
              <p:grpSpPr>
                <a:xfrm>
                  <a:off x="4168080" y="15162480"/>
                  <a:ext cx="2315160" cy="551160"/>
                  <a:chOff x="4168080" y="15162480"/>
                  <a:chExt cx="2315160" cy="551160"/>
                </a:xfrm>
              </p:grpSpPr>
              <p:sp>
                <p:nvSpPr>
                  <p:cNvPr id="151" name="CustomShape 113"/>
                  <p:cNvSpPr/>
                  <p:nvPr/>
                </p:nvSpPr>
                <p:spPr>
                  <a:xfrm>
                    <a:off x="4168080" y="15162480"/>
                    <a:ext cx="2315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AdditiveGenicVarianceMatrix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52" name="CustomShape 114"/>
                  <p:cNvSpPr/>
                  <p:nvPr/>
                </p:nvSpPr>
                <p:spPr>
                  <a:xfrm>
                    <a:off x="4168080" y="1534752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DominanceGenicVarianceMatrix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153" name="CustomShape 115"/>
                  <p:cNvSpPr/>
                  <p:nvPr/>
                </p:nvSpPr>
                <p:spPr>
                  <a:xfrm>
                    <a:off x="4168080" y="15531120"/>
                    <a:ext cx="231516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EpistaticGenicVarianceMatrix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154" name="CustomShape 116"/>
                <p:cNvSpPr/>
                <p:nvPr/>
              </p:nvSpPr>
              <p:spPr>
                <a:xfrm flipV="1" rot="10800000">
                  <a:off x="6483600" y="13612320"/>
                  <a:ext cx="397800" cy="9266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5" name="CustomShape 117"/>
                <p:cNvSpPr/>
                <p:nvPr/>
              </p:nvSpPr>
              <p:spPr>
                <a:xfrm flipV="1" rot="10800000">
                  <a:off x="6483600" y="13797360"/>
                  <a:ext cx="397800" cy="741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6" name="CustomShape 118"/>
                <p:cNvSpPr/>
                <p:nvPr/>
              </p:nvSpPr>
              <p:spPr>
                <a:xfrm flipV="1" rot="10800000">
                  <a:off x="6483600" y="13981320"/>
                  <a:ext cx="397800" cy="5569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7" name="CustomShape 119"/>
                <p:cNvSpPr/>
                <p:nvPr/>
              </p:nvSpPr>
              <p:spPr>
                <a:xfrm flipV="1" rot="10800000">
                  <a:off x="6483600" y="14166720"/>
                  <a:ext cx="397800" cy="3722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8" name="CustomShape 120"/>
                <p:cNvSpPr/>
                <p:nvPr/>
              </p:nvSpPr>
              <p:spPr>
                <a:xfrm flipV="1" rot="10800000">
                  <a:off x="6483600" y="14353920"/>
                  <a:ext cx="397800" cy="185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9" name="CustomShape 121"/>
                <p:cNvSpPr/>
                <p:nvPr/>
              </p:nvSpPr>
              <p:spPr>
                <a:xfrm flipV="1" rot="10800000">
                  <a:off x="6483600" y="14537160"/>
                  <a:ext cx="397800" cy="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0" name="CustomShape 122"/>
                <p:cNvSpPr/>
                <p:nvPr/>
              </p:nvSpPr>
              <p:spPr>
                <a:xfrm rot="10800000">
                  <a:off x="6483600" y="14539320"/>
                  <a:ext cx="397800" cy="182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1" name="CustomShape 123"/>
                <p:cNvSpPr/>
                <p:nvPr/>
              </p:nvSpPr>
              <p:spPr>
                <a:xfrm rot="10800000">
                  <a:off x="6483600" y="14538960"/>
                  <a:ext cx="397800" cy="3690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2" name="CustomShape 124"/>
                <p:cNvSpPr/>
                <p:nvPr/>
              </p:nvSpPr>
              <p:spPr>
                <a:xfrm rot="10800000">
                  <a:off x="6483600" y="15254280"/>
                  <a:ext cx="39780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3" name="CustomShape 125"/>
                <p:cNvSpPr/>
                <p:nvPr/>
              </p:nvSpPr>
              <p:spPr>
                <a:xfrm rot="10800000">
                  <a:off x="6483600" y="15254280"/>
                  <a:ext cx="397800" cy="185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4" name="CustomShape 126"/>
                <p:cNvSpPr/>
                <p:nvPr/>
              </p:nvSpPr>
              <p:spPr>
                <a:xfrm rot="10800000">
                  <a:off x="6483600" y="15254280"/>
                  <a:ext cx="397800" cy="370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5" name="CustomShape 127"/>
                <p:cNvSpPr/>
                <p:nvPr/>
              </p:nvSpPr>
              <p:spPr>
                <a:xfrm rot="10800000">
                  <a:off x="6483600" y="15254280"/>
                  <a:ext cx="397800" cy="5526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6" name="CustomShape 128"/>
                <p:cNvSpPr/>
                <p:nvPr/>
              </p:nvSpPr>
              <p:spPr>
                <a:xfrm flipV="1" rot="10800000">
                  <a:off x="3785760" y="14539320"/>
                  <a:ext cx="382320" cy="1821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7" name="CustomShape 129"/>
                <p:cNvSpPr/>
                <p:nvPr/>
              </p:nvSpPr>
              <p:spPr>
                <a:xfrm rot="10800000">
                  <a:off x="3785760" y="14721480"/>
                  <a:ext cx="382320" cy="7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8" name="CustomShape 130"/>
                <p:cNvSpPr/>
                <p:nvPr/>
              </p:nvSpPr>
              <p:spPr>
                <a:xfrm rot="10800000">
                  <a:off x="3785760" y="14721840"/>
                  <a:ext cx="382320" cy="1857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9" name="CustomShape 131"/>
                <p:cNvSpPr/>
                <p:nvPr/>
              </p:nvSpPr>
              <p:spPr>
                <a:xfrm flipV="1" rot="10800000">
                  <a:off x="3785760" y="15253560"/>
                  <a:ext cx="382320" cy="1854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0" name="CustomShape 132"/>
                <p:cNvSpPr/>
                <p:nvPr/>
              </p:nvSpPr>
              <p:spPr>
                <a:xfrm flipV="1" rot="10800000">
                  <a:off x="3785760" y="15438600"/>
                  <a:ext cx="382320" cy="36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1" name="CustomShape 133"/>
                <p:cNvSpPr/>
                <p:nvPr/>
              </p:nvSpPr>
              <p:spPr>
                <a:xfrm rot="10800000">
                  <a:off x="3785760" y="15440040"/>
                  <a:ext cx="382320" cy="18252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2" name="CustomShape 134"/>
                <p:cNvSpPr/>
                <p:nvPr/>
              </p:nvSpPr>
              <p:spPr>
                <a:xfrm flipV="1" rot="10800000">
                  <a:off x="1799640" y="14721840"/>
                  <a:ext cx="367560" cy="3614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3" name="CustomShape 135"/>
                <p:cNvSpPr/>
                <p:nvPr/>
              </p:nvSpPr>
              <p:spPr>
                <a:xfrm rot="10800000">
                  <a:off x="1799640" y="15083640"/>
                  <a:ext cx="367560" cy="3560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74" name="CustomShape 136"/>
            <p:cNvSpPr/>
            <p:nvPr/>
          </p:nvSpPr>
          <p:spPr>
            <a:xfrm>
              <a:off x="2269440" y="1418364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ourier New"/>
                </a:rPr>
                <a:t>model.vmat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75" name="CustomShape 137"/>
          <p:cNvSpPr/>
          <p:nvPr/>
        </p:nvSpPr>
        <p:spPr>
          <a:xfrm>
            <a:off x="9711360" y="16809120"/>
            <a:ext cx="10040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breed.pop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76" name="Group 138"/>
          <p:cNvGrpSpPr/>
          <p:nvPr/>
        </p:nvGrpSpPr>
        <p:grpSpPr>
          <a:xfrm>
            <a:off x="10670040" y="10160280"/>
            <a:ext cx="4444200" cy="1023840"/>
            <a:chOff x="10670040" y="10160280"/>
            <a:chExt cx="4444200" cy="1023840"/>
          </a:xfrm>
        </p:grpSpPr>
        <p:grpSp>
          <p:nvGrpSpPr>
            <p:cNvPr id="177" name="Group 139"/>
            <p:cNvGrpSpPr/>
            <p:nvPr/>
          </p:nvGrpSpPr>
          <p:grpSpPr>
            <a:xfrm>
              <a:off x="10670040" y="10160280"/>
              <a:ext cx="4444200" cy="1023840"/>
              <a:chOff x="10670040" y="10160280"/>
              <a:chExt cx="4444200" cy="1023840"/>
            </a:xfrm>
          </p:grpSpPr>
          <p:sp>
            <p:nvSpPr>
              <p:cNvPr id="178" name="CustomShape 140"/>
              <p:cNvSpPr/>
              <p:nvPr/>
            </p:nvSpPr>
            <p:spPr>
              <a:xfrm>
                <a:off x="10670040" y="10160280"/>
                <a:ext cx="4444200" cy="102384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CustomShape 141"/>
              <p:cNvSpPr/>
              <p:nvPr/>
            </p:nvSpPr>
            <p:spPr>
              <a:xfrm>
                <a:off x="10734120" y="10768320"/>
                <a:ext cx="11473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GenomicModel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80" name="CustomShape 142"/>
              <p:cNvSpPr/>
              <p:nvPr/>
            </p:nvSpPr>
            <p:spPr>
              <a:xfrm>
                <a:off x="12229560" y="10585440"/>
                <a:ext cx="175716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LinearGenomicModel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81" name="CustomShape 143"/>
              <p:cNvSpPr/>
              <p:nvPr/>
            </p:nvSpPr>
            <p:spPr>
              <a:xfrm>
                <a:off x="12229560" y="10951200"/>
                <a:ext cx="175716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NonlinearGenomicModel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82" name="CustomShape 144"/>
              <p:cNvSpPr/>
              <p:nvPr/>
            </p:nvSpPr>
            <p:spPr>
              <a:xfrm>
                <a:off x="14334840" y="1058292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BayesRR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83" name="CustomShape 145"/>
              <p:cNvSpPr/>
              <p:nvPr/>
            </p:nvSpPr>
            <p:spPr>
              <a:xfrm>
                <a:off x="14334840" y="1021968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84" name="CustomShape 146"/>
              <p:cNvSpPr/>
              <p:nvPr/>
            </p:nvSpPr>
            <p:spPr>
              <a:xfrm>
                <a:off x="14334840" y="10948680"/>
                <a:ext cx="71388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etc...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85" name="CustomShape 147"/>
              <p:cNvSpPr/>
              <p:nvPr/>
            </p:nvSpPr>
            <p:spPr>
              <a:xfrm flipV="1" rot="10800000">
                <a:off x="13987440" y="10310760"/>
                <a:ext cx="347400" cy="36540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CustomShape 148"/>
              <p:cNvSpPr/>
              <p:nvPr/>
            </p:nvSpPr>
            <p:spPr>
              <a:xfrm flipV="1" rot="10800000">
                <a:off x="13987440" y="10674720"/>
                <a:ext cx="347400" cy="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CustomShape 149"/>
              <p:cNvSpPr/>
              <p:nvPr/>
            </p:nvSpPr>
            <p:spPr>
              <a:xfrm flipV="1" rot="10800000">
                <a:off x="13987440" y="11040480"/>
                <a:ext cx="347400" cy="21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CustomShape 150"/>
              <p:cNvSpPr/>
              <p:nvPr/>
            </p:nvSpPr>
            <p:spPr>
              <a:xfrm flipV="1" rot="10800000">
                <a:off x="11882160" y="10676520"/>
                <a:ext cx="347400" cy="182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CustomShape 151"/>
              <p:cNvSpPr/>
              <p:nvPr/>
            </p:nvSpPr>
            <p:spPr>
              <a:xfrm rot="10800000">
                <a:off x="11882160" y="10860120"/>
                <a:ext cx="347400" cy="182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0" name="CustomShape 152"/>
            <p:cNvSpPr/>
            <p:nvPr/>
          </p:nvSpPr>
          <p:spPr>
            <a:xfrm>
              <a:off x="10993320" y="1029600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ourier New"/>
                </a:rPr>
                <a:t>model.gmod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91" name="CustomShape 153"/>
          <p:cNvSpPr/>
          <p:nvPr/>
        </p:nvSpPr>
        <p:spPr>
          <a:xfrm>
            <a:off x="1688040" y="18832320"/>
            <a:ext cx="10026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breed.sel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2" name="CustomShape 154"/>
          <p:cNvSpPr/>
          <p:nvPr/>
        </p:nvSpPr>
        <p:spPr>
          <a:xfrm>
            <a:off x="5807520" y="18941760"/>
            <a:ext cx="10940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breed.eval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155"/>
          <p:cNvSpPr/>
          <p:nvPr/>
        </p:nvSpPr>
        <p:spPr>
          <a:xfrm>
            <a:off x="8957160" y="20995920"/>
            <a:ext cx="11869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breed.cycle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156"/>
          <p:cNvSpPr/>
          <p:nvPr/>
        </p:nvSpPr>
        <p:spPr>
          <a:xfrm>
            <a:off x="11943720" y="21790440"/>
            <a:ext cx="10954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breed.prog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95" name="Group 157"/>
          <p:cNvGrpSpPr/>
          <p:nvPr/>
        </p:nvGrpSpPr>
        <p:grpSpPr>
          <a:xfrm>
            <a:off x="570960" y="11617560"/>
            <a:ext cx="11336400" cy="1433160"/>
            <a:chOff x="570960" y="11617560"/>
            <a:chExt cx="11336400" cy="1433160"/>
          </a:xfrm>
        </p:grpSpPr>
        <p:sp>
          <p:nvSpPr>
            <p:cNvPr id="196" name="CustomShape 158"/>
            <p:cNvSpPr/>
            <p:nvPr/>
          </p:nvSpPr>
          <p:spPr>
            <a:xfrm>
              <a:off x="570960" y="11617560"/>
              <a:ext cx="11336400" cy="143316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59"/>
            <p:cNvSpPr/>
            <p:nvPr/>
          </p:nvSpPr>
          <p:spPr>
            <a:xfrm>
              <a:off x="2011320" y="12609720"/>
              <a:ext cx="16214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GenotypeEffectMatrix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98" name="CustomShape 160"/>
            <p:cNvSpPr/>
            <p:nvPr/>
          </p:nvSpPr>
          <p:spPr>
            <a:xfrm>
              <a:off x="2011320" y="11867040"/>
              <a:ext cx="16214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HaplotypeEffectMatrix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99" name="CustomShape 161"/>
            <p:cNvSpPr/>
            <p:nvPr/>
          </p:nvSpPr>
          <p:spPr>
            <a:xfrm>
              <a:off x="636840" y="12232800"/>
              <a:ext cx="96984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EffectMatrix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00" name="CustomShape 162"/>
            <p:cNvSpPr/>
            <p:nvPr/>
          </p:nvSpPr>
          <p:spPr>
            <a:xfrm>
              <a:off x="4038120" y="11684160"/>
              <a:ext cx="22492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PhasedHaplotypeEffectMatrix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01" name="CustomShape 163"/>
            <p:cNvSpPr/>
            <p:nvPr/>
          </p:nvSpPr>
          <p:spPr>
            <a:xfrm flipV="1" rot="10800000">
              <a:off x="1607400" y="11958120"/>
              <a:ext cx="403920" cy="3654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164"/>
            <p:cNvSpPr/>
            <p:nvPr/>
          </p:nvSpPr>
          <p:spPr>
            <a:xfrm rot="10800000">
              <a:off x="1607400" y="12324600"/>
              <a:ext cx="403920" cy="3765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165"/>
            <p:cNvSpPr/>
            <p:nvPr/>
          </p:nvSpPr>
          <p:spPr>
            <a:xfrm>
              <a:off x="4038120" y="12049920"/>
              <a:ext cx="22492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UnphasedHaplotypeEffectMatrix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04" name="CustomShape 166"/>
            <p:cNvSpPr/>
            <p:nvPr/>
          </p:nvSpPr>
          <p:spPr>
            <a:xfrm>
              <a:off x="4037400" y="12428280"/>
              <a:ext cx="224928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PhasedGenotypeEffectMatrix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05" name="CustomShape 167"/>
            <p:cNvSpPr/>
            <p:nvPr/>
          </p:nvSpPr>
          <p:spPr>
            <a:xfrm>
              <a:off x="4037400" y="12792600"/>
              <a:ext cx="224928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UnphasedGenotypeEffectMatrix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06" name="CustomShape 168"/>
            <p:cNvSpPr/>
            <p:nvPr/>
          </p:nvSpPr>
          <p:spPr>
            <a:xfrm flipV="1" rot="10800000">
              <a:off x="3633480" y="11775240"/>
              <a:ext cx="40464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169"/>
            <p:cNvSpPr/>
            <p:nvPr/>
          </p:nvSpPr>
          <p:spPr>
            <a:xfrm rot="10800000">
              <a:off x="3633480" y="11958840"/>
              <a:ext cx="40464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170"/>
            <p:cNvSpPr/>
            <p:nvPr/>
          </p:nvSpPr>
          <p:spPr>
            <a:xfrm flipV="1" rot="10800000">
              <a:off x="3633480" y="12519360"/>
              <a:ext cx="403920" cy="18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CustomShape 171"/>
            <p:cNvSpPr/>
            <p:nvPr/>
          </p:nvSpPr>
          <p:spPr>
            <a:xfrm rot="10800000">
              <a:off x="3633480" y="12701520"/>
              <a:ext cx="40392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172"/>
            <p:cNvSpPr/>
            <p:nvPr/>
          </p:nvSpPr>
          <p:spPr>
            <a:xfrm>
              <a:off x="6630120" y="11864160"/>
              <a:ext cx="204768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HaplotypeVariantEffectMatrix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1" name="CustomShape 173"/>
            <p:cNvSpPr/>
            <p:nvPr/>
          </p:nvSpPr>
          <p:spPr>
            <a:xfrm>
              <a:off x="9178920" y="11682000"/>
              <a:ext cx="26467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PhasedHaplotypeVariantEffectMatrix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2" name="CustomShape 174"/>
            <p:cNvSpPr/>
            <p:nvPr/>
          </p:nvSpPr>
          <p:spPr>
            <a:xfrm>
              <a:off x="9178920" y="12052080"/>
              <a:ext cx="264672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UnphasedHaplotypeVariantEffectMatrix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3" name="CustomShape 175"/>
            <p:cNvSpPr/>
            <p:nvPr/>
          </p:nvSpPr>
          <p:spPr>
            <a:xfrm>
              <a:off x="6630120" y="12605760"/>
              <a:ext cx="204768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GenotypeVariantEffectMatrix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4" name="CustomShape 176"/>
            <p:cNvSpPr/>
            <p:nvPr/>
          </p:nvSpPr>
          <p:spPr>
            <a:xfrm>
              <a:off x="9178920" y="12424680"/>
              <a:ext cx="26467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PhasedGenotypeVariantEffectMatrix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5" name="CustomShape 177"/>
            <p:cNvSpPr/>
            <p:nvPr/>
          </p:nvSpPr>
          <p:spPr>
            <a:xfrm>
              <a:off x="9178920" y="12788640"/>
              <a:ext cx="2646720" cy="182520"/>
            </a:xfrm>
            <a:prstGeom prst="rect">
              <a:avLst/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UnphasedGenotypeVariantEffectMatrix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6" name="CustomShape 178"/>
            <p:cNvSpPr/>
            <p:nvPr/>
          </p:nvSpPr>
          <p:spPr>
            <a:xfrm flipV="1" rot="10800000">
              <a:off x="3633840" y="12697560"/>
              <a:ext cx="299664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CustomShape 179"/>
            <p:cNvSpPr/>
            <p:nvPr/>
          </p:nvSpPr>
          <p:spPr>
            <a:xfrm flipV="1" rot="10800000">
              <a:off x="6287040" y="12516120"/>
              <a:ext cx="289188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80"/>
            <p:cNvSpPr/>
            <p:nvPr/>
          </p:nvSpPr>
          <p:spPr>
            <a:xfrm flipV="1" rot="10800000">
              <a:off x="8678520" y="12515400"/>
              <a:ext cx="500400" cy="1810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81"/>
            <p:cNvSpPr/>
            <p:nvPr/>
          </p:nvSpPr>
          <p:spPr>
            <a:xfrm rot="10800000">
              <a:off x="8678520" y="12697560"/>
              <a:ext cx="500400" cy="1825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182"/>
            <p:cNvSpPr/>
            <p:nvPr/>
          </p:nvSpPr>
          <p:spPr>
            <a:xfrm flipV="1" rot="10800000">
              <a:off x="6287040" y="12880440"/>
              <a:ext cx="2891880" cy="3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183"/>
            <p:cNvSpPr/>
            <p:nvPr/>
          </p:nvSpPr>
          <p:spPr>
            <a:xfrm flipV="1" rot="10800000">
              <a:off x="8678520" y="11773080"/>
              <a:ext cx="500400" cy="1818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184"/>
            <p:cNvSpPr/>
            <p:nvPr/>
          </p:nvSpPr>
          <p:spPr>
            <a:xfrm rot="10800000">
              <a:off x="8678520" y="11955600"/>
              <a:ext cx="500400" cy="1879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185"/>
            <p:cNvSpPr/>
            <p:nvPr/>
          </p:nvSpPr>
          <p:spPr>
            <a:xfrm flipV="1" rot="10800000">
              <a:off x="6288120" y="11773440"/>
              <a:ext cx="2890800" cy="21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186"/>
            <p:cNvSpPr/>
            <p:nvPr/>
          </p:nvSpPr>
          <p:spPr>
            <a:xfrm rot="10800000">
              <a:off x="6288120" y="12141720"/>
              <a:ext cx="2890800" cy="18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187"/>
            <p:cNvSpPr/>
            <p:nvPr/>
          </p:nvSpPr>
          <p:spPr>
            <a:xfrm flipV="1" rot="10800000">
              <a:off x="3633840" y="11955600"/>
              <a:ext cx="2996640" cy="28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188"/>
            <p:cNvSpPr/>
            <p:nvPr/>
          </p:nvSpPr>
          <p:spPr>
            <a:xfrm>
              <a:off x="2093040" y="12181680"/>
              <a:ext cx="10954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ourier New"/>
                </a:rPr>
                <a:t>model.emat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227" name="CustomShape 189"/>
          <p:cNvSpPr/>
          <p:nvPr/>
        </p:nvSpPr>
        <p:spPr>
          <a:xfrm flipH="1" flipV="1" rot="5400000">
            <a:off x="9349560" y="8074440"/>
            <a:ext cx="432720" cy="66528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90"/>
          <p:cNvSpPr/>
          <p:nvPr/>
        </p:nvSpPr>
        <p:spPr>
          <a:xfrm flipH="1" flipV="1" rot="5400000">
            <a:off x="7933320" y="8498520"/>
            <a:ext cx="2272320" cy="7643880"/>
          </a:xfrm>
          <a:prstGeom prst="bentConnector3">
            <a:avLst>
              <a:gd name="adj1" fmla="val 8647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91"/>
          <p:cNvSpPr/>
          <p:nvPr/>
        </p:nvSpPr>
        <p:spPr>
          <a:xfrm flipH="1" flipV="1" rot="5400000">
            <a:off x="5540400" y="12758040"/>
            <a:ext cx="405360" cy="9910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92"/>
          <p:cNvSpPr/>
          <p:nvPr/>
        </p:nvSpPr>
        <p:spPr>
          <a:xfrm flipH="1" flipV="1" rot="5400000">
            <a:off x="9282600" y="7911360"/>
            <a:ext cx="646560" cy="351864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3"/>
          <p:cNvSpPr/>
          <p:nvPr/>
        </p:nvSpPr>
        <p:spPr>
          <a:xfrm flipV="1" rot="16200000">
            <a:off x="7606800" y="16335360"/>
            <a:ext cx="478800" cy="36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4"/>
          <p:cNvSpPr/>
          <p:nvPr/>
        </p:nvSpPr>
        <p:spPr>
          <a:xfrm flipV="1">
            <a:off x="14673600" y="6148080"/>
            <a:ext cx="7167240" cy="13360320"/>
          </a:xfrm>
          <a:prstGeom prst="bentConnector3">
            <a:avLst>
              <a:gd name="adj1" fmla="val 103189"/>
            </a:avLst>
          </a:prstGeom>
          <a:noFill/>
          <a:ln w="127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95"/>
          <p:cNvGrpSpPr/>
          <p:nvPr/>
        </p:nvGrpSpPr>
        <p:grpSpPr>
          <a:xfrm>
            <a:off x="7297920" y="779760"/>
            <a:ext cx="3864960" cy="1222920"/>
            <a:chOff x="7297920" y="779760"/>
            <a:chExt cx="3864960" cy="1222920"/>
          </a:xfrm>
        </p:grpSpPr>
        <p:grpSp>
          <p:nvGrpSpPr>
            <p:cNvPr id="234" name="Group 196"/>
            <p:cNvGrpSpPr/>
            <p:nvPr/>
          </p:nvGrpSpPr>
          <p:grpSpPr>
            <a:xfrm>
              <a:off x="7297920" y="779760"/>
              <a:ext cx="3864960" cy="1222920"/>
              <a:chOff x="7297920" y="779760"/>
              <a:chExt cx="3864960" cy="1222920"/>
            </a:xfrm>
          </p:grpSpPr>
          <p:grpSp>
            <p:nvGrpSpPr>
              <p:cNvPr id="235" name="Group 197"/>
              <p:cNvGrpSpPr/>
              <p:nvPr/>
            </p:nvGrpSpPr>
            <p:grpSpPr>
              <a:xfrm>
                <a:off x="7297920" y="779760"/>
                <a:ext cx="3864960" cy="1222920"/>
                <a:chOff x="7297920" y="779760"/>
                <a:chExt cx="3864960" cy="1222920"/>
              </a:xfrm>
            </p:grpSpPr>
            <p:sp>
              <p:nvSpPr>
                <p:cNvPr id="236" name="CustomShape 198"/>
                <p:cNvSpPr/>
                <p:nvPr/>
              </p:nvSpPr>
              <p:spPr>
                <a:xfrm>
                  <a:off x="7297920" y="779760"/>
                  <a:ext cx="3864960" cy="122292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7" name="CustomShape 199"/>
                <p:cNvSpPr/>
                <p:nvPr/>
              </p:nvSpPr>
              <p:spPr>
                <a:xfrm>
                  <a:off x="8372520" y="1329480"/>
                  <a:ext cx="111312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ffffff"/>
                      </a:solidFill>
                      <a:latin typeface="Calibri"/>
                    </a:rPr>
                    <a:t>SortableMatrix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238" name="CustomShape 200"/>
                <p:cNvSpPr/>
                <p:nvPr/>
              </p:nvSpPr>
              <p:spPr>
                <a:xfrm>
                  <a:off x="7378560" y="1331640"/>
                  <a:ext cx="63000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ffffff"/>
                      </a:solidFill>
                      <a:latin typeface="Calibri"/>
                    </a:rPr>
                    <a:t>Matrix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239" name="CustomShape 201"/>
                <p:cNvSpPr/>
                <p:nvPr/>
              </p:nvSpPr>
              <p:spPr>
                <a:xfrm flipV="1" rot="10800000">
                  <a:off x="8009280" y="1420560"/>
                  <a:ext cx="363240" cy="180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40" name="CustomShape 202"/>
              <p:cNvSpPr/>
              <p:nvPr/>
            </p:nvSpPr>
            <p:spPr>
              <a:xfrm>
                <a:off x="8728560" y="819000"/>
                <a:ext cx="109548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ourier New"/>
                  </a:rPr>
                  <a:t>popgen.mat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41" name="CustomShape 203"/>
              <p:cNvSpPr/>
              <p:nvPr/>
            </p:nvSpPr>
            <p:spPr>
              <a:xfrm>
                <a:off x="9918360" y="863640"/>
                <a:ext cx="11131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VariantMatrix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42" name="CustomShape 204"/>
              <p:cNvSpPr/>
              <p:nvPr/>
            </p:nvSpPr>
            <p:spPr>
              <a:xfrm>
                <a:off x="9918360" y="1738080"/>
                <a:ext cx="111312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TaxaMatrix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43" name="CustomShape 205"/>
              <p:cNvSpPr/>
              <p:nvPr/>
            </p:nvSpPr>
            <p:spPr>
              <a:xfrm rot="5400000">
                <a:off x="10334880" y="1185840"/>
                <a:ext cx="279360" cy="3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CustomShape 206"/>
              <p:cNvSpPr/>
              <p:nvPr/>
            </p:nvSpPr>
            <p:spPr>
              <a:xfrm flipV="1" rot="16200000">
                <a:off x="10360440" y="1622520"/>
                <a:ext cx="228600" cy="36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5" name="CustomShape 207"/>
            <p:cNvSpPr/>
            <p:nvPr/>
          </p:nvSpPr>
          <p:spPr>
            <a:xfrm>
              <a:off x="9849960" y="1326240"/>
              <a:ext cx="1248120" cy="1825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GroupableMatrix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6" name="CustomShape 208"/>
            <p:cNvSpPr/>
            <p:nvPr/>
          </p:nvSpPr>
          <p:spPr>
            <a:xfrm flipH="1">
              <a:off x="9484920" y="1417680"/>
              <a:ext cx="363960" cy="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7" name="CustomShape 209"/>
          <p:cNvSpPr/>
          <p:nvPr/>
        </p:nvSpPr>
        <p:spPr>
          <a:xfrm>
            <a:off x="5198760" y="4550400"/>
            <a:ext cx="2619360" cy="120024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10"/>
          <p:cNvSpPr/>
          <p:nvPr/>
        </p:nvSpPr>
        <p:spPr>
          <a:xfrm>
            <a:off x="8841600" y="349200"/>
            <a:ext cx="869760" cy="4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50" spc="-1" strike="noStrike">
                <a:solidFill>
                  <a:srgbClr val="000000"/>
                </a:solidFill>
                <a:latin typeface="Courier New"/>
              </a:rPr>
              <a:t>base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249" name="CustomShape 211"/>
          <p:cNvSpPr/>
          <p:nvPr/>
        </p:nvSpPr>
        <p:spPr>
          <a:xfrm flipV="1" rot="16200000">
            <a:off x="9918360" y="1501920"/>
            <a:ext cx="757440" cy="21358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0" name="Group 212"/>
          <p:cNvGrpSpPr/>
          <p:nvPr/>
        </p:nvGrpSpPr>
        <p:grpSpPr>
          <a:xfrm>
            <a:off x="7819200" y="8125200"/>
            <a:ext cx="10303920" cy="993960"/>
            <a:chOff x="7819200" y="8125200"/>
            <a:chExt cx="10303920" cy="993960"/>
          </a:xfrm>
        </p:grpSpPr>
        <p:grpSp>
          <p:nvGrpSpPr>
            <p:cNvPr id="251" name="Group 213"/>
            <p:cNvGrpSpPr/>
            <p:nvPr/>
          </p:nvGrpSpPr>
          <p:grpSpPr>
            <a:xfrm>
              <a:off x="7819200" y="8125200"/>
              <a:ext cx="10303920" cy="993960"/>
              <a:chOff x="7819200" y="8125200"/>
              <a:chExt cx="10303920" cy="993960"/>
            </a:xfrm>
          </p:grpSpPr>
          <p:grpSp>
            <p:nvGrpSpPr>
              <p:cNvPr id="252" name="Group 214"/>
              <p:cNvGrpSpPr/>
              <p:nvPr/>
            </p:nvGrpSpPr>
            <p:grpSpPr>
              <a:xfrm>
                <a:off x="7819200" y="8125200"/>
                <a:ext cx="10303920" cy="993960"/>
                <a:chOff x="7819200" y="8125200"/>
                <a:chExt cx="10303920" cy="993960"/>
              </a:xfrm>
            </p:grpSpPr>
            <p:sp>
              <p:nvSpPr>
                <p:cNvPr id="253" name="CustomShape 215"/>
                <p:cNvSpPr/>
                <p:nvPr/>
              </p:nvSpPr>
              <p:spPr>
                <a:xfrm>
                  <a:off x="7819200" y="8125200"/>
                  <a:ext cx="10303920" cy="99396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54" name="Group 216"/>
                <p:cNvGrpSpPr/>
                <p:nvPr/>
              </p:nvGrpSpPr>
              <p:grpSpPr>
                <a:xfrm>
                  <a:off x="7871760" y="8340480"/>
                  <a:ext cx="10073520" cy="539280"/>
                  <a:chOff x="7871760" y="8340480"/>
                  <a:chExt cx="10073520" cy="539280"/>
                </a:xfrm>
              </p:grpSpPr>
              <p:sp>
                <p:nvSpPr>
                  <p:cNvPr id="255" name="CustomShape 217"/>
                  <p:cNvSpPr/>
                  <p:nvPr/>
                </p:nvSpPr>
                <p:spPr>
                  <a:xfrm>
                    <a:off x="7871760" y="8525880"/>
                    <a:ext cx="1481760" cy="19440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BreedingValueMatrix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256" name="CustomShape 218"/>
                  <p:cNvSpPr/>
                  <p:nvPr/>
                </p:nvSpPr>
                <p:spPr>
                  <a:xfrm>
                    <a:off x="14761080" y="8340480"/>
                    <a:ext cx="31842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DensePhenotypicEstimatedBreedingValueMatrix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257" name="CustomShape 219"/>
                  <p:cNvSpPr/>
                  <p:nvPr/>
                </p:nvSpPr>
                <p:spPr>
                  <a:xfrm>
                    <a:off x="14761080" y="8697240"/>
                    <a:ext cx="31842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DenseGenotypicEstimatedBreedingValueMatrix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258" name="CustomShape 220"/>
                  <p:cNvSpPr/>
                  <p:nvPr/>
                </p:nvSpPr>
                <p:spPr>
                  <a:xfrm>
                    <a:off x="11878200" y="8531640"/>
                    <a:ext cx="250056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DenseEstimatedBreedingValueMatrix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259" name="CustomShape 221"/>
                  <p:cNvSpPr/>
                  <p:nvPr/>
                </p:nvSpPr>
                <p:spPr>
                  <a:xfrm flipV="1" rot="10800000">
                    <a:off x="11567520" y="8622360"/>
                    <a:ext cx="31068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60" name="CustomShape 222"/>
                  <p:cNvSpPr/>
                  <p:nvPr/>
                </p:nvSpPr>
                <p:spPr>
                  <a:xfrm rot="10800000">
                    <a:off x="14379120" y="8623800"/>
                    <a:ext cx="381960" cy="1648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61" name="CustomShape 223"/>
                  <p:cNvSpPr/>
                  <p:nvPr/>
                </p:nvSpPr>
                <p:spPr>
                  <a:xfrm flipV="1" rot="10800000">
                    <a:off x="14379120" y="8432280"/>
                    <a:ext cx="381960" cy="1908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262" name="CustomShape 224"/>
              <p:cNvSpPr/>
              <p:nvPr/>
            </p:nvSpPr>
            <p:spPr>
              <a:xfrm>
                <a:off x="7998120" y="8147880"/>
                <a:ext cx="127836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ourier New"/>
                  </a:rPr>
                  <a:t>popgen.bvmat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263" name="CustomShape 225"/>
            <p:cNvSpPr/>
            <p:nvPr/>
          </p:nvSpPr>
          <p:spPr>
            <a:xfrm>
              <a:off x="9646200" y="8532000"/>
              <a:ext cx="192024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DenseBreedingValueMatrix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64" name="CustomShape 226"/>
            <p:cNvSpPr/>
            <p:nvPr/>
          </p:nvSpPr>
          <p:spPr>
            <a:xfrm rot="10800000">
              <a:off x="9354240" y="8623080"/>
              <a:ext cx="291960" cy="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5" name="CustomShape 227"/>
          <p:cNvSpPr/>
          <p:nvPr/>
        </p:nvSpPr>
        <p:spPr>
          <a:xfrm>
            <a:off x="18473760" y="20002680"/>
            <a:ext cx="3027240" cy="1596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6" name="CustomShape 228"/>
          <p:cNvSpPr/>
          <p:nvPr/>
        </p:nvSpPr>
        <p:spPr>
          <a:xfrm>
            <a:off x="18718200" y="20190240"/>
            <a:ext cx="748800" cy="1825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Interface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" name="CustomShape 229"/>
          <p:cNvSpPr/>
          <p:nvPr/>
        </p:nvSpPr>
        <p:spPr>
          <a:xfrm>
            <a:off x="18718200" y="20539800"/>
            <a:ext cx="1727280" cy="18252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Partial Implementation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CustomShape 230"/>
          <p:cNvSpPr/>
          <p:nvPr/>
        </p:nvSpPr>
        <p:spPr>
          <a:xfrm>
            <a:off x="18718200" y="20880000"/>
            <a:ext cx="1442880" cy="1825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Full Implementation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CustomShape 231"/>
          <p:cNvSpPr/>
          <p:nvPr/>
        </p:nvSpPr>
        <p:spPr>
          <a:xfrm>
            <a:off x="20693160" y="20170440"/>
            <a:ext cx="511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70" name="Group 232"/>
          <p:cNvGrpSpPr/>
          <p:nvPr/>
        </p:nvGrpSpPr>
        <p:grpSpPr>
          <a:xfrm>
            <a:off x="1028880" y="8542800"/>
            <a:ext cx="6039000" cy="592560"/>
            <a:chOff x="1028880" y="8542800"/>
            <a:chExt cx="6039000" cy="592560"/>
          </a:xfrm>
        </p:grpSpPr>
        <p:grpSp>
          <p:nvGrpSpPr>
            <p:cNvPr id="271" name="Group 233"/>
            <p:cNvGrpSpPr/>
            <p:nvPr/>
          </p:nvGrpSpPr>
          <p:grpSpPr>
            <a:xfrm>
              <a:off x="1042200" y="8542800"/>
              <a:ext cx="6025680" cy="592560"/>
              <a:chOff x="1042200" y="8542800"/>
              <a:chExt cx="6025680" cy="592560"/>
            </a:xfrm>
          </p:grpSpPr>
          <p:sp>
            <p:nvSpPr>
              <p:cNvPr id="272" name="CustomShape 234"/>
              <p:cNvSpPr/>
              <p:nvPr/>
            </p:nvSpPr>
            <p:spPr>
              <a:xfrm>
                <a:off x="1042200" y="8542800"/>
                <a:ext cx="6025680" cy="59256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73" name="Group 235"/>
              <p:cNvGrpSpPr/>
              <p:nvPr/>
            </p:nvGrpSpPr>
            <p:grpSpPr>
              <a:xfrm>
                <a:off x="1116720" y="8894160"/>
                <a:ext cx="5798160" cy="183960"/>
                <a:chOff x="1116720" y="8894160"/>
                <a:chExt cx="5798160" cy="183960"/>
              </a:xfrm>
            </p:grpSpPr>
            <p:sp>
              <p:nvSpPr>
                <p:cNvPr id="274" name="CustomShape 236"/>
                <p:cNvSpPr/>
                <p:nvPr/>
              </p:nvSpPr>
              <p:spPr>
                <a:xfrm>
                  <a:off x="1116720" y="8895600"/>
                  <a:ext cx="128124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ffffff"/>
                      </a:solidFill>
                      <a:latin typeface="Calibri"/>
                    </a:rPr>
                    <a:t>CoancestryMatrix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275" name="CustomShape 237"/>
                <p:cNvSpPr/>
                <p:nvPr/>
              </p:nvSpPr>
              <p:spPr>
                <a:xfrm>
                  <a:off x="4586040" y="8894160"/>
                  <a:ext cx="232884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ffffff"/>
                      </a:solidFill>
                      <a:latin typeface="Calibri"/>
                    </a:rPr>
                    <a:t>DenseVanRadenCoancestryMatrix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276" name="CustomShape 238"/>
                <p:cNvSpPr/>
                <p:nvPr/>
              </p:nvSpPr>
              <p:spPr>
                <a:xfrm flipV="1" rot="10800000">
                  <a:off x="4300920" y="8984880"/>
                  <a:ext cx="285120" cy="108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277" name="CustomShape 239"/>
            <p:cNvSpPr/>
            <p:nvPr/>
          </p:nvSpPr>
          <p:spPr>
            <a:xfrm>
              <a:off x="1028880" y="8626320"/>
              <a:ext cx="1186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ourier New"/>
                </a:rPr>
                <a:t>popgen.cmat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78" name="CustomShape 240"/>
            <p:cNvSpPr/>
            <p:nvPr/>
          </p:nvSpPr>
          <p:spPr>
            <a:xfrm>
              <a:off x="4588560" y="8608320"/>
              <a:ext cx="2326320" cy="1825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DenseMolecularCoancestryMatrix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79" name="CustomShape 241"/>
            <p:cNvSpPr/>
            <p:nvPr/>
          </p:nvSpPr>
          <p:spPr>
            <a:xfrm flipV="1" rot="10800000">
              <a:off x="4300920" y="8700120"/>
              <a:ext cx="287640" cy="2865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CustomShape 242"/>
            <p:cNvSpPr/>
            <p:nvPr/>
          </p:nvSpPr>
          <p:spPr>
            <a:xfrm>
              <a:off x="2629080" y="8895240"/>
              <a:ext cx="167112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DenseCoancestryMatrix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81" name="CustomShape 243"/>
            <p:cNvSpPr/>
            <p:nvPr/>
          </p:nvSpPr>
          <p:spPr>
            <a:xfrm flipV="1" rot="10800000">
              <a:off x="2398680" y="8985960"/>
              <a:ext cx="230400" cy="3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2" name="CustomShape 244"/>
          <p:cNvSpPr/>
          <p:nvPr/>
        </p:nvSpPr>
        <p:spPr>
          <a:xfrm>
            <a:off x="18718200" y="21216240"/>
            <a:ext cx="1201680" cy="182520"/>
          </a:xfrm>
          <a:prstGeom prst="rect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Unimplemented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83" name="Group 245"/>
          <p:cNvGrpSpPr/>
          <p:nvPr/>
        </p:nvGrpSpPr>
        <p:grpSpPr>
          <a:xfrm>
            <a:off x="7818480" y="5339880"/>
            <a:ext cx="10899000" cy="822240"/>
            <a:chOff x="7818480" y="5339880"/>
            <a:chExt cx="10899000" cy="822240"/>
          </a:xfrm>
        </p:grpSpPr>
        <p:grpSp>
          <p:nvGrpSpPr>
            <p:cNvPr id="284" name="Group 246"/>
            <p:cNvGrpSpPr/>
            <p:nvPr/>
          </p:nvGrpSpPr>
          <p:grpSpPr>
            <a:xfrm>
              <a:off x="7818480" y="5339880"/>
              <a:ext cx="10899000" cy="822240"/>
              <a:chOff x="7818480" y="5339880"/>
              <a:chExt cx="10899000" cy="822240"/>
            </a:xfrm>
          </p:grpSpPr>
          <p:grpSp>
            <p:nvGrpSpPr>
              <p:cNvPr id="285" name="Group 247"/>
              <p:cNvGrpSpPr/>
              <p:nvPr/>
            </p:nvGrpSpPr>
            <p:grpSpPr>
              <a:xfrm>
                <a:off x="7818480" y="5339880"/>
                <a:ext cx="10899000" cy="822240"/>
                <a:chOff x="7818480" y="5339880"/>
                <a:chExt cx="10899000" cy="822240"/>
              </a:xfrm>
            </p:grpSpPr>
            <p:sp>
              <p:nvSpPr>
                <p:cNvPr id="286" name="CustomShape 248"/>
                <p:cNvSpPr/>
                <p:nvPr/>
              </p:nvSpPr>
              <p:spPr>
                <a:xfrm>
                  <a:off x="7818480" y="5339880"/>
                  <a:ext cx="10899000" cy="822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87" name="Group 249"/>
                <p:cNvGrpSpPr/>
                <p:nvPr/>
              </p:nvGrpSpPr>
              <p:grpSpPr>
                <a:xfrm>
                  <a:off x="7864200" y="5377680"/>
                  <a:ext cx="10800000" cy="738720"/>
                  <a:chOff x="7864200" y="5377680"/>
                  <a:chExt cx="10800000" cy="738720"/>
                </a:xfrm>
              </p:grpSpPr>
              <p:sp>
                <p:nvSpPr>
                  <p:cNvPr id="288" name="CustomShape 250"/>
                  <p:cNvSpPr/>
                  <p:nvPr/>
                </p:nvSpPr>
                <p:spPr>
                  <a:xfrm>
                    <a:off x="7864200" y="5644800"/>
                    <a:ext cx="120780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GenotypeMatrix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289" name="CustomShape 251"/>
                  <p:cNvSpPr/>
                  <p:nvPr/>
                </p:nvSpPr>
                <p:spPr>
                  <a:xfrm>
                    <a:off x="11389320" y="5928120"/>
                    <a:ext cx="222552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DenseUnphasedGenotypeMatrix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290" name="CustomShape 252"/>
                  <p:cNvSpPr/>
                  <p:nvPr/>
                </p:nvSpPr>
                <p:spPr>
                  <a:xfrm>
                    <a:off x="11389320" y="5379480"/>
                    <a:ext cx="222552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DensePhasedGenotypeMatrix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291" name="CustomShape 253"/>
                  <p:cNvSpPr/>
                  <p:nvPr/>
                </p:nvSpPr>
                <p:spPr>
                  <a:xfrm>
                    <a:off x="13947120" y="5645520"/>
                    <a:ext cx="164232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GenotypeVariantMatrix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292" name="CustomShape 254"/>
                  <p:cNvSpPr/>
                  <p:nvPr/>
                </p:nvSpPr>
                <p:spPr>
                  <a:xfrm>
                    <a:off x="15999120" y="5933880"/>
                    <a:ext cx="266508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DenseUnphasedGenotypeVariantMatrix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293" name="CustomShape 255"/>
                  <p:cNvSpPr/>
                  <p:nvPr/>
                </p:nvSpPr>
                <p:spPr>
                  <a:xfrm>
                    <a:off x="15999120" y="5377680"/>
                    <a:ext cx="26650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DensePhasedGenotypeVariantMatrix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294" name="CustomShape 256"/>
                  <p:cNvSpPr/>
                  <p:nvPr/>
                </p:nvSpPr>
                <p:spPr>
                  <a:xfrm rot="10800000">
                    <a:off x="13615920" y="6019560"/>
                    <a:ext cx="238320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5" name="CustomShape 257"/>
                  <p:cNvSpPr/>
                  <p:nvPr/>
                </p:nvSpPr>
                <p:spPr>
                  <a:xfrm rot="10800000">
                    <a:off x="15590520" y="5737320"/>
                    <a:ext cx="408600" cy="2880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6" name="CustomShape 258"/>
                  <p:cNvSpPr/>
                  <p:nvPr/>
                </p:nvSpPr>
                <p:spPr>
                  <a:xfrm flipV="1" rot="10800000">
                    <a:off x="15590520" y="5468760"/>
                    <a:ext cx="408600" cy="2674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7" name="CustomShape 259"/>
                  <p:cNvSpPr/>
                  <p:nvPr/>
                </p:nvSpPr>
                <p:spPr>
                  <a:xfrm flipV="1" rot="10800000">
                    <a:off x="13615920" y="5469480"/>
                    <a:ext cx="2383200" cy="14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8" name="CustomShape 260"/>
                  <p:cNvSpPr/>
                  <p:nvPr/>
                </p:nvSpPr>
                <p:spPr>
                  <a:xfrm rot="10800000">
                    <a:off x="11008080" y="5470920"/>
                    <a:ext cx="381240" cy="5486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99" name="CustomShape 261"/>
                  <p:cNvSpPr/>
                  <p:nvPr/>
                </p:nvSpPr>
                <p:spPr>
                  <a:xfrm rot="10800000">
                    <a:off x="11008080" y="5470560"/>
                    <a:ext cx="38124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00" name="CustomShape 262"/>
                  <p:cNvSpPr/>
                  <p:nvPr/>
                </p:nvSpPr>
                <p:spPr>
                  <a:xfrm rot="10800000">
                    <a:off x="9072360" y="5736240"/>
                    <a:ext cx="4874760" cy="36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301" name="CustomShape 263"/>
              <p:cNvSpPr/>
              <p:nvPr/>
            </p:nvSpPr>
            <p:spPr>
              <a:xfrm>
                <a:off x="7926840" y="5344200"/>
                <a:ext cx="11869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ourier New"/>
                  </a:rPr>
                  <a:t>popgen.gmat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302" name="CustomShape 264"/>
            <p:cNvSpPr/>
            <p:nvPr/>
          </p:nvSpPr>
          <p:spPr>
            <a:xfrm>
              <a:off x="9406800" y="5379120"/>
              <a:ext cx="160056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DenseGenotypeMatrix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03" name="CustomShape 265"/>
            <p:cNvSpPr/>
            <p:nvPr/>
          </p:nvSpPr>
          <p:spPr>
            <a:xfrm flipV="1" rot="10800000">
              <a:off x="9072360" y="5470200"/>
              <a:ext cx="334440" cy="265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472c4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4" name="Group 266"/>
          <p:cNvGrpSpPr/>
          <p:nvPr/>
        </p:nvGrpSpPr>
        <p:grpSpPr>
          <a:xfrm>
            <a:off x="7822440" y="6511680"/>
            <a:ext cx="11022120" cy="822240"/>
            <a:chOff x="7822440" y="6511680"/>
            <a:chExt cx="11022120" cy="822240"/>
          </a:xfrm>
        </p:grpSpPr>
        <p:grpSp>
          <p:nvGrpSpPr>
            <p:cNvPr id="305" name="Group 267"/>
            <p:cNvGrpSpPr/>
            <p:nvPr/>
          </p:nvGrpSpPr>
          <p:grpSpPr>
            <a:xfrm>
              <a:off x="7822440" y="6511680"/>
              <a:ext cx="11022120" cy="822240"/>
              <a:chOff x="7822440" y="6511680"/>
              <a:chExt cx="11022120" cy="822240"/>
            </a:xfrm>
          </p:grpSpPr>
          <p:grpSp>
            <p:nvGrpSpPr>
              <p:cNvPr id="306" name="Group 268"/>
              <p:cNvGrpSpPr/>
              <p:nvPr/>
            </p:nvGrpSpPr>
            <p:grpSpPr>
              <a:xfrm>
                <a:off x="7822440" y="6511680"/>
                <a:ext cx="11022120" cy="822240"/>
                <a:chOff x="7822440" y="6511680"/>
                <a:chExt cx="11022120" cy="822240"/>
              </a:xfrm>
            </p:grpSpPr>
            <p:sp>
              <p:nvSpPr>
                <p:cNvPr id="307" name="CustomShape 269"/>
                <p:cNvSpPr/>
                <p:nvPr/>
              </p:nvSpPr>
              <p:spPr>
                <a:xfrm>
                  <a:off x="7822440" y="6511680"/>
                  <a:ext cx="11022120" cy="822240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08" name="Group 270"/>
                <p:cNvGrpSpPr/>
                <p:nvPr/>
              </p:nvGrpSpPr>
              <p:grpSpPr>
                <a:xfrm>
                  <a:off x="7881120" y="6549480"/>
                  <a:ext cx="10896840" cy="738720"/>
                  <a:chOff x="7881120" y="6549480"/>
                  <a:chExt cx="10896840" cy="738720"/>
                </a:xfrm>
              </p:grpSpPr>
              <p:sp>
                <p:nvSpPr>
                  <p:cNvPr id="309" name="CustomShape 271"/>
                  <p:cNvSpPr/>
                  <p:nvPr/>
                </p:nvSpPr>
                <p:spPr>
                  <a:xfrm>
                    <a:off x="7881120" y="6830640"/>
                    <a:ext cx="13521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HaplotypeMatrix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310" name="CustomShape 272"/>
                  <p:cNvSpPr/>
                  <p:nvPr/>
                </p:nvSpPr>
                <p:spPr>
                  <a:xfrm>
                    <a:off x="11558880" y="7099920"/>
                    <a:ext cx="226368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DenseUnphasedHaplotypeMatrix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311" name="CustomShape 273"/>
                  <p:cNvSpPr/>
                  <p:nvPr/>
                </p:nvSpPr>
                <p:spPr>
                  <a:xfrm>
                    <a:off x="11558880" y="6551280"/>
                    <a:ext cx="226368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DensePhasedHaplotypeMatrix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312" name="CustomShape 274"/>
                  <p:cNvSpPr/>
                  <p:nvPr/>
                </p:nvSpPr>
                <p:spPr>
                  <a:xfrm>
                    <a:off x="14039280" y="6824880"/>
                    <a:ext cx="1701360" cy="182520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rgbClr val="af5c24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HaplotypeVariantMatrix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313" name="CustomShape 275"/>
                  <p:cNvSpPr/>
                  <p:nvPr/>
                </p:nvSpPr>
                <p:spPr>
                  <a:xfrm>
                    <a:off x="16094160" y="7105680"/>
                    <a:ext cx="2683800" cy="182520"/>
                  </a:xfrm>
                  <a:prstGeom prst="rect">
                    <a:avLst/>
                  </a:prstGeom>
                  <a:solidFill>
                    <a:srgbClr val="a5a5a5"/>
                  </a:solidFill>
                  <a:ln>
                    <a:solidFill>
                      <a:srgbClr val="7a7a7a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DenseUnphasedHaplotypeVariantMatrix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314" name="CustomShape 276"/>
                  <p:cNvSpPr/>
                  <p:nvPr/>
                </p:nvSpPr>
                <p:spPr>
                  <a:xfrm>
                    <a:off x="16094160" y="6549480"/>
                    <a:ext cx="2683800" cy="18252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US" sz="1200" spc="-1" strike="noStrike">
                        <a:solidFill>
                          <a:srgbClr val="ffffff"/>
                        </a:solidFill>
                        <a:latin typeface="Calibri"/>
                      </a:rPr>
                      <a:t>DensePhasedHaplotypeVariantMatrix</a:t>
                    </a:r>
                    <a:endParaRPr b="0" lang="en-US" sz="1200" spc="-1" strike="noStrike">
                      <a:latin typeface="Arial"/>
                    </a:endParaRPr>
                  </a:p>
                </p:txBody>
              </p:sp>
              <p:sp>
                <p:nvSpPr>
                  <p:cNvPr id="315" name="CustomShape 277"/>
                  <p:cNvSpPr/>
                  <p:nvPr/>
                </p:nvSpPr>
                <p:spPr>
                  <a:xfrm rot="10800000">
                    <a:off x="13823280" y="7191720"/>
                    <a:ext cx="227088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6" name="CustomShape 278"/>
                  <p:cNvSpPr/>
                  <p:nvPr/>
                </p:nvSpPr>
                <p:spPr>
                  <a:xfrm rot="10800000">
                    <a:off x="15741000" y="6916320"/>
                    <a:ext cx="353160" cy="2808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7" name="CustomShape 279"/>
                  <p:cNvSpPr/>
                  <p:nvPr/>
                </p:nvSpPr>
                <p:spPr>
                  <a:xfrm flipV="1" rot="10800000">
                    <a:off x="15741000" y="6640920"/>
                    <a:ext cx="353160" cy="2746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8" name="CustomShape 280"/>
                  <p:cNvSpPr/>
                  <p:nvPr/>
                </p:nvSpPr>
                <p:spPr>
                  <a:xfrm flipV="1" rot="10800000">
                    <a:off x="13823280" y="6641280"/>
                    <a:ext cx="2270880" cy="14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19" name="CustomShape 281"/>
                  <p:cNvSpPr/>
                  <p:nvPr/>
                </p:nvSpPr>
                <p:spPr>
                  <a:xfrm rot="10800000">
                    <a:off x="11201400" y="6646680"/>
                    <a:ext cx="357480" cy="54468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20" name="CustomShape 282"/>
                  <p:cNvSpPr/>
                  <p:nvPr/>
                </p:nvSpPr>
                <p:spPr>
                  <a:xfrm flipV="1" rot="10800000">
                    <a:off x="11201400" y="6642720"/>
                    <a:ext cx="357480" cy="324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21" name="CustomShape 283"/>
                  <p:cNvSpPr/>
                  <p:nvPr/>
                </p:nvSpPr>
                <p:spPr>
                  <a:xfrm flipV="1" rot="10800000">
                    <a:off x="9234000" y="6915960"/>
                    <a:ext cx="4805280" cy="54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>
                    <a:solidFill>
                      <a:srgbClr val="4472c4"/>
                    </a:solidFill>
                    <a:tailEnd len="med" type="triangle" w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sp>
            <p:nvSpPr>
              <p:cNvPr id="322" name="CustomShape 284"/>
              <p:cNvSpPr/>
              <p:nvPr/>
            </p:nvSpPr>
            <p:spPr>
              <a:xfrm>
                <a:off x="7975080" y="6562080"/>
                <a:ext cx="118692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Courier New"/>
                  </a:rPr>
                  <a:t>popgen.hmat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323" name="CustomShape 285"/>
            <p:cNvSpPr/>
            <p:nvPr/>
          </p:nvSpPr>
          <p:spPr>
            <a:xfrm>
              <a:off x="9540000" y="6555240"/>
              <a:ext cx="1660680" cy="18252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ffffff"/>
                  </a:solidFill>
                  <a:latin typeface="Calibri"/>
                </a:rPr>
                <a:t>DenseHaplotypeMatrix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324" name="CustomShape 286"/>
          <p:cNvSpPr/>
          <p:nvPr/>
        </p:nvSpPr>
        <p:spPr>
          <a:xfrm flipV="1" rot="10800000">
            <a:off x="9234000" y="6647040"/>
            <a:ext cx="306000" cy="275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5" name="Group 287"/>
          <p:cNvGrpSpPr/>
          <p:nvPr/>
        </p:nvGrpSpPr>
        <p:grpSpPr>
          <a:xfrm>
            <a:off x="16702200" y="17575920"/>
            <a:ext cx="2326320" cy="1272240"/>
            <a:chOff x="16702200" y="17575920"/>
            <a:chExt cx="2326320" cy="1272240"/>
          </a:xfrm>
        </p:grpSpPr>
        <p:sp>
          <p:nvSpPr>
            <p:cNvPr id="326" name="CustomShape 288"/>
            <p:cNvSpPr/>
            <p:nvPr/>
          </p:nvSpPr>
          <p:spPr>
            <a:xfrm>
              <a:off x="16702200" y="17575920"/>
              <a:ext cx="2326320" cy="12722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7" name="Group 289"/>
            <p:cNvGrpSpPr/>
            <p:nvPr/>
          </p:nvGrpSpPr>
          <p:grpSpPr>
            <a:xfrm>
              <a:off x="16765200" y="17634960"/>
              <a:ext cx="2202480" cy="1117800"/>
              <a:chOff x="16765200" y="17634960"/>
              <a:chExt cx="2202480" cy="1117800"/>
            </a:xfrm>
          </p:grpSpPr>
          <p:sp>
            <p:nvSpPr>
              <p:cNvPr id="328" name="CustomShape 290"/>
              <p:cNvSpPr/>
              <p:nvPr/>
            </p:nvSpPr>
            <p:spPr>
              <a:xfrm>
                <a:off x="16765200" y="18288360"/>
                <a:ext cx="519480" cy="182520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Cross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329" name="CustomShape 291"/>
              <p:cNvSpPr/>
              <p:nvPr/>
            </p:nvSpPr>
            <p:spPr>
              <a:xfrm>
                <a:off x="17569440" y="17634960"/>
                <a:ext cx="139824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TwoWa</a:t>
                </a: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yDHCr</a:t>
                </a: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oss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330" name="CustomShape 292"/>
              <p:cNvSpPr/>
              <p:nvPr/>
            </p:nvSpPr>
            <p:spPr>
              <a:xfrm>
                <a:off x="17569440" y="18008280"/>
                <a:ext cx="139824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Three</a:t>
                </a: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WayDH</a:t>
                </a: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Cross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331" name="CustomShape 293"/>
              <p:cNvSpPr/>
              <p:nvPr/>
            </p:nvSpPr>
            <p:spPr>
              <a:xfrm>
                <a:off x="17569440" y="18383760"/>
                <a:ext cx="1398240" cy="18252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FourWayDHCross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332" name="CustomShape 294"/>
              <p:cNvSpPr/>
              <p:nvPr/>
            </p:nvSpPr>
            <p:spPr>
              <a:xfrm>
                <a:off x="17569440" y="18196920"/>
                <a:ext cx="1398240" cy="182520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rgbClr val="7a7a7a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Thre</a:t>
                </a: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eWa</a:t>
                </a: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ySSD</a:t>
                </a: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Cross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333" name="CustomShape 295"/>
              <p:cNvSpPr/>
              <p:nvPr/>
            </p:nvSpPr>
            <p:spPr>
              <a:xfrm>
                <a:off x="17569440" y="17821080"/>
                <a:ext cx="1398240" cy="182520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rgbClr val="7a7a7a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TwoWaySSDCross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334" name="CustomShape 296"/>
              <p:cNvSpPr/>
              <p:nvPr/>
            </p:nvSpPr>
            <p:spPr>
              <a:xfrm>
                <a:off x="17569440" y="18570240"/>
                <a:ext cx="1398240" cy="182520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rgbClr val="7a7a7a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ffffff"/>
                    </a:solidFill>
                    <a:latin typeface="Calibri"/>
                  </a:rPr>
                  <a:t>FourWaySSDCross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335" name="CustomShape 297"/>
              <p:cNvSpPr/>
              <p:nvPr/>
            </p:nvSpPr>
            <p:spPr>
              <a:xfrm flipV="1" rot="10800000">
                <a:off x="17285040" y="17726760"/>
                <a:ext cx="284400" cy="65304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6" name="CustomShape 298"/>
              <p:cNvSpPr/>
              <p:nvPr/>
            </p:nvSpPr>
            <p:spPr>
              <a:xfrm flipV="1" rot="10800000">
                <a:off x="17285040" y="17912160"/>
                <a:ext cx="284400" cy="4669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7" name="CustomShape 299"/>
              <p:cNvSpPr/>
              <p:nvPr/>
            </p:nvSpPr>
            <p:spPr>
              <a:xfrm flipV="1" rot="10800000">
                <a:off x="17285040" y="18099360"/>
                <a:ext cx="284400" cy="2797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8" name="CustomShape 300"/>
              <p:cNvSpPr/>
              <p:nvPr/>
            </p:nvSpPr>
            <p:spPr>
              <a:xfrm flipV="1" rot="10800000">
                <a:off x="17285040" y="18288000"/>
                <a:ext cx="284400" cy="9108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9" name="CustomShape 301"/>
              <p:cNvSpPr/>
              <p:nvPr/>
            </p:nvSpPr>
            <p:spPr>
              <a:xfrm rot="10800000">
                <a:off x="17285040" y="18379800"/>
                <a:ext cx="284400" cy="9540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0" name="CustomShape 302"/>
              <p:cNvSpPr/>
              <p:nvPr/>
            </p:nvSpPr>
            <p:spPr>
              <a:xfrm rot="10800000">
                <a:off x="17285040" y="18380160"/>
                <a:ext cx="284400" cy="2815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rgbClr val="4472c4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41" name="CustomShape 303"/>
          <p:cNvSpPr/>
          <p:nvPr/>
        </p:nvSpPr>
        <p:spPr>
          <a:xfrm>
            <a:off x="16436880" y="17711280"/>
            <a:ext cx="11869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popgen.ma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te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42" name="Group 304"/>
          <p:cNvGrpSpPr/>
          <p:nvPr/>
        </p:nvGrpSpPr>
        <p:grpSpPr>
          <a:xfrm>
            <a:off x="18073440" y="15811560"/>
            <a:ext cx="2784960" cy="1094400"/>
            <a:chOff x="18073440" y="15811560"/>
            <a:chExt cx="2784960" cy="1094400"/>
          </a:xfrm>
        </p:grpSpPr>
        <p:grpSp>
          <p:nvGrpSpPr>
            <p:cNvPr id="343" name="Group 305"/>
            <p:cNvGrpSpPr/>
            <p:nvPr/>
          </p:nvGrpSpPr>
          <p:grpSpPr>
            <a:xfrm>
              <a:off x="18073440" y="15811560"/>
              <a:ext cx="2784960" cy="1094400"/>
              <a:chOff x="18073440" y="15811560"/>
              <a:chExt cx="2784960" cy="1094400"/>
            </a:xfrm>
          </p:grpSpPr>
          <p:sp>
            <p:nvSpPr>
              <p:cNvPr id="344" name="CustomShape 306"/>
              <p:cNvSpPr/>
              <p:nvPr/>
            </p:nvSpPr>
            <p:spPr>
              <a:xfrm>
                <a:off x="18073440" y="15811560"/>
                <a:ext cx="2784960" cy="109440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45" name="Group 307"/>
              <p:cNvGrpSpPr/>
              <p:nvPr/>
            </p:nvGrpSpPr>
            <p:grpSpPr>
              <a:xfrm>
                <a:off x="18164520" y="16191720"/>
                <a:ext cx="2604600" cy="605880"/>
                <a:chOff x="18164520" y="16191720"/>
                <a:chExt cx="2604600" cy="605880"/>
              </a:xfrm>
            </p:grpSpPr>
            <p:sp>
              <p:nvSpPr>
                <p:cNvPr id="346" name="CustomShape 308"/>
                <p:cNvSpPr/>
                <p:nvPr/>
              </p:nvSpPr>
              <p:spPr>
                <a:xfrm>
                  <a:off x="18735480" y="16191720"/>
                  <a:ext cx="1462680" cy="182520"/>
                </a:xfrm>
                <a:prstGeom prst="rect">
                  <a:avLst/>
                </a:prstGeom>
                <a:solidFill>
                  <a:srgbClr val="ed7d31"/>
                </a:solidFill>
                <a:ln>
                  <a:solidFill>
                    <a:srgbClr val="af5c24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ffffff"/>
                      </a:solidFill>
                      <a:latin typeface="Calibri"/>
                    </a:rPr>
                    <a:t>MatingConfig</a:t>
                  </a:r>
                  <a:r>
                    <a:rPr b="0" lang="en-US" sz="1200" spc="-1" strike="noStrike">
                      <a:solidFill>
                        <a:srgbClr val="ffffff"/>
                      </a:solidFill>
                      <a:latin typeface="Calibri"/>
                    </a:rPr>
                    <a:t>uration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347" name="CustomShape 309"/>
                <p:cNvSpPr/>
                <p:nvPr/>
              </p:nvSpPr>
              <p:spPr>
                <a:xfrm>
                  <a:off x="18164520" y="16615080"/>
                  <a:ext cx="2604600" cy="18252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ffffff"/>
                      </a:solidFill>
                      <a:latin typeface="Calibri"/>
                    </a:rPr>
                    <a:t>WeightedRando</a:t>
                  </a:r>
                  <a:r>
                    <a:rPr b="0" lang="en-US" sz="1200" spc="-1" strike="noStrike">
                      <a:solidFill>
                        <a:srgbClr val="ffffff"/>
                      </a:solidFill>
                      <a:latin typeface="Calibri"/>
                    </a:rPr>
                    <a:t>mMatingConfigu</a:t>
                  </a:r>
                  <a:r>
                    <a:rPr b="0" lang="en-US" sz="1200" spc="-1" strike="noStrike">
                      <a:solidFill>
                        <a:srgbClr val="ffffff"/>
                      </a:solidFill>
                      <a:latin typeface="Calibri"/>
                    </a:rPr>
                    <a:t>ration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348" name="CustomShape 310"/>
                <p:cNvSpPr/>
                <p:nvPr/>
              </p:nvSpPr>
              <p:spPr>
                <a:xfrm flipH="1" flipV="1" rot="5400000">
                  <a:off x="19347120" y="16494120"/>
                  <a:ext cx="240120" cy="12240"/>
                </a:xfrm>
                <a:prstGeom prst="bentConnector3">
                  <a:avLst>
                    <a:gd name="adj1" fmla="val 50000"/>
                  </a:avLst>
                </a:prstGeom>
                <a:noFill/>
                <a:ln>
                  <a:solidFill>
                    <a:srgbClr val="4472c4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349" name="CustomShape 311"/>
            <p:cNvSpPr/>
            <p:nvPr/>
          </p:nvSpPr>
          <p:spPr>
            <a:xfrm>
              <a:off x="18297720" y="15821640"/>
              <a:ext cx="1186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ourier New"/>
                </a:rPr>
                <a:t>popgen.</a:t>
              </a:r>
              <a:r>
                <a:rPr b="0" lang="en-US" sz="1200" spc="-1" strike="noStrike">
                  <a:solidFill>
                    <a:srgbClr val="000000"/>
                  </a:solidFill>
                  <a:latin typeface="Courier New"/>
                </a:rPr>
                <a:t>mcfg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350" name="CustomShape 312"/>
          <p:cNvSpPr/>
          <p:nvPr/>
        </p:nvSpPr>
        <p:spPr>
          <a:xfrm flipH="1" flipV="1" rot="5400000">
            <a:off x="18330840" y="16440120"/>
            <a:ext cx="669240" cy="16002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4586</TotalTime>
  <Application>LibreOffice/7.0.4.2$Linux_X86_64 LibreOffice_project/00$Build-2</Application>
  <AppVersion>15.0000</AppVersion>
  <Words>187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2020-09-10T19:07:00Z</dcterms:created>
  <dc:creator>Robert Shrote</dc:creator>
  <dc:description/>
  <dc:language>en-US</dc:language>
  <cp:lastModifiedBy/>
  <dcterms:modified xsi:type="dcterms:W3CDTF">2020-12-28T17:04:50Z</dcterms:modified>
  <cp:revision>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