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2860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-228" y="-9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3741210"/>
            <a:ext cx="19431000" cy="7958667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2006793"/>
            <a:ext cx="17145000" cy="5519207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E84F-8EA2-4265-8030-0ED40CEFB83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2B87-D309-4601-A78D-A3141555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1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E84F-8EA2-4265-8030-0ED40CEFB83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2B87-D309-4601-A78D-A3141555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3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217084"/>
            <a:ext cx="4929188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217084"/>
            <a:ext cx="14501813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E84F-8EA2-4265-8030-0ED40CEFB83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2B87-D309-4601-A78D-A3141555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E84F-8EA2-4265-8030-0ED40CEFB83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2B87-D309-4601-A78D-A3141555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5699132"/>
            <a:ext cx="19716750" cy="9509123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5298215"/>
            <a:ext cx="19716750" cy="5000623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E84F-8EA2-4265-8030-0ED40CEFB83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2B87-D309-4601-A78D-A3141555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8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E84F-8EA2-4265-8030-0ED40CEFB83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2B87-D309-4601-A78D-A3141555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7089"/>
            <a:ext cx="1971675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5603877"/>
            <a:ext cx="9670850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8350250"/>
            <a:ext cx="9670850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5603877"/>
            <a:ext cx="9718478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8350250"/>
            <a:ext cx="9718478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E84F-8EA2-4265-8030-0ED40CEFB83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2B87-D309-4601-A78D-A3141555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E84F-8EA2-4265-8030-0ED40CEFB83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2B87-D309-4601-A78D-A3141555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5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E84F-8EA2-4265-8030-0ED40CEFB83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2B87-D309-4601-A78D-A3141555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3291422"/>
            <a:ext cx="11572875" cy="16245417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E84F-8EA2-4265-8030-0ED40CEFB83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2B87-D309-4601-A78D-A3141555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3291422"/>
            <a:ext cx="11572875" cy="16245417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E84F-8EA2-4265-8030-0ED40CEFB83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2B87-D309-4601-A78D-A3141555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7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217089"/>
            <a:ext cx="1971675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6085417"/>
            <a:ext cx="1971675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E84F-8EA2-4265-8030-0ED40CEFB83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2B87-D309-4601-A78D-A3141555F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8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ctangle 318">
            <a:extLst>
              <a:ext uri="{FF2B5EF4-FFF2-40B4-BE49-F238E27FC236}">
                <a16:creationId xmlns:a16="http://schemas.microsoft.com/office/drawing/2014/main" id="{EE0BD91C-262E-4D91-AC0B-269639FE4E19}"/>
              </a:ext>
            </a:extLst>
          </p:cNvPr>
          <p:cNvSpPr/>
          <p:nvPr/>
        </p:nvSpPr>
        <p:spPr>
          <a:xfrm>
            <a:off x="7097638" y="327122"/>
            <a:ext cx="4262754" cy="186403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20CBD-FE81-46EF-951E-EA181713F6DE}"/>
              </a:ext>
            </a:extLst>
          </p:cNvPr>
          <p:cNvSpPr/>
          <p:nvPr/>
        </p:nvSpPr>
        <p:spPr>
          <a:xfrm>
            <a:off x="889085" y="2949091"/>
            <a:ext cx="20952108" cy="639835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07912-3EF7-458F-B910-C538FD5A15F8}"/>
              </a:ext>
            </a:extLst>
          </p:cNvPr>
          <p:cNvSpPr/>
          <p:nvPr/>
        </p:nvSpPr>
        <p:spPr>
          <a:xfrm>
            <a:off x="1019943" y="16575526"/>
            <a:ext cx="13653576" cy="586671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1A20C-FD34-47C9-9475-3F94A3F1A24E}"/>
              </a:ext>
            </a:extLst>
          </p:cNvPr>
          <p:cNvSpPr/>
          <p:nvPr/>
        </p:nvSpPr>
        <p:spPr>
          <a:xfrm>
            <a:off x="418030" y="9994268"/>
            <a:ext cx="14856403" cy="610214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5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49573-1B3A-4201-A83D-5D6858EC8251}"/>
              </a:ext>
            </a:extLst>
          </p:cNvPr>
          <p:cNvGrpSpPr/>
          <p:nvPr/>
        </p:nvGrpSpPr>
        <p:grpSpPr>
          <a:xfrm>
            <a:off x="1042131" y="7126023"/>
            <a:ext cx="2522095" cy="1188214"/>
            <a:chOff x="8851182" y="2235508"/>
            <a:chExt cx="2522095" cy="11882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CF354A-18EE-4F4D-9EB4-7EC7FA67DAC9}"/>
                </a:ext>
              </a:extLst>
            </p:cNvPr>
            <p:cNvSpPr/>
            <p:nvPr/>
          </p:nvSpPr>
          <p:spPr>
            <a:xfrm>
              <a:off x="8851182" y="2235508"/>
              <a:ext cx="2522095" cy="118821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79DD8D5-6D48-4133-B7F0-D2B0BA271440}"/>
                </a:ext>
              </a:extLst>
            </p:cNvPr>
            <p:cNvGrpSpPr/>
            <p:nvPr/>
          </p:nvGrpSpPr>
          <p:grpSpPr>
            <a:xfrm>
              <a:off x="8902452" y="2291062"/>
              <a:ext cx="2396915" cy="1069834"/>
              <a:chOff x="6246338" y="2201274"/>
              <a:chExt cx="2396915" cy="106983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2F066E-097B-40C5-9A72-66D8A9690CA2}"/>
                  </a:ext>
                </a:extLst>
              </p:cNvPr>
              <p:cNvSpPr/>
              <p:nvPr/>
            </p:nvSpPr>
            <p:spPr>
              <a:xfrm>
                <a:off x="6246338" y="2635723"/>
                <a:ext cx="762370" cy="1828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LDMatrix</a:t>
                </a:r>
                <a:endParaRPr lang="en-US" sz="1200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90AFA53-66BF-4FFF-8ED3-52D00A318104}"/>
                  </a:ext>
                </a:extLst>
              </p:cNvPr>
              <p:cNvSpPr/>
              <p:nvPr/>
            </p:nvSpPr>
            <p:spPr>
              <a:xfrm>
                <a:off x="7299047" y="2201274"/>
                <a:ext cx="1344204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R_LDMatrix</a:t>
                </a:r>
                <a:endParaRPr lang="en-US" sz="1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909D1C6-30CF-4A4C-A275-FC147AB101EA}"/>
                  </a:ext>
                </a:extLst>
              </p:cNvPr>
              <p:cNvSpPr/>
              <p:nvPr/>
            </p:nvSpPr>
            <p:spPr>
              <a:xfrm>
                <a:off x="7299046" y="2496926"/>
                <a:ext cx="1344205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Rsq_LDMatrix</a:t>
                </a:r>
                <a:endParaRPr lang="en-US" sz="12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F712FFD-37EE-4688-BE0B-39CD267259D5}"/>
                  </a:ext>
                </a:extLst>
              </p:cNvPr>
              <p:cNvSpPr/>
              <p:nvPr/>
            </p:nvSpPr>
            <p:spPr>
              <a:xfrm>
                <a:off x="7299047" y="2792577"/>
                <a:ext cx="134420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D_LDMatrix</a:t>
                </a:r>
                <a:endParaRPr lang="en-US" sz="12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67CBA05-67C8-44D1-93CB-E7E23E57D5D2}"/>
                  </a:ext>
                </a:extLst>
              </p:cNvPr>
              <p:cNvSpPr/>
              <p:nvPr/>
            </p:nvSpPr>
            <p:spPr>
              <a:xfrm>
                <a:off x="7299046" y="3088228"/>
                <a:ext cx="1344207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Dprime_LDMatrix</a:t>
                </a:r>
                <a:endParaRPr lang="en-US" sz="1200" dirty="0"/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2A10E393-511B-498E-97FE-A36C90A8B4A2}"/>
                  </a:ext>
                </a:extLst>
              </p:cNvPr>
              <p:cNvCxnSpPr>
                <a:cxnSpLocks/>
                <a:stCxn id="27" idx="1"/>
                <a:endCxn id="26" idx="3"/>
              </p:cNvCxnSpPr>
              <p:nvPr/>
            </p:nvCxnSpPr>
            <p:spPr>
              <a:xfrm rot="10800000" flipV="1">
                <a:off x="7008709" y="2292713"/>
                <a:ext cx="290339" cy="43444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7F07EDB5-4D2A-4C61-8916-20504C82CD90}"/>
                  </a:ext>
                </a:extLst>
              </p:cNvPr>
              <p:cNvCxnSpPr>
                <a:cxnSpLocks/>
                <a:stCxn id="28" idx="1"/>
                <a:endCxn id="26" idx="3"/>
              </p:cNvCxnSpPr>
              <p:nvPr/>
            </p:nvCxnSpPr>
            <p:spPr>
              <a:xfrm rot="10800000" flipV="1">
                <a:off x="7008708" y="2588365"/>
                <a:ext cx="290338" cy="13879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A703C99B-45CD-420E-A2CA-FBD6A55C7A14}"/>
                  </a:ext>
                </a:extLst>
              </p:cNvPr>
              <p:cNvCxnSpPr>
                <a:cxnSpLocks/>
                <a:stCxn id="29" idx="1"/>
                <a:endCxn id="26" idx="3"/>
              </p:cNvCxnSpPr>
              <p:nvPr/>
            </p:nvCxnSpPr>
            <p:spPr>
              <a:xfrm rot="10800000">
                <a:off x="7008709" y="2727163"/>
                <a:ext cx="290339" cy="15685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51FAA57B-4D20-4A8E-AC7C-09D8A531CFA8}"/>
                  </a:ext>
                </a:extLst>
              </p:cNvPr>
              <p:cNvCxnSpPr>
                <a:cxnSpLocks/>
                <a:stCxn id="30" idx="1"/>
                <a:endCxn id="26" idx="3"/>
              </p:cNvCxnSpPr>
              <p:nvPr/>
            </p:nvCxnSpPr>
            <p:spPr>
              <a:xfrm rot="10800000">
                <a:off x="7008708" y="2727164"/>
                <a:ext cx="290338" cy="452505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ED641A-A487-490F-8019-AB69C6A317C2}"/>
              </a:ext>
            </a:extLst>
          </p:cNvPr>
          <p:cNvGrpSpPr/>
          <p:nvPr/>
        </p:nvGrpSpPr>
        <p:grpSpPr>
          <a:xfrm>
            <a:off x="1042129" y="5767408"/>
            <a:ext cx="2326724" cy="1272773"/>
            <a:chOff x="9087969" y="3628485"/>
            <a:chExt cx="2326724" cy="127277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BBCD342-BEE6-4A85-981E-C920A27B356D}"/>
                </a:ext>
              </a:extLst>
            </p:cNvPr>
            <p:cNvSpPr/>
            <p:nvPr/>
          </p:nvSpPr>
          <p:spPr>
            <a:xfrm>
              <a:off x="9087969" y="3628485"/>
              <a:ext cx="2326724" cy="127277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8B4B1A1-DBA2-494F-A669-141D2CA3A882}"/>
                </a:ext>
              </a:extLst>
            </p:cNvPr>
            <p:cNvGrpSpPr/>
            <p:nvPr/>
          </p:nvGrpSpPr>
          <p:grpSpPr>
            <a:xfrm>
              <a:off x="9150970" y="3687604"/>
              <a:ext cx="2202830" cy="1118261"/>
              <a:chOff x="9150970" y="3687604"/>
              <a:chExt cx="2202830" cy="111826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EE8BDC9-47F0-4741-BC52-8791915FE8C3}"/>
                  </a:ext>
                </a:extLst>
              </p:cNvPr>
              <p:cNvSpPr/>
              <p:nvPr/>
            </p:nvSpPr>
            <p:spPr>
              <a:xfrm>
                <a:off x="9150970" y="4341054"/>
                <a:ext cx="519684" cy="1828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Cross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311F0B-03CE-49C4-A40C-838E33286E36}"/>
                  </a:ext>
                </a:extLst>
              </p:cNvPr>
              <p:cNvSpPr/>
              <p:nvPr/>
            </p:nvSpPr>
            <p:spPr>
              <a:xfrm>
                <a:off x="9955287" y="3687604"/>
                <a:ext cx="139851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TwoWayDHCross</a:t>
                </a:r>
                <a:endParaRPr lang="en-US" sz="12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B5B93C-5B00-4231-82AD-4332BC1C4155}"/>
                  </a:ext>
                </a:extLst>
              </p:cNvPr>
              <p:cNvSpPr/>
              <p:nvPr/>
            </p:nvSpPr>
            <p:spPr>
              <a:xfrm>
                <a:off x="9955290" y="4060974"/>
                <a:ext cx="139851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ThreeWayDHCross</a:t>
                </a:r>
                <a:endParaRPr lang="en-US" sz="12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51C88FE-AF5B-4BCC-B1AA-CA2B32B27619}"/>
                  </a:ext>
                </a:extLst>
              </p:cNvPr>
              <p:cNvSpPr/>
              <p:nvPr/>
            </p:nvSpPr>
            <p:spPr>
              <a:xfrm>
                <a:off x="9955287" y="4436637"/>
                <a:ext cx="139851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FourWayDHCross</a:t>
                </a:r>
                <a:endParaRPr lang="en-US" sz="1200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1C2E3D3-F257-4F6F-B92F-71813D01F805}"/>
                  </a:ext>
                </a:extLst>
              </p:cNvPr>
              <p:cNvSpPr/>
              <p:nvPr/>
            </p:nvSpPr>
            <p:spPr>
              <a:xfrm>
                <a:off x="9955288" y="4249615"/>
                <a:ext cx="1398512" cy="1828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ThreeWaySSDCross</a:t>
                </a:r>
                <a:endParaRPr lang="en-US" sz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2A72639-3019-4F83-A5D5-3AAA6C6148AF}"/>
                  </a:ext>
                </a:extLst>
              </p:cNvPr>
              <p:cNvSpPr/>
              <p:nvPr/>
            </p:nvSpPr>
            <p:spPr>
              <a:xfrm>
                <a:off x="9955287" y="3873949"/>
                <a:ext cx="1398510" cy="1828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TwoWaySSDCross</a:t>
                </a:r>
                <a:endParaRPr lang="en-US" sz="1200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A08211-9195-4DD4-B8BE-9F8BD409175D}"/>
                  </a:ext>
                </a:extLst>
              </p:cNvPr>
              <p:cNvSpPr/>
              <p:nvPr/>
            </p:nvSpPr>
            <p:spPr>
              <a:xfrm>
                <a:off x="9955287" y="4622985"/>
                <a:ext cx="1398510" cy="1828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FourWaySSDCross</a:t>
                </a:r>
                <a:endParaRPr lang="en-US" sz="1200" dirty="0"/>
              </a:p>
            </p:txBody>
          </p: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982012DF-07A9-4187-ACF5-C1F396955789}"/>
                  </a:ext>
                </a:extLst>
              </p:cNvPr>
              <p:cNvCxnSpPr>
                <a:cxnSpLocks/>
                <a:stCxn id="39" idx="1"/>
                <a:endCxn id="38" idx="3"/>
              </p:cNvCxnSpPr>
              <p:nvPr/>
            </p:nvCxnSpPr>
            <p:spPr>
              <a:xfrm rot="10800000" flipV="1">
                <a:off x="9670655" y="3779044"/>
                <a:ext cx="284633" cy="65345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23002744-A929-42D7-829B-C116935C98A8}"/>
                  </a:ext>
                </a:extLst>
              </p:cNvPr>
              <p:cNvCxnSpPr>
                <a:cxnSpLocks/>
                <a:stCxn id="44" idx="1"/>
                <a:endCxn id="38" idx="3"/>
              </p:cNvCxnSpPr>
              <p:nvPr/>
            </p:nvCxnSpPr>
            <p:spPr>
              <a:xfrm rot="10800000" flipV="1">
                <a:off x="9670655" y="3965388"/>
                <a:ext cx="284633" cy="467105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A8B8B130-BF7E-4EB3-A367-869E7BFAB849}"/>
                  </a:ext>
                </a:extLst>
              </p:cNvPr>
              <p:cNvCxnSpPr>
                <a:cxnSpLocks/>
                <a:stCxn id="40" idx="1"/>
                <a:endCxn id="38" idx="3"/>
              </p:cNvCxnSpPr>
              <p:nvPr/>
            </p:nvCxnSpPr>
            <p:spPr>
              <a:xfrm rot="10800000" flipV="1">
                <a:off x="9670654" y="4152414"/>
                <a:ext cx="284636" cy="28008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ECF670FE-CA2D-497B-AA37-EB1165B67ECF}"/>
                  </a:ext>
                </a:extLst>
              </p:cNvPr>
              <p:cNvCxnSpPr>
                <a:cxnSpLocks/>
                <a:stCxn id="43" idx="1"/>
                <a:endCxn id="38" idx="3"/>
              </p:cNvCxnSpPr>
              <p:nvPr/>
            </p:nvCxnSpPr>
            <p:spPr>
              <a:xfrm rot="10800000" flipV="1">
                <a:off x="9670654" y="4341054"/>
                <a:ext cx="284634" cy="9143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id="{34FF2E02-D9C9-4DD9-912E-8D9F52071DCF}"/>
                  </a:ext>
                </a:extLst>
              </p:cNvPr>
              <p:cNvCxnSpPr>
                <a:cxnSpLocks/>
                <a:stCxn id="41" idx="1"/>
                <a:endCxn id="38" idx="3"/>
              </p:cNvCxnSpPr>
              <p:nvPr/>
            </p:nvCxnSpPr>
            <p:spPr>
              <a:xfrm rot="10800000">
                <a:off x="9670655" y="4432495"/>
                <a:ext cx="284633" cy="95583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532A54E-4E82-4075-9E4C-6DBC7E97686A}"/>
                  </a:ext>
                </a:extLst>
              </p:cNvPr>
              <p:cNvCxnSpPr>
                <a:cxnSpLocks/>
                <a:stCxn id="45" idx="1"/>
                <a:endCxn id="38" idx="3"/>
              </p:cNvCxnSpPr>
              <p:nvPr/>
            </p:nvCxnSpPr>
            <p:spPr>
              <a:xfrm rot="10800000">
                <a:off x="9670655" y="4432495"/>
                <a:ext cx="284633" cy="28193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A7666BF-9A01-4D16-AA19-7250980FB43C}"/>
              </a:ext>
            </a:extLst>
          </p:cNvPr>
          <p:cNvCxnSpPr>
            <a:cxnSpLocks/>
            <a:stCxn id="8" idx="0"/>
            <a:endCxn id="66" idx="2"/>
          </p:cNvCxnSpPr>
          <p:nvPr/>
        </p:nvCxnSpPr>
        <p:spPr>
          <a:xfrm rot="16200000" flipV="1">
            <a:off x="10040594" y="2111943"/>
            <a:ext cx="746923" cy="5708608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5048999-62D1-49D4-B526-4E8D68C402F8}"/>
              </a:ext>
            </a:extLst>
          </p:cNvPr>
          <p:cNvGrpSpPr/>
          <p:nvPr/>
        </p:nvGrpSpPr>
        <p:grpSpPr>
          <a:xfrm>
            <a:off x="1485328" y="18684653"/>
            <a:ext cx="2563095" cy="1461540"/>
            <a:chOff x="770926" y="2865869"/>
            <a:chExt cx="2563095" cy="146154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8CD31DC-083D-47D0-A0D0-BE0C224880C5}"/>
                </a:ext>
              </a:extLst>
            </p:cNvPr>
            <p:cNvSpPr/>
            <p:nvPr/>
          </p:nvSpPr>
          <p:spPr>
            <a:xfrm>
              <a:off x="770926" y="2865869"/>
              <a:ext cx="2563095" cy="14615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6B8BB52-0989-4A61-8AB0-C0DFBA09D966}"/>
                </a:ext>
              </a:extLst>
            </p:cNvPr>
            <p:cNvSpPr/>
            <p:nvPr/>
          </p:nvSpPr>
          <p:spPr>
            <a:xfrm>
              <a:off x="838200" y="3499034"/>
              <a:ext cx="1247776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BreedingStrategy</a:t>
              </a:r>
              <a:endParaRPr lang="en-US" sz="1200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4CF0767-28FD-4159-AF68-56076EAABC04}"/>
                </a:ext>
              </a:extLst>
            </p:cNvPr>
            <p:cNvSpPr/>
            <p:nvPr/>
          </p:nvSpPr>
          <p:spPr>
            <a:xfrm>
              <a:off x="2625271" y="2921986"/>
              <a:ext cx="644071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CGS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974671B-3D45-444F-97BB-1F762C880B09}"/>
                </a:ext>
              </a:extLst>
            </p:cNvPr>
            <p:cNvSpPr/>
            <p:nvPr/>
          </p:nvSpPr>
          <p:spPr>
            <a:xfrm>
              <a:off x="2625270" y="3494700"/>
              <a:ext cx="644071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MOGM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268F011-62BA-40E1-8A1B-AC5395DDA27C}"/>
                </a:ext>
              </a:extLst>
            </p:cNvPr>
            <p:cNvSpPr/>
            <p:nvPr/>
          </p:nvSpPr>
          <p:spPr>
            <a:xfrm>
              <a:off x="2625272" y="3208587"/>
              <a:ext cx="644071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WGS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75EA86D-9119-4B5F-B94E-AF4718BC87EE}"/>
                </a:ext>
              </a:extLst>
            </p:cNvPr>
            <p:cNvSpPr/>
            <p:nvPr/>
          </p:nvSpPr>
          <p:spPr>
            <a:xfrm>
              <a:off x="2625269" y="3780813"/>
              <a:ext cx="644071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MOGS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1850AA8-E900-47E2-93BC-83F8EAFB4CEB}"/>
                </a:ext>
              </a:extLst>
            </p:cNvPr>
            <p:cNvSpPr/>
            <p:nvPr/>
          </p:nvSpPr>
          <p:spPr>
            <a:xfrm>
              <a:off x="2625268" y="4072188"/>
              <a:ext cx="644071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etc</a:t>
              </a:r>
              <a:r>
                <a:rPr lang="en-US" sz="1200" dirty="0"/>
                <a:t>…</a:t>
              </a:r>
            </a:p>
          </p:txBody>
        </p: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2D1FD615-FEB4-49F6-B355-A1111AD3634B}"/>
                </a:ext>
              </a:extLst>
            </p:cNvPr>
            <p:cNvCxnSpPr>
              <a:stCxn id="152" idx="1"/>
              <a:endCxn id="151" idx="3"/>
            </p:cNvCxnSpPr>
            <p:nvPr/>
          </p:nvCxnSpPr>
          <p:spPr>
            <a:xfrm rot="10800000" flipV="1">
              <a:off x="2085977" y="3013426"/>
              <a:ext cx="539295" cy="5770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A1E130FD-F61D-4BD9-92BE-1D3A4B5A8075}"/>
                </a:ext>
              </a:extLst>
            </p:cNvPr>
            <p:cNvCxnSpPr>
              <a:stCxn id="154" idx="1"/>
              <a:endCxn id="151" idx="3"/>
            </p:cNvCxnSpPr>
            <p:nvPr/>
          </p:nvCxnSpPr>
          <p:spPr>
            <a:xfrm rot="10800000" flipV="1">
              <a:off x="2085976" y="3300026"/>
              <a:ext cx="539296" cy="2904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9B890C75-B3EC-48C7-866E-019A011289A9}"/>
                </a:ext>
              </a:extLst>
            </p:cNvPr>
            <p:cNvCxnSpPr>
              <a:stCxn id="153" idx="1"/>
              <a:endCxn id="151" idx="3"/>
            </p:cNvCxnSpPr>
            <p:nvPr/>
          </p:nvCxnSpPr>
          <p:spPr>
            <a:xfrm rot="10800000" flipV="1">
              <a:off x="2085976" y="3586140"/>
              <a:ext cx="539294" cy="43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C4225727-DFA6-489F-80AA-009043B22434}"/>
                </a:ext>
              </a:extLst>
            </p:cNvPr>
            <p:cNvCxnSpPr>
              <a:stCxn id="155" idx="1"/>
              <a:endCxn id="151" idx="3"/>
            </p:cNvCxnSpPr>
            <p:nvPr/>
          </p:nvCxnSpPr>
          <p:spPr>
            <a:xfrm rot="10800000">
              <a:off x="2085977" y="3590475"/>
              <a:ext cx="539293" cy="2817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11819372-651F-4874-AA2F-369EBA0AF6D2}"/>
                </a:ext>
              </a:extLst>
            </p:cNvPr>
            <p:cNvCxnSpPr>
              <a:stCxn id="156" idx="1"/>
              <a:endCxn id="151" idx="3"/>
            </p:cNvCxnSpPr>
            <p:nvPr/>
          </p:nvCxnSpPr>
          <p:spPr>
            <a:xfrm rot="10800000">
              <a:off x="2085976" y="3590474"/>
              <a:ext cx="539292" cy="5731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9FDC7E6-10B2-4014-BD55-E8BFC636D921}"/>
              </a:ext>
            </a:extLst>
          </p:cNvPr>
          <p:cNvGrpSpPr/>
          <p:nvPr/>
        </p:nvGrpSpPr>
        <p:grpSpPr>
          <a:xfrm>
            <a:off x="8216536" y="20716105"/>
            <a:ext cx="2402174" cy="299803"/>
            <a:chOff x="5086075" y="3430781"/>
            <a:chExt cx="2402174" cy="299803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682B04D-74C3-48B7-A501-154C4FBF5639}"/>
                </a:ext>
              </a:extLst>
            </p:cNvPr>
            <p:cNvSpPr/>
            <p:nvPr/>
          </p:nvSpPr>
          <p:spPr>
            <a:xfrm>
              <a:off x="5086075" y="3430781"/>
              <a:ext cx="2402174" cy="29980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5CA1D11-AC96-40C0-85E8-0A7D64EB4E48}"/>
                </a:ext>
              </a:extLst>
            </p:cNvPr>
            <p:cNvSpPr/>
            <p:nvPr/>
          </p:nvSpPr>
          <p:spPr>
            <a:xfrm>
              <a:off x="5157042" y="3494700"/>
              <a:ext cx="1066177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BreedingCycle</a:t>
              </a:r>
              <a:endParaRPr lang="en-US" sz="1200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953F40D-51E5-464C-994E-143B0E528517}"/>
                </a:ext>
              </a:extLst>
            </p:cNvPr>
            <p:cNvSpPr/>
            <p:nvPr/>
          </p:nvSpPr>
          <p:spPr>
            <a:xfrm>
              <a:off x="6761476" y="3490366"/>
              <a:ext cx="644071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etc</a:t>
              </a:r>
              <a:r>
                <a:rPr lang="en-US" sz="1200" dirty="0"/>
                <a:t>…</a:t>
              </a:r>
            </a:p>
          </p:txBody>
        </p: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B17CD6C8-E9AB-47D1-91A3-C3A363C438D5}"/>
                </a:ext>
              </a:extLst>
            </p:cNvPr>
            <p:cNvCxnSpPr>
              <a:cxnSpLocks/>
              <a:stCxn id="165" idx="1"/>
              <a:endCxn id="164" idx="3"/>
            </p:cNvCxnSpPr>
            <p:nvPr/>
          </p:nvCxnSpPr>
          <p:spPr>
            <a:xfrm rot="10800000" flipV="1">
              <a:off x="6223220" y="3581806"/>
              <a:ext cx="538257" cy="43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F226E9B-EC6E-43EC-A02E-22C4A5FB3BEC}"/>
              </a:ext>
            </a:extLst>
          </p:cNvPr>
          <p:cNvGrpSpPr/>
          <p:nvPr/>
        </p:nvGrpSpPr>
        <p:grpSpPr>
          <a:xfrm>
            <a:off x="11492317" y="21452561"/>
            <a:ext cx="2625472" cy="312646"/>
            <a:chOff x="8790990" y="3434993"/>
            <a:chExt cx="2625472" cy="312646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9C1183E-CA96-49C1-9B7B-271B81269F30}"/>
                </a:ext>
              </a:extLst>
            </p:cNvPr>
            <p:cNvSpPr/>
            <p:nvPr/>
          </p:nvSpPr>
          <p:spPr>
            <a:xfrm>
              <a:off x="8790990" y="3434993"/>
              <a:ext cx="2625472" cy="31264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C9406FE-01EA-4FBF-B8FE-056671C8B5A2}"/>
                </a:ext>
              </a:extLst>
            </p:cNvPr>
            <p:cNvSpPr/>
            <p:nvPr/>
          </p:nvSpPr>
          <p:spPr>
            <a:xfrm>
              <a:off x="8849086" y="3494700"/>
              <a:ext cx="1322038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BreedingProgram</a:t>
              </a:r>
              <a:endParaRPr lang="en-US" sz="1200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47BEC0C-EBAA-444E-90B7-1DDD512D6ADE}"/>
                </a:ext>
              </a:extLst>
            </p:cNvPr>
            <p:cNvSpPr/>
            <p:nvPr/>
          </p:nvSpPr>
          <p:spPr>
            <a:xfrm>
              <a:off x="10709729" y="3490366"/>
              <a:ext cx="644071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etc</a:t>
              </a:r>
              <a:r>
                <a:rPr lang="en-US" sz="1200" dirty="0"/>
                <a:t>…</a:t>
              </a:r>
            </a:p>
          </p:txBody>
        </p: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FFED831D-4326-4481-A4C2-155273D54C4D}"/>
                </a:ext>
              </a:extLst>
            </p:cNvPr>
            <p:cNvCxnSpPr>
              <a:stCxn id="170" idx="1"/>
              <a:endCxn id="169" idx="3"/>
            </p:cNvCxnSpPr>
            <p:nvPr/>
          </p:nvCxnSpPr>
          <p:spPr>
            <a:xfrm rot="10800000" flipV="1">
              <a:off x="10171125" y="3581806"/>
              <a:ext cx="538605" cy="43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A174BE5-1743-4470-B6AB-E0452835A508}"/>
              </a:ext>
            </a:extLst>
          </p:cNvPr>
          <p:cNvGrpSpPr/>
          <p:nvPr/>
        </p:nvGrpSpPr>
        <p:grpSpPr>
          <a:xfrm>
            <a:off x="4773666" y="18684655"/>
            <a:ext cx="3090382" cy="777099"/>
            <a:chOff x="4437657" y="3765411"/>
            <a:chExt cx="3090382" cy="777099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87910DD-4E75-4329-803C-16ADDAB6D52D}"/>
                </a:ext>
              </a:extLst>
            </p:cNvPr>
            <p:cNvGrpSpPr/>
            <p:nvPr/>
          </p:nvGrpSpPr>
          <p:grpSpPr>
            <a:xfrm>
              <a:off x="4437657" y="3765411"/>
              <a:ext cx="3090382" cy="777099"/>
              <a:chOff x="4920136" y="2948943"/>
              <a:chExt cx="3090382" cy="792458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8FC42F33-31D1-4936-800C-3ECEBDFC1EE0}"/>
                  </a:ext>
                </a:extLst>
              </p:cNvPr>
              <p:cNvSpPr/>
              <p:nvPr/>
            </p:nvSpPr>
            <p:spPr>
              <a:xfrm>
                <a:off x="4920136" y="2948943"/>
                <a:ext cx="3090382" cy="792458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7548A2C-82E9-4762-9E33-DA1AC65989C7}"/>
                  </a:ext>
                </a:extLst>
              </p:cNvPr>
              <p:cNvSpPr/>
              <p:nvPr/>
            </p:nvSpPr>
            <p:spPr>
              <a:xfrm>
                <a:off x="4976474" y="3494700"/>
                <a:ext cx="1624172" cy="1828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PerformanceEvaluation</a:t>
                </a:r>
                <a:endParaRPr lang="en-US" sz="1200" dirty="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B4BD9E9-F494-4209-9E63-5FCD2174FBE8}"/>
                  </a:ext>
                </a:extLst>
              </p:cNvPr>
              <p:cNvSpPr/>
              <p:nvPr/>
            </p:nvSpPr>
            <p:spPr>
              <a:xfrm>
                <a:off x="7018651" y="3490366"/>
                <a:ext cx="644071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etc</a:t>
                </a:r>
                <a:r>
                  <a:rPr lang="en-US" sz="1200" dirty="0"/>
                  <a:t>…</a:t>
                </a:r>
              </a:p>
            </p:txBody>
          </p:sp>
          <p:cxnSp>
            <p:nvCxnSpPr>
              <p:cNvPr id="181" name="Connector: Elbow 180">
                <a:extLst>
                  <a:ext uri="{FF2B5EF4-FFF2-40B4-BE49-F238E27FC236}">
                    <a16:creationId xmlns:a16="http://schemas.microsoft.com/office/drawing/2014/main" id="{4806995B-874F-4ED2-ADA5-F22245FE12C7}"/>
                  </a:ext>
                </a:extLst>
              </p:cNvPr>
              <p:cNvCxnSpPr>
                <a:cxnSpLocks/>
                <a:stCxn id="180" idx="1"/>
                <a:endCxn id="179" idx="3"/>
              </p:cNvCxnSpPr>
              <p:nvPr/>
            </p:nvCxnSpPr>
            <p:spPr>
              <a:xfrm rot="10800000" flipV="1">
                <a:off x="6600647" y="3581806"/>
                <a:ext cx="418005" cy="433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6CD644E-316C-4FF4-9C47-0A43A8070A89}"/>
                </a:ext>
              </a:extLst>
            </p:cNvPr>
            <p:cNvSpPr/>
            <p:nvPr/>
          </p:nvSpPr>
          <p:spPr>
            <a:xfrm>
              <a:off x="4493995" y="3819382"/>
              <a:ext cx="1624172" cy="1793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PerformanceTrial</a:t>
              </a:r>
              <a:endParaRPr lang="en-US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DB3A203C-193B-4D8F-AE32-17D1EC5EFF65}"/>
                </a:ext>
              </a:extLst>
            </p:cNvPr>
            <p:cNvSpPr/>
            <p:nvPr/>
          </p:nvSpPr>
          <p:spPr>
            <a:xfrm>
              <a:off x="6536172" y="3815132"/>
              <a:ext cx="644071" cy="179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etc</a:t>
              </a:r>
              <a:r>
                <a:rPr lang="en-US" sz="1200" dirty="0"/>
                <a:t>…</a:t>
              </a:r>
            </a:p>
          </p:txBody>
        </p: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659F9F2C-A713-4DB0-900A-776BF4D89A28}"/>
                </a:ext>
              </a:extLst>
            </p:cNvPr>
            <p:cNvCxnSpPr>
              <a:cxnSpLocks/>
              <a:stCxn id="175" idx="1"/>
              <a:endCxn id="174" idx="3"/>
            </p:cNvCxnSpPr>
            <p:nvPr/>
          </p:nvCxnSpPr>
          <p:spPr>
            <a:xfrm rot="10800000" flipV="1">
              <a:off x="6118168" y="3904800"/>
              <a:ext cx="418005" cy="42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39DBB038-67C4-4CD3-8386-EE6D5B992455}"/>
                </a:ext>
              </a:extLst>
            </p:cNvPr>
            <p:cNvCxnSpPr>
              <a:cxnSpLocks/>
              <a:stCxn id="179" idx="0"/>
              <a:endCxn id="174" idx="2"/>
            </p:cNvCxnSpPr>
            <p:nvPr/>
          </p:nvCxnSpPr>
          <p:spPr>
            <a:xfrm rot="5400000" flipH="1" flipV="1">
              <a:off x="5155145" y="4149654"/>
              <a:ext cx="301872" cy="12700"/>
            </a:xfrm>
            <a:prstGeom prst="bentConnector3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69ACD2A-7182-48C3-8191-9331AD4AA84F}"/>
              </a:ext>
            </a:extLst>
          </p:cNvPr>
          <p:cNvGrpSpPr/>
          <p:nvPr/>
        </p:nvGrpSpPr>
        <p:grpSpPr>
          <a:xfrm>
            <a:off x="10154481" y="17166968"/>
            <a:ext cx="1772587" cy="830360"/>
            <a:chOff x="3717890" y="5717588"/>
            <a:chExt cx="1772587" cy="83036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3B005CA-4F50-4582-A0D8-C584E45715F6}"/>
                </a:ext>
              </a:extLst>
            </p:cNvPr>
            <p:cNvSpPr/>
            <p:nvPr/>
          </p:nvSpPr>
          <p:spPr>
            <a:xfrm>
              <a:off x="3717890" y="5717588"/>
              <a:ext cx="1772587" cy="83036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DC6B77E-91BE-4D6C-8FBA-55F7CE8B84B4}"/>
                </a:ext>
              </a:extLst>
            </p:cNvPr>
            <p:cNvSpPr/>
            <p:nvPr/>
          </p:nvSpPr>
          <p:spPr>
            <a:xfrm>
              <a:off x="3761085" y="5761355"/>
              <a:ext cx="1671639" cy="731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Population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VariantMatrix</a:t>
              </a:r>
              <a:r>
                <a:rPr lang="en-US" sz="1200" dirty="0"/>
                <a:t> + </a:t>
              </a:r>
              <a:r>
                <a:rPr lang="en-US" sz="1200" dirty="0" err="1"/>
                <a:t>BreedingValueMatrix</a:t>
              </a:r>
              <a:r>
                <a:rPr lang="en-US" sz="1200" dirty="0"/>
                <a:t> + </a:t>
              </a:r>
              <a:r>
                <a:rPr lang="en-US" sz="1200" dirty="0" err="1"/>
                <a:t>GenomicModel</a:t>
              </a:r>
              <a:r>
                <a:rPr lang="en-US" sz="1200" dirty="0"/>
                <a:t>)</a:t>
              </a:r>
            </a:p>
          </p:txBody>
        </p:sp>
      </p:grp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F103B6B5-2A7C-4820-9FEC-5BB8916785E6}"/>
              </a:ext>
            </a:extLst>
          </p:cNvPr>
          <p:cNvCxnSpPr>
            <a:cxnSpLocks/>
            <a:stCxn id="36" idx="3"/>
            <a:endCxn id="8" idx="1"/>
          </p:cNvCxnSpPr>
          <p:nvPr/>
        </p:nvCxnSpPr>
        <p:spPr>
          <a:xfrm flipV="1">
            <a:off x="3368853" y="5750940"/>
            <a:ext cx="4449794" cy="652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56EE5588-6312-475E-B5E8-CEE871C42AF9}"/>
              </a:ext>
            </a:extLst>
          </p:cNvPr>
          <p:cNvCxnSpPr>
            <a:cxnSpLocks/>
            <a:stCxn id="150" idx="0"/>
            <a:endCxn id="183" idx="2"/>
          </p:cNvCxnSpPr>
          <p:nvPr/>
        </p:nvCxnSpPr>
        <p:spPr>
          <a:xfrm rot="5400000" flipH="1" flipV="1">
            <a:off x="6560163" y="14204042"/>
            <a:ext cx="687325" cy="8273899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96CDFC32-B46C-4B9E-89A6-55DE20D9CE36}"/>
              </a:ext>
            </a:extLst>
          </p:cNvPr>
          <p:cNvCxnSpPr>
            <a:cxnSpLocks/>
            <a:stCxn id="168" idx="0"/>
            <a:endCxn id="183" idx="2"/>
          </p:cNvCxnSpPr>
          <p:nvPr/>
        </p:nvCxnSpPr>
        <p:spPr>
          <a:xfrm rot="16200000" flipV="1">
            <a:off x="10195298" y="18842806"/>
            <a:ext cx="3455233" cy="176427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D5845A19-B5E4-45C7-93E3-83AC22A02388}"/>
              </a:ext>
            </a:extLst>
          </p:cNvPr>
          <p:cNvCxnSpPr>
            <a:cxnSpLocks/>
            <a:stCxn id="163" idx="0"/>
            <a:endCxn id="183" idx="2"/>
          </p:cNvCxnSpPr>
          <p:nvPr/>
        </p:nvCxnSpPr>
        <p:spPr>
          <a:xfrm rot="5400000" flipH="1" flipV="1">
            <a:off x="8869811" y="18545141"/>
            <a:ext cx="2718777" cy="162315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7706D8B1-F91E-4EE3-A86A-FCAEEF17DF97}"/>
              </a:ext>
            </a:extLst>
          </p:cNvPr>
          <p:cNvCxnSpPr>
            <a:cxnSpLocks/>
            <a:stCxn id="178" idx="0"/>
            <a:endCxn id="183" idx="2"/>
          </p:cNvCxnSpPr>
          <p:nvPr/>
        </p:nvCxnSpPr>
        <p:spPr>
          <a:xfrm rot="5400000" flipH="1" flipV="1">
            <a:off x="8336153" y="15980033"/>
            <a:ext cx="687327" cy="4721918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0491B0C0-1F11-4716-ACBD-EBA3E8E7B354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 flipV="1">
            <a:off x="3564226" y="5750940"/>
            <a:ext cx="4254421" cy="19691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70AD3932-8F33-4A5C-AA24-79B1105F0EA4}"/>
              </a:ext>
            </a:extLst>
          </p:cNvPr>
          <p:cNvCxnSpPr>
            <a:cxnSpLocks/>
            <a:stCxn id="83" idx="3"/>
            <a:endCxn id="8" idx="1"/>
          </p:cNvCxnSpPr>
          <p:nvPr/>
        </p:nvCxnSpPr>
        <p:spPr>
          <a:xfrm flipV="1">
            <a:off x="7068087" y="5750940"/>
            <a:ext cx="750560" cy="308839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76FAF1C-DAD1-4E7B-9B0E-4EDA4DBAB327}"/>
              </a:ext>
            </a:extLst>
          </p:cNvPr>
          <p:cNvCxnSpPr>
            <a:cxnSpLocks/>
            <a:stCxn id="163" idx="0"/>
            <a:endCxn id="178" idx="2"/>
          </p:cNvCxnSpPr>
          <p:nvPr/>
        </p:nvCxnSpPr>
        <p:spPr>
          <a:xfrm rot="16200000" flipV="1">
            <a:off x="7241065" y="18539547"/>
            <a:ext cx="1254351" cy="309876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C3172647-9DC3-44AE-A080-66A0149995C0}"/>
              </a:ext>
            </a:extLst>
          </p:cNvPr>
          <p:cNvCxnSpPr>
            <a:cxnSpLocks/>
            <a:stCxn id="168" idx="0"/>
            <a:endCxn id="163" idx="3"/>
          </p:cNvCxnSpPr>
          <p:nvPr/>
        </p:nvCxnSpPr>
        <p:spPr>
          <a:xfrm rot="16200000" flipV="1">
            <a:off x="11418605" y="20066112"/>
            <a:ext cx="586554" cy="2186343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EF890149-0B18-4AFF-8E9A-09A2C2175F2E}"/>
              </a:ext>
            </a:extLst>
          </p:cNvPr>
          <p:cNvCxnSpPr>
            <a:cxnSpLocks/>
            <a:stCxn id="163" idx="0"/>
            <a:endCxn id="150" idx="2"/>
          </p:cNvCxnSpPr>
          <p:nvPr/>
        </p:nvCxnSpPr>
        <p:spPr>
          <a:xfrm rot="16200000" flipV="1">
            <a:off x="5807294" y="17105775"/>
            <a:ext cx="569912" cy="665074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20E46F06-8C94-4875-91D9-18F791DC327C}"/>
              </a:ext>
            </a:extLst>
          </p:cNvPr>
          <p:cNvCxnSpPr>
            <a:cxnSpLocks/>
            <a:stCxn id="36" idx="0"/>
            <a:endCxn id="66" idx="1"/>
          </p:cNvCxnSpPr>
          <p:nvPr/>
        </p:nvCxnSpPr>
        <p:spPr>
          <a:xfrm rot="5400000" flipH="1" flipV="1">
            <a:off x="3052169" y="3045530"/>
            <a:ext cx="1875201" cy="356855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0B18A1A4-2DEF-4B6B-B666-F5154E573532}"/>
              </a:ext>
            </a:extLst>
          </p:cNvPr>
          <p:cNvSpPr txBox="1"/>
          <p:nvPr/>
        </p:nvSpPr>
        <p:spPr>
          <a:xfrm>
            <a:off x="9778552" y="3327995"/>
            <a:ext cx="122341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popgen</a:t>
            </a:r>
            <a:endParaRPr lang="en-US" sz="22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EBB9682-E7D3-4662-B325-63068308B188}"/>
              </a:ext>
            </a:extLst>
          </p:cNvPr>
          <p:cNvSpPr txBox="1"/>
          <p:nvPr/>
        </p:nvSpPr>
        <p:spPr>
          <a:xfrm>
            <a:off x="3201049" y="10442176"/>
            <a:ext cx="105028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43EC695-FE84-4C42-9A0B-652214DEB441}"/>
              </a:ext>
            </a:extLst>
          </p:cNvPr>
          <p:cNvSpPr txBox="1"/>
          <p:nvPr/>
        </p:nvSpPr>
        <p:spPr>
          <a:xfrm>
            <a:off x="5167358" y="21171259"/>
            <a:ext cx="105028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>
                <a:latin typeface="Courier New" panose="02070309020205020404" pitchFamily="49" charset="0"/>
                <a:cs typeface="Courier New" panose="02070309020205020404" pitchFamily="49" charset="0"/>
              </a:rPr>
              <a:t>breed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3580C16-86F4-413A-9897-37CD2EAF75E0}"/>
              </a:ext>
            </a:extLst>
          </p:cNvPr>
          <p:cNvSpPr txBox="1"/>
          <p:nvPr/>
        </p:nvSpPr>
        <p:spPr>
          <a:xfrm>
            <a:off x="748067" y="722193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popgen.ldmat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D60F0FA-3D89-47B8-9940-92F4445F7FA7}"/>
              </a:ext>
            </a:extLst>
          </p:cNvPr>
          <p:cNvSpPr txBox="1"/>
          <p:nvPr/>
        </p:nvSpPr>
        <p:spPr>
          <a:xfrm>
            <a:off x="766945" y="590278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popgen.mate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B748D6B7-65D7-4CA9-82F7-FCB62CF6A5FD}"/>
              </a:ext>
            </a:extLst>
          </p:cNvPr>
          <p:cNvGrpSpPr/>
          <p:nvPr/>
        </p:nvGrpSpPr>
        <p:grpSpPr>
          <a:xfrm>
            <a:off x="5774047" y="3191629"/>
            <a:ext cx="3571407" cy="1401156"/>
            <a:chOff x="2788392" y="1055337"/>
            <a:chExt cx="3571407" cy="140115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E151FAC-AC88-4442-BD3B-087A288DBC66}"/>
                </a:ext>
              </a:extLst>
            </p:cNvPr>
            <p:cNvGrpSpPr/>
            <p:nvPr/>
          </p:nvGrpSpPr>
          <p:grpSpPr>
            <a:xfrm>
              <a:off x="2788392" y="1055337"/>
              <a:ext cx="3571407" cy="1401156"/>
              <a:chOff x="1102937" y="3806484"/>
              <a:chExt cx="3571407" cy="1401156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2D35A9B-C8A1-4D46-931B-CF6408B9CD82}"/>
                  </a:ext>
                </a:extLst>
              </p:cNvPr>
              <p:cNvSpPr/>
              <p:nvPr/>
            </p:nvSpPr>
            <p:spPr>
              <a:xfrm>
                <a:off x="1102937" y="3806484"/>
                <a:ext cx="3571407" cy="140115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6B2DE44-2B0D-4235-9592-5E1CEF98BB35}"/>
                  </a:ext>
                </a:extLst>
              </p:cNvPr>
              <p:cNvGrpSpPr/>
              <p:nvPr/>
            </p:nvGrpSpPr>
            <p:grpSpPr>
              <a:xfrm>
                <a:off x="1174024" y="3881071"/>
                <a:ext cx="3428296" cy="1265593"/>
                <a:chOff x="1174024" y="3881071"/>
                <a:chExt cx="3428296" cy="1265593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2BAC95E0-6283-4707-A4FD-45963F1061A5}"/>
                    </a:ext>
                  </a:extLst>
                </p:cNvPr>
                <p:cNvGrpSpPr/>
                <p:nvPr/>
              </p:nvGrpSpPr>
              <p:grpSpPr>
                <a:xfrm>
                  <a:off x="1174024" y="4596697"/>
                  <a:ext cx="3428296" cy="549967"/>
                  <a:chOff x="1174024" y="1870862"/>
                  <a:chExt cx="3428296" cy="549967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95EA7900-8D28-4701-9886-F4668CA55329}"/>
                      </a:ext>
                    </a:extLst>
                  </p:cNvPr>
                  <p:cNvSpPr/>
                  <p:nvPr/>
                </p:nvSpPr>
                <p:spPr>
                  <a:xfrm>
                    <a:off x="1174024" y="2053742"/>
                    <a:ext cx="1491684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GeneticMapFunction</a:t>
                    </a:r>
                    <a:endParaRPr lang="en-US" sz="1200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D07A0445-ACEC-4B66-9012-794A3AF8DB84}"/>
                      </a:ext>
                    </a:extLst>
                  </p:cNvPr>
                  <p:cNvSpPr/>
                  <p:nvPr/>
                </p:nvSpPr>
                <p:spPr>
                  <a:xfrm>
                    <a:off x="3027361" y="1870862"/>
                    <a:ext cx="1574959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KosambiMapFunction</a:t>
                    </a:r>
                    <a:endParaRPr lang="en-US" sz="1200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6BD05C02-BF90-447C-BD1E-DF1678EFEAFC}"/>
                      </a:ext>
                    </a:extLst>
                  </p:cNvPr>
                  <p:cNvSpPr/>
                  <p:nvPr/>
                </p:nvSpPr>
                <p:spPr>
                  <a:xfrm>
                    <a:off x="3027361" y="2237949"/>
                    <a:ext cx="1574959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HaldaneMapFunction</a:t>
                    </a:r>
                    <a:endParaRPr lang="en-US" sz="1200" dirty="0"/>
                  </a:p>
                </p:txBody>
              </p:sp>
              <p:cxnSp>
                <p:nvCxnSpPr>
                  <p:cNvPr id="79" name="Connector: Elbow 78">
                    <a:extLst>
                      <a:ext uri="{FF2B5EF4-FFF2-40B4-BE49-F238E27FC236}">
                        <a16:creationId xmlns:a16="http://schemas.microsoft.com/office/drawing/2014/main" id="{6F3CA39C-0D8A-4EF8-9957-94075A9BB1EA}"/>
                      </a:ext>
                    </a:extLst>
                  </p:cNvPr>
                  <p:cNvCxnSpPr>
                    <a:stCxn id="77" idx="1"/>
                    <a:endCxn id="76" idx="3"/>
                  </p:cNvCxnSpPr>
                  <p:nvPr/>
                </p:nvCxnSpPr>
                <p:spPr>
                  <a:xfrm rot="10800000" flipV="1">
                    <a:off x="2665709" y="1962302"/>
                    <a:ext cx="361653" cy="182880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or: Elbow 79">
                    <a:extLst>
                      <a:ext uri="{FF2B5EF4-FFF2-40B4-BE49-F238E27FC236}">
                        <a16:creationId xmlns:a16="http://schemas.microsoft.com/office/drawing/2014/main" id="{3B66B1CF-B2F8-4D41-90ED-375CBF56848D}"/>
                      </a:ext>
                    </a:extLst>
                  </p:cNvPr>
                  <p:cNvCxnSpPr>
                    <a:stCxn id="78" idx="1"/>
                    <a:endCxn id="76" idx="3"/>
                  </p:cNvCxnSpPr>
                  <p:nvPr/>
                </p:nvCxnSpPr>
                <p:spPr>
                  <a:xfrm rot="10800000">
                    <a:off x="2665709" y="2145183"/>
                    <a:ext cx="361653" cy="184207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A853A6A-50C8-4178-ABA0-5F90BB6AFC7A}"/>
                    </a:ext>
                  </a:extLst>
                </p:cNvPr>
                <p:cNvGrpSpPr/>
                <p:nvPr/>
              </p:nvGrpSpPr>
              <p:grpSpPr>
                <a:xfrm>
                  <a:off x="1441111" y="3881071"/>
                  <a:ext cx="2887822" cy="551422"/>
                  <a:chOff x="1017750" y="5714166"/>
                  <a:chExt cx="2887822" cy="551422"/>
                </a:xfrm>
              </p:grpSpPr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E453F7DF-3A98-45D5-B934-032DB4524A86}"/>
                      </a:ext>
                    </a:extLst>
                  </p:cNvPr>
                  <p:cNvSpPr/>
                  <p:nvPr/>
                </p:nvSpPr>
                <p:spPr>
                  <a:xfrm>
                    <a:off x="1017750" y="5901221"/>
                    <a:ext cx="955866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GeneticMap</a:t>
                    </a:r>
                    <a:endParaRPr lang="en-US" sz="1200" dirty="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435E70DF-C43D-4D62-B050-1BD6BE0399E6}"/>
                      </a:ext>
                    </a:extLst>
                  </p:cNvPr>
                  <p:cNvSpPr/>
                  <p:nvPr/>
                </p:nvSpPr>
                <p:spPr>
                  <a:xfrm>
                    <a:off x="2368601" y="5714166"/>
                    <a:ext cx="1536971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StandardGeneticMap</a:t>
                    </a:r>
                    <a:endParaRPr lang="en-US" sz="1200" dirty="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D584BE2E-9CA3-4521-95EC-A91D55B18309}"/>
                      </a:ext>
                    </a:extLst>
                  </p:cNvPr>
                  <p:cNvSpPr/>
                  <p:nvPr/>
                </p:nvSpPr>
                <p:spPr>
                  <a:xfrm>
                    <a:off x="2368601" y="6082708"/>
                    <a:ext cx="1536971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ExtendedGeneticMap</a:t>
                    </a:r>
                    <a:endParaRPr lang="en-US" sz="1200" dirty="0"/>
                  </a:p>
                </p:txBody>
              </p:sp>
              <p:cxnSp>
                <p:nvCxnSpPr>
                  <p:cNvPr id="74" name="Connector: Elbow 73">
                    <a:extLst>
                      <a:ext uri="{FF2B5EF4-FFF2-40B4-BE49-F238E27FC236}">
                        <a16:creationId xmlns:a16="http://schemas.microsoft.com/office/drawing/2014/main" id="{E3B4E8A0-A040-46ED-AB09-E7C6586B4D27}"/>
                      </a:ext>
                    </a:extLst>
                  </p:cNvPr>
                  <p:cNvCxnSpPr>
                    <a:stCxn id="72" idx="1"/>
                    <a:endCxn id="71" idx="3"/>
                  </p:cNvCxnSpPr>
                  <p:nvPr/>
                </p:nvCxnSpPr>
                <p:spPr>
                  <a:xfrm rot="10800000" flipV="1">
                    <a:off x="1973617" y="5805605"/>
                    <a:ext cx="394985" cy="187055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nector: Elbow 74">
                    <a:extLst>
                      <a:ext uri="{FF2B5EF4-FFF2-40B4-BE49-F238E27FC236}">
                        <a16:creationId xmlns:a16="http://schemas.microsoft.com/office/drawing/2014/main" id="{4D5B8590-59EF-4377-8EDD-F5AE63FDB076}"/>
                      </a:ext>
                    </a:extLst>
                  </p:cNvPr>
                  <p:cNvCxnSpPr>
                    <a:stCxn id="73" idx="1"/>
                    <a:endCxn id="71" idx="3"/>
                  </p:cNvCxnSpPr>
                  <p:nvPr/>
                </p:nvCxnSpPr>
                <p:spPr>
                  <a:xfrm rot="10800000">
                    <a:off x="1973617" y="5992662"/>
                    <a:ext cx="394985" cy="181487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" name="Connector: Elbow 69">
                  <a:extLst>
                    <a:ext uri="{FF2B5EF4-FFF2-40B4-BE49-F238E27FC236}">
                      <a16:creationId xmlns:a16="http://schemas.microsoft.com/office/drawing/2014/main" id="{9741DB46-B9E0-4FAD-B2EF-5709BB5F30F5}"/>
                    </a:ext>
                  </a:extLst>
                </p:cNvPr>
                <p:cNvCxnSpPr>
                  <a:cxnSpLocks/>
                  <a:stCxn id="76" idx="0"/>
                  <a:endCxn id="71" idx="2"/>
                </p:cNvCxnSpPr>
                <p:nvPr/>
              </p:nvCxnSpPr>
              <p:spPr>
                <a:xfrm rot="16200000" flipV="1">
                  <a:off x="1655170" y="4514881"/>
                  <a:ext cx="528571" cy="822"/>
                </a:xfrm>
                <a:prstGeom prst="bentConnector3">
                  <a:avLst>
                    <a:gd name="adj1" fmla="val 50000"/>
                  </a:avLst>
                </a:prstGeom>
                <a:ln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DC29FBB-0802-4FD9-A491-4416ADDBE57B}"/>
                </a:ext>
              </a:extLst>
            </p:cNvPr>
            <p:cNvSpPr txBox="1"/>
            <p:nvPr/>
          </p:nvSpPr>
          <p:spPr>
            <a:xfrm>
              <a:off x="3002381" y="1065574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popgen.gmap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681A839C-914F-464E-A285-FE842E1D7477}"/>
              </a:ext>
            </a:extLst>
          </p:cNvPr>
          <p:cNvGrpSpPr/>
          <p:nvPr/>
        </p:nvGrpSpPr>
        <p:grpSpPr>
          <a:xfrm>
            <a:off x="571076" y="13456996"/>
            <a:ext cx="9353862" cy="2491028"/>
            <a:chOff x="605221" y="10735756"/>
            <a:chExt cx="9353862" cy="249102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874DFC-36B2-4C5D-A2D8-511EDCCC1CB9}"/>
                </a:ext>
              </a:extLst>
            </p:cNvPr>
            <p:cNvGrpSpPr/>
            <p:nvPr/>
          </p:nvGrpSpPr>
          <p:grpSpPr>
            <a:xfrm>
              <a:off x="605221" y="10735756"/>
              <a:ext cx="9353862" cy="2491028"/>
              <a:chOff x="1426431" y="2241832"/>
              <a:chExt cx="9353862" cy="2491028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4CBDBF-12F3-4C09-AA8C-5BFB21A5E16A}"/>
                  </a:ext>
                </a:extLst>
              </p:cNvPr>
              <p:cNvSpPr/>
              <p:nvPr/>
            </p:nvSpPr>
            <p:spPr>
              <a:xfrm>
                <a:off x="1426431" y="2241832"/>
                <a:ext cx="9353862" cy="2491028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63CC74E-94D0-4073-A5AD-A876A5B1932C}"/>
                  </a:ext>
                </a:extLst>
              </p:cNvPr>
              <p:cNvGrpSpPr/>
              <p:nvPr/>
            </p:nvGrpSpPr>
            <p:grpSpPr>
              <a:xfrm>
                <a:off x="1483399" y="2305421"/>
                <a:ext cx="9225201" cy="2377615"/>
                <a:chOff x="1483144" y="1481661"/>
                <a:chExt cx="9225201" cy="2377615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25745E87-0C2E-45CD-9509-6113F6B56425}"/>
                    </a:ext>
                  </a:extLst>
                </p:cNvPr>
                <p:cNvSpPr/>
                <p:nvPr/>
              </p:nvSpPr>
              <p:spPr>
                <a:xfrm>
                  <a:off x="1483144" y="2952759"/>
                  <a:ext cx="1171514" cy="1828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/>
                    <a:t>VarianceMatrix</a:t>
                  </a:r>
                  <a:endParaRPr lang="en-US" sz="1200" dirty="0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28F4375-6421-43B3-9EE7-410DE7D4FC5F}"/>
                    </a:ext>
                  </a:extLst>
                </p:cNvPr>
                <p:cNvSpPr/>
                <p:nvPr/>
              </p:nvSpPr>
              <p:spPr>
                <a:xfrm>
                  <a:off x="3022448" y="2590957"/>
                  <a:ext cx="1618151" cy="1828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/>
                    <a:t>GeneticVarianceMatrix</a:t>
                  </a:r>
                  <a:endParaRPr lang="en-US" sz="1200" dirty="0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B6F06F8-9B19-48C6-91AC-72371C8FE609}"/>
                    </a:ext>
                  </a:extLst>
                </p:cNvPr>
                <p:cNvSpPr/>
                <p:nvPr/>
              </p:nvSpPr>
              <p:spPr>
                <a:xfrm>
                  <a:off x="3022448" y="3309266"/>
                  <a:ext cx="1618151" cy="1828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/>
                    <a:t>GenicVarianceMatrix</a:t>
                  </a:r>
                  <a:endParaRPr lang="en-US" sz="1200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890F3588-9CE5-45E7-A961-E1E68C5D3AAF}"/>
                    </a:ext>
                  </a:extLst>
                </p:cNvPr>
                <p:cNvGrpSpPr/>
                <p:nvPr/>
              </p:nvGrpSpPr>
              <p:grpSpPr>
                <a:xfrm>
                  <a:off x="7736535" y="1481661"/>
                  <a:ext cx="2971808" cy="1478965"/>
                  <a:chOff x="7736535" y="1832508"/>
                  <a:chExt cx="2971808" cy="1478965"/>
                </a:xfrm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CE7A966B-EB86-4C94-83C8-0C77A6931688}"/>
                      </a:ext>
                    </a:extLst>
                  </p:cNvPr>
                  <p:cNvSpPr/>
                  <p:nvPr/>
                </p:nvSpPr>
                <p:spPr>
                  <a:xfrm>
                    <a:off x="7736541" y="1832508"/>
                    <a:ext cx="2971800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TwoWayDHAdditiveGeneticVarianceMatrix</a:t>
                    </a:r>
                    <a:endParaRPr lang="en-US" sz="1200" dirty="0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C42B053A-D519-487E-B4F7-B0DAFEDD2E84}"/>
                      </a:ext>
                    </a:extLst>
                  </p:cNvPr>
                  <p:cNvSpPr/>
                  <p:nvPr/>
                </p:nvSpPr>
                <p:spPr>
                  <a:xfrm>
                    <a:off x="7736542" y="2202177"/>
                    <a:ext cx="2971799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ThreeWayDHAdditiveGeneticVarianceMatrix</a:t>
                    </a:r>
                    <a:endParaRPr lang="en-US" sz="1200" dirty="0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3CF1B13A-6329-47F4-89E3-9A296F12D3F2}"/>
                      </a:ext>
                    </a:extLst>
                  </p:cNvPr>
                  <p:cNvSpPr/>
                  <p:nvPr/>
                </p:nvSpPr>
                <p:spPr>
                  <a:xfrm>
                    <a:off x="7736536" y="2573846"/>
                    <a:ext cx="2971805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FourWayDHAdditiveGeneticVarianceMatrix</a:t>
                    </a:r>
                    <a:endParaRPr lang="en-US" sz="1200" dirty="0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863E4681-A147-4A3C-9F82-2DC1FAA33753}"/>
                      </a:ext>
                    </a:extLst>
                  </p:cNvPr>
                  <p:cNvSpPr/>
                  <p:nvPr/>
                </p:nvSpPr>
                <p:spPr>
                  <a:xfrm>
                    <a:off x="7736538" y="2942244"/>
                    <a:ext cx="2971805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DihybridDHAdditiveGeneticVarianceMatrix</a:t>
                    </a:r>
                    <a:endParaRPr lang="en-US" sz="1200" dirty="0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81E81DA9-48CF-41EE-9730-4B6F76E1FF90}"/>
                      </a:ext>
                    </a:extLst>
                  </p:cNvPr>
                  <p:cNvSpPr/>
                  <p:nvPr/>
                </p:nvSpPr>
                <p:spPr>
                  <a:xfrm>
                    <a:off x="7736540" y="2017562"/>
                    <a:ext cx="2971802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TwoWaySSDAdditiveGeneticVarianceMatrix</a:t>
                    </a:r>
                    <a:endParaRPr lang="en-US" sz="1200" dirty="0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469DD62-22BE-49F5-A97C-927DD0EB43B4}"/>
                      </a:ext>
                    </a:extLst>
                  </p:cNvPr>
                  <p:cNvSpPr/>
                  <p:nvPr/>
                </p:nvSpPr>
                <p:spPr>
                  <a:xfrm>
                    <a:off x="7736542" y="2386648"/>
                    <a:ext cx="2971799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ThreeWaySSDAdditiveGeneticVarianceMatrix</a:t>
                    </a:r>
                    <a:endParaRPr lang="en-US" sz="1200" dirty="0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1CC66475-A32C-4AFB-8C48-03CC876944AE}"/>
                      </a:ext>
                    </a:extLst>
                  </p:cNvPr>
                  <p:cNvSpPr/>
                  <p:nvPr/>
                </p:nvSpPr>
                <p:spPr>
                  <a:xfrm>
                    <a:off x="7736535" y="2757936"/>
                    <a:ext cx="2971806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FourWaySSDAdditiveGeneticVarianceMatrix</a:t>
                    </a:r>
                    <a:endParaRPr lang="en-US" sz="1200" dirty="0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DB2AA6B8-627F-4161-AC52-8E68B034C486}"/>
                      </a:ext>
                    </a:extLst>
                  </p:cNvPr>
                  <p:cNvSpPr/>
                  <p:nvPr/>
                </p:nvSpPr>
                <p:spPr>
                  <a:xfrm>
                    <a:off x="7736538" y="3128593"/>
                    <a:ext cx="2971805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DihybridSSDAdditiveGeneticVarianceMatrix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30C4A3D6-37A0-47FD-8647-288B71FDC323}"/>
                    </a:ext>
                  </a:extLst>
                </p:cNvPr>
                <p:cNvGrpSpPr/>
                <p:nvPr/>
              </p:nvGrpSpPr>
              <p:grpSpPr>
                <a:xfrm>
                  <a:off x="7736538" y="3124200"/>
                  <a:ext cx="2971807" cy="735076"/>
                  <a:chOff x="7736538" y="3811600"/>
                  <a:chExt cx="2971807" cy="735076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90DED27-05C1-4E13-AB50-F850EDFF7B06}"/>
                      </a:ext>
                    </a:extLst>
                  </p:cNvPr>
                  <p:cNvSpPr/>
                  <p:nvPr/>
                </p:nvSpPr>
                <p:spPr>
                  <a:xfrm>
                    <a:off x="7736543" y="3811600"/>
                    <a:ext cx="2971800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TwoWayAdditiveGenicVarianceMatrix</a:t>
                    </a:r>
                    <a:endParaRPr lang="en-US" sz="1200" dirty="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61FDFEEE-77B3-4101-B18D-F7F113D74314}"/>
                      </a:ext>
                    </a:extLst>
                  </p:cNvPr>
                  <p:cNvSpPr/>
                  <p:nvPr/>
                </p:nvSpPr>
                <p:spPr>
                  <a:xfrm>
                    <a:off x="7736542" y="3996435"/>
                    <a:ext cx="2971799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ThreeWayAdditiveGenicVarianceMatrix</a:t>
                    </a:r>
                    <a:endParaRPr lang="en-US" sz="1200" dirty="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E7F73126-4B03-47CF-97F1-47199453C339}"/>
                      </a:ext>
                    </a:extLst>
                  </p:cNvPr>
                  <p:cNvSpPr/>
                  <p:nvPr/>
                </p:nvSpPr>
                <p:spPr>
                  <a:xfrm>
                    <a:off x="7736540" y="4181456"/>
                    <a:ext cx="2971805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FourWayAdditiveGenicVarianceMatrix</a:t>
                    </a:r>
                    <a:endParaRPr lang="en-US" sz="1200" dirty="0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FB5EFC1A-96B8-4734-9F35-C3BE22668849}"/>
                      </a:ext>
                    </a:extLst>
                  </p:cNvPr>
                  <p:cNvSpPr/>
                  <p:nvPr/>
                </p:nvSpPr>
                <p:spPr>
                  <a:xfrm>
                    <a:off x="7736538" y="4363796"/>
                    <a:ext cx="2971805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DihybridAdditiveGenicVarianceMatrix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49FE741-267B-4B2C-9326-17210E4E858D}"/>
                    </a:ext>
                  </a:extLst>
                </p:cNvPr>
                <p:cNvGrpSpPr/>
                <p:nvPr/>
              </p:nvGrpSpPr>
              <p:grpSpPr>
                <a:xfrm>
                  <a:off x="5023114" y="2408552"/>
                  <a:ext cx="2315392" cy="551454"/>
                  <a:chOff x="5023114" y="2408552"/>
                  <a:chExt cx="2315392" cy="551454"/>
                </a:xfrm>
              </p:grpSpPr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8FF40F07-B3AD-46B7-87D7-FBA2597CBF24}"/>
                      </a:ext>
                    </a:extLst>
                  </p:cNvPr>
                  <p:cNvSpPr/>
                  <p:nvPr/>
                </p:nvSpPr>
                <p:spPr>
                  <a:xfrm>
                    <a:off x="5023114" y="2408552"/>
                    <a:ext cx="2315392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AdditiveGeneticVarianceMatrix</a:t>
                    </a:r>
                    <a:endParaRPr lang="en-US" sz="1200" dirty="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9ABF2666-D42A-430B-89A4-C9A83BCD08EC}"/>
                      </a:ext>
                    </a:extLst>
                  </p:cNvPr>
                  <p:cNvSpPr/>
                  <p:nvPr/>
                </p:nvSpPr>
                <p:spPr>
                  <a:xfrm>
                    <a:off x="5023114" y="2591977"/>
                    <a:ext cx="2315392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DominanceGeneticVarianceMatrix</a:t>
                    </a:r>
                    <a:endParaRPr lang="en-US" sz="1200" dirty="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9131492B-69AE-45C2-A78A-290B12153ADE}"/>
                      </a:ext>
                    </a:extLst>
                  </p:cNvPr>
                  <p:cNvSpPr/>
                  <p:nvPr/>
                </p:nvSpPr>
                <p:spPr>
                  <a:xfrm>
                    <a:off x="5023114" y="2777126"/>
                    <a:ext cx="2315392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EpistaticGeneticVarianceMatrix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3FC63B3A-D5A6-4179-A46D-1F069552E1C4}"/>
                    </a:ext>
                  </a:extLst>
                </p:cNvPr>
                <p:cNvGrpSpPr/>
                <p:nvPr/>
              </p:nvGrpSpPr>
              <p:grpSpPr>
                <a:xfrm>
                  <a:off x="5023114" y="3123528"/>
                  <a:ext cx="2315392" cy="551467"/>
                  <a:chOff x="5023114" y="4388944"/>
                  <a:chExt cx="2315392" cy="551467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CC22F30C-9523-4C5D-8C0A-CE69FEE81027}"/>
                      </a:ext>
                    </a:extLst>
                  </p:cNvPr>
                  <p:cNvSpPr/>
                  <p:nvPr/>
                </p:nvSpPr>
                <p:spPr>
                  <a:xfrm>
                    <a:off x="5023114" y="4388944"/>
                    <a:ext cx="2315392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AdditiveGenicVarianceMatrix</a:t>
                    </a:r>
                    <a:endParaRPr lang="en-US" sz="1200" dirty="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79E73FD2-23A9-477F-8A90-4F4F5307C934}"/>
                      </a:ext>
                    </a:extLst>
                  </p:cNvPr>
                  <p:cNvSpPr/>
                  <p:nvPr/>
                </p:nvSpPr>
                <p:spPr>
                  <a:xfrm>
                    <a:off x="5023114" y="4573966"/>
                    <a:ext cx="2315392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DominanceGenicVarianceMatrix</a:t>
                    </a:r>
                    <a:endParaRPr lang="en-US" sz="1200" dirty="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095B500F-FEDE-4DD6-A31D-8CF92032B9AE}"/>
                      </a:ext>
                    </a:extLst>
                  </p:cNvPr>
                  <p:cNvSpPr/>
                  <p:nvPr/>
                </p:nvSpPr>
                <p:spPr>
                  <a:xfrm>
                    <a:off x="5023114" y="4757531"/>
                    <a:ext cx="2315392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EpistaticGenicVarianceMatrix</a:t>
                    </a:r>
                    <a:endParaRPr lang="en-US" sz="1200" dirty="0"/>
                  </a:p>
                </p:txBody>
              </p:sp>
            </p:grpSp>
            <p:cxnSp>
              <p:nvCxnSpPr>
                <p:cNvPr id="98" name="Connector: Elbow 97">
                  <a:extLst>
                    <a:ext uri="{FF2B5EF4-FFF2-40B4-BE49-F238E27FC236}">
                      <a16:creationId xmlns:a16="http://schemas.microsoft.com/office/drawing/2014/main" id="{DB8A9505-CDBE-4EB3-B4B4-E2DE67CA0784}"/>
                    </a:ext>
                  </a:extLst>
                </p:cNvPr>
                <p:cNvCxnSpPr>
                  <a:stCxn id="128" idx="1"/>
                  <a:endCxn id="121" idx="3"/>
                </p:cNvCxnSpPr>
                <p:nvPr/>
              </p:nvCxnSpPr>
              <p:spPr>
                <a:xfrm rot="10800000" flipV="1">
                  <a:off x="7338507" y="1573100"/>
                  <a:ext cx="398035" cy="926891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ctor: Elbow 98">
                  <a:extLst>
                    <a:ext uri="{FF2B5EF4-FFF2-40B4-BE49-F238E27FC236}">
                      <a16:creationId xmlns:a16="http://schemas.microsoft.com/office/drawing/2014/main" id="{B7970C16-77C2-46FB-8EA4-44C54A77DD84}"/>
                    </a:ext>
                  </a:extLst>
                </p:cNvPr>
                <p:cNvCxnSpPr>
                  <a:stCxn id="132" idx="1"/>
                  <a:endCxn id="121" idx="3"/>
                </p:cNvCxnSpPr>
                <p:nvPr/>
              </p:nvCxnSpPr>
              <p:spPr>
                <a:xfrm rot="10800000" flipV="1">
                  <a:off x="7338506" y="1758154"/>
                  <a:ext cx="398034" cy="741837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nector: Elbow 99">
                  <a:extLst>
                    <a:ext uri="{FF2B5EF4-FFF2-40B4-BE49-F238E27FC236}">
                      <a16:creationId xmlns:a16="http://schemas.microsoft.com/office/drawing/2014/main" id="{134D0749-FBD7-491C-BD9D-F335FF4C27E0}"/>
                    </a:ext>
                  </a:extLst>
                </p:cNvPr>
                <p:cNvCxnSpPr>
                  <a:stCxn id="129" idx="1"/>
                  <a:endCxn id="121" idx="3"/>
                </p:cNvCxnSpPr>
                <p:nvPr/>
              </p:nvCxnSpPr>
              <p:spPr>
                <a:xfrm rot="10800000" flipV="1">
                  <a:off x="7338506" y="1942770"/>
                  <a:ext cx="398036" cy="557222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nector: Elbow 100">
                  <a:extLst>
                    <a:ext uri="{FF2B5EF4-FFF2-40B4-BE49-F238E27FC236}">
                      <a16:creationId xmlns:a16="http://schemas.microsoft.com/office/drawing/2014/main" id="{AE9BE5B7-F1B3-4311-B5AF-5F6C3525ECF7}"/>
                    </a:ext>
                  </a:extLst>
                </p:cNvPr>
                <p:cNvCxnSpPr>
                  <a:stCxn id="133" idx="1"/>
                  <a:endCxn id="121" idx="3"/>
                </p:cNvCxnSpPr>
                <p:nvPr/>
              </p:nvCxnSpPr>
              <p:spPr>
                <a:xfrm rot="10800000" flipV="1">
                  <a:off x="7338506" y="2127240"/>
                  <a:ext cx="398036" cy="372751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or: Elbow 101">
                  <a:extLst>
                    <a:ext uri="{FF2B5EF4-FFF2-40B4-BE49-F238E27FC236}">
                      <a16:creationId xmlns:a16="http://schemas.microsoft.com/office/drawing/2014/main" id="{094176B8-587F-4C24-912F-95D9D98DB9EF}"/>
                    </a:ext>
                  </a:extLst>
                </p:cNvPr>
                <p:cNvCxnSpPr>
                  <a:stCxn id="130" idx="1"/>
                  <a:endCxn id="121" idx="3"/>
                </p:cNvCxnSpPr>
                <p:nvPr/>
              </p:nvCxnSpPr>
              <p:spPr>
                <a:xfrm rot="10800000" flipV="1">
                  <a:off x="7338506" y="2314438"/>
                  <a:ext cx="398030" cy="185553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or: Elbow 102">
                  <a:extLst>
                    <a:ext uri="{FF2B5EF4-FFF2-40B4-BE49-F238E27FC236}">
                      <a16:creationId xmlns:a16="http://schemas.microsoft.com/office/drawing/2014/main" id="{BD4F0DE5-BD37-45CA-B17C-BE468C2744D0}"/>
                    </a:ext>
                  </a:extLst>
                </p:cNvPr>
                <p:cNvCxnSpPr>
                  <a:cxnSpLocks/>
                  <a:stCxn id="134" idx="1"/>
                  <a:endCxn id="121" idx="3"/>
                </p:cNvCxnSpPr>
                <p:nvPr/>
              </p:nvCxnSpPr>
              <p:spPr>
                <a:xfrm rot="10800000" flipV="1">
                  <a:off x="7338507" y="2498528"/>
                  <a:ext cx="398029" cy="1463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onnector: Elbow 103">
                  <a:extLst>
                    <a:ext uri="{FF2B5EF4-FFF2-40B4-BE49-F238E27FC236}">
                      <a16:creationId xmlns:a16="http://schemas.microsoft.com/office/drawing/2014/main" id="{79C7AB48-205C-481F-A633-A3D654D7C97A}"/>
                    </a:ext>
                  </a:extLst>
                </p:cNvPr>
                <p:cNvCxnSpPr>
                  <a:stCxn id="131" idx="1"/>
                  <a:endCxn id="121" idx="3"/>
                </p:cNvCxnSpPr>
                <p:nvPr/>
              </p:nvCxnSpPr>
              <p:spPr>
                <a:xfrm rot="10800000">
                  <a:off x="7338506" y="2499993"/>
                  <a:ext cx="398032" cy="18284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nector: Elbow 104">
                  <a:extLst>
                    <a:ext uri="{FF2B5EF4-FFF2-40B4-BE49-F238E27FC236}">
                      <a16:creationId xmlns:a16="http://schemas.microsoft.com/office/drawing/2014/main" id="{B32ED7DA-1AEC-4DB5-9E75-CAF51F96D114}"/>
                    </a:ext>
                  </a:extLst>
                </p:cNvPr>
                <p:cNvCxnSpPr>
                  <a:stCxn id="135" idx="1"/>
                  <a:endCxn id="121" idx="3"/>
                </p:cNvCxnSpPr>
                <p:nvPr/>
              </p:nvCxnSpPr>
              <p:spPr>
                <a:xfrm rot="10800000">
                  <a:off x="7338506" y="2499992"/>
                  <a:ext cx="398032" cy="369194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or: Elbow 105">
                  <a:extLst>
                    <a:ext uri="{FF2B5EF4-FFF2-40B4-BE49-F238E27FC236}">
                      <a16:creationId xmlns:a16="http://schemas.microsoft.com/office/drawing/2014/main" id="{992DB53F-792A-4A54-81F9-121021B5983B}"/>
                    </a:ext>
                  </a:extLst>
                </p:cNvPr>
                <p:cNvCxnSpPr>
                  <a:stCxn id="124" idx="1"/>
                  <a:endCxn id="118" idx="3"/>
                </p:cNvCxnSpPr>
                <p:nvPr/>
              </p:nvCxnSpPr>
              <p:spPr>
                <a:xfrm rot="10800000">
                  <a:off x="7338507" y="3214968"/>
                  <a:ext cx="398037" cy="672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or: Elbow 106">
                  <a:extLst>
                    <a:ext uri="{FF2B5EF4-FFF2-40B4-BE49-F238E27FC236}">
                      <a16:creationId xmlns:a16="http://schemas.microsoft.com/office/drawing/2014/main" id="{32E57E0A-4C43-47B3-BB6D-4A38650631C2}"/>
                    </a:ext>
                  </a:extLst>
                </p:cNvPr>
                <p:cNvCxnSpPr>
                  <a:stCxn id="125" idx="1"/>
                  <a:endCxn id="118" idx="3"/>
                </p:cNvCxnSpPr>
                <p:nvPr/>
              </p:nvCxnSpPr>
              <p:spPr>
                <a:xfrm rot="10800000">
                  <a:off x="7338506" y="3214969"/>
                  <a:ext cx="398036" cy="185507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or: Elbow 107">
                  <a:extLst>
                    <a:ext uri="{FF2B5EF4-FFF2-40B4-BE49-F238E27FC236}">
                      <a16:creationId xmlns:a16="http://schemas.microsoft.com/office/drawing/2014/main" id="{2D46CF96-5A3D-4E5B-A0EB-3F980CECFA38}"/>
                    </a:ext>
                  </a:extLst>
                </p:cNvPr>
                <p:cNvCxnSpPr>
                  <a:stCxn id="126" idx="1"/>
                  <a:endCxn id="118" idx="3"/>
                </p:cNvCxnSpPr>
                <p:nvPr/>
              </p:nvCxnSpPr>
              <p:spPr>
                <a:xfrm rot="10800000">
                  <a:off x="7338506" y="3214968"/>
                  <a:ext cx="398034" cy="37052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or: Elbow 108">
                  <a:extLst>
                    <a:ext uri="{FF2B5EF4-FFF2-40B4-BE49-F238E27FC236}">
                      <a16:creationId xmlns:a16="http://schemas.microsoft.com/office/drawing/2014/main" id="{84D7899B-77DE-4A4B-BFA3-0589123F7D2A}"/>
                    </a:ext>
                  </a:extLst>
                </p:cNvPr>
                <p:cNvCxnSpPr>
                  <a:stCxn id="127" idx="1"/>
                  <a:endCxn id="118" idx="3"/>
                </p:cNvCxnSpPr>
                <p:nvPr/>
              </p:nvCxnSpPr>
              <p:spPr>
                <a:xfrm rot="10800000">
                  <a:off x="7338506" y="3214968"/>
                  <a:ext cx="398032" cy="55286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nector: Elbow 109">
                  <a:extLst>
                    <a:ext uri="{FF2B5EF4-FFF2-40B4-BE49-F238E27FC236}">
                      <a16:creationId xmlns:a16="http://schemas.microsoft.com/office/drawing/2014/main" id="{95EF804C-0C8E-4009-A15D-1420DB670167}"/>
                    </a:ext>
                  </a:extLst>
                </p:cNvPr>
                <p:cNvCxnSpPr>
                  <a:stCxn id="121" idx="1"/>
                  <a:endCxn id="92" idx="3"/>
                </p:cNvCxnSpPr>
                <p:nvPr/>
              </p:nvCxnSpPr>
              <p:spPr>
                <a:xfrm rot="10800000" flipV="1">
                  <a:off x="4640600" y="2499991"/>
                  <a:ext cx="382515" cy="18240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nector: Elbow 110">
                  <a:extLst>
                    <a:ext uri="{FF2B5EF4-FFF2-40B4-BE49-F238E27FC236}">
                      <a16:creationId xmlns:a16="http://schemas.microsoft.com/office/drawing/2014/main" id="{C4F2C14D-ADDA-44A0-83EF-254B56398483}"/>
                    </a:ext>
                  </a:extLst>
                </p:cNvPr>
                <p:cNvCxnSpPr>
                  <a:stCxn id="122" idx="1"/>
                  <a:endCxn id="92" idx="3"/>
                </p:cNvCxnSpPr>
                <p:nvPr/>
              </p:nvCxnSpPr>
              <p:spPr>
                <a:xfrm rot="10800000">
                  <a:off x="4640600" y="2682397"/>
                  <a:ext cx="382515" cy="102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or: Elbow 111">
                  <a:extLst>
                    <a:ext uri="{FF2B5EF4-FFF2-40B4-BE49-F238E27FC236}">
                      <a16:creationId xmlns:a16="http://schemas.microsoft.com/office/drawing/2014/main" id="{405E8B1D-D742-4624-82D3-4F96F2A3D564}"/>
                    </a:ext>
                  </a:extLst>
                </p:cNvPr>
                <p:cNvCxnSpPr>
                  <a:stCxn id="123" idx="1"/>
                  <a:endCxn id="92" idx="3"/>
                </p:cNvCxnSpPr>
                <p:nvPr/>
              </p:nvCxnSpPr>
              <p:spPr>
                <a:xfrm rot="10800000">
                  <a:off x="4640600" y="2682398"/>
                  <a:ext cx="382515" cy="186169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ctor: Elbow 112">
                  <a:extLst>
                    <a:ext uri="{FF2B5EF4-FFF2-40B4-BE49-F238E27FC236}">
                      <a16:creationId xmlns:a16="http://schemas.microsoft.com/office/drawing/2014/main" id="{250CB2C8-DCAD-44F1-A92E-661E3A181EF5}"/>
                    </a:ext>
                  </a:extLst>
                </p:cNvPr>
                <p:cNvCxnSpPr>
                  <a:stCxn id="118" idx="1"/>
                  <a:endCxn id="93" idx="3"/>
                </p:cNvCxnSpPr>
                <p:nvPr/>
              </p:nvCxnSpPr>
              <p:spPr>
                <a:xfrm rot="10800000" flipV="1">
                  <a:off x="4640600" y="3214968"/>
                  <a:ext cx="382515" cy="18573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ctor: Elbow 113">
                  <a:extLst>
                    <a:ext uri="{FF2B5EF4-FFF2-40B4-BE49-F238E27FC236}">
                      <a16:creationId xmlns:a16="http://schemas.microsoft.com/office/drawing/2014/main" id="{9AD96C96-283F-4808-800C-75FDA98F7842}"/>
                    </a:ext>
                  </a:extLst>
                </p:cNvPr>
                <p:cNvCxnSpPr>
                  <a:stCxn id="119" idx="1"/>
                  <a:endCxn id="93" idx="3"/>
                </p:cNvCxnSpPr>
                <p:nvPr/>
              </p:nvCxnSpPr>
              <p:spPr>
                <a:xfrm rot="10800000" flipV="1">
                  <a:off x="4640600" y="3399990"/>
                  <a:ext cx="382515" cy="716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nector: Elbow 114">
                  <a:extLst>
                    <a:ext uri="{FF2B5EF4-FFF2-40B4-BE49-F238E27FC236}">
                      <a16:creationId xmlns:a16="http://schemas.microsoft.com/office/drawing/2014/main" id="{0545629C-DFA6-45FC-8776-464DD5290BA4}"/>
                    </a:ext>
                  </a:extLst>
                </p:cNvPr>
                <p:cNvCxnSpPr>
                  <a:stCxn id="120" idx="1"/>
                  <a:endCxn id="93" idx="3"/>
                </p:cNvCxnSpPr>
                <p:nvPr/>
              </p:nvCxnSpPr>
              <p:spPr>
                <a:xfrm rot="10800000">
                  <a:off x="4640600" y="3400707"/>
                  <a:ext cx="382515" cy="182849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nector: Elbow 115">
                  <a:extLst>
                    <a:ext uri="{FF2B5EF4-FFF2-40B4-BE49-F238E27FC236}">
                      <a16:creationId xmlns:a16="http://schemas.microsoft.com/office/drawing/2014/main" id="{EB6B7775-5002-4A93-9A13-075AD34AE306}"/>
                    </a:ext>
                  </a:extLst>
                </p:cNvPr>
                <p:cNvCxnSpPr>
                  <a:stCxn id="92" idx="1"/>
                  <a:endCxn id="91" idx="3"/>
                </p:cNvCxnSpPr>
                <p:nvPr/>
              </p:nvCxnSpPr>
              <p:spPr>
                <a:xfrm rot="10800000" flipV="1">
                  <a:off x="2654658" y="2682397"/>
                  <a:ext cx="367790" cy="361802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nector: Elbow 116">
                  <a:extLst>
                    <a:ext uri="{FF2B5EF4-FFF2-40B4-BE49-F238E27FC236}">
                      <a16:creationId xmlns:a16="http://schemas.microsoft.com/office/drawing/2014/main" id="{D0E5C187-8A61-4100-AE09-69A85A2E5B31}"/>
                    </a:ext>
                  </a:extLst>
                </p:cNvPr>
                <p:cNvCxnSpPr>
                  <a:stCxn id="93" idx="1"/>
                  <a:endCxn id="91" idx="3"/>
                </p:cNvCxnSpPr>
                <p:nvPr/>
              </p:nvCxnSpPr>
              <p:spPr>
                <a:xfrm rot="10800000">
                  <a:off x="2654658" y="3044200"/>
                  <a:ext cx="367790" cy="356507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84BF64F-9DAF-4D2E-8647-4FEE31B11FF1}"/>
                </a:ext>
              </a:extLst>
            </p:cNvPr>
            <p:cNvSpPr txBox="1"/>
            <p:nvPr/>
          </p:nvSpPr>
          <p:spPr>
            <a:xfrm>
              <a:off x="2294109" y="11462430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model.vmat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5C4D94C5-6243-46FF-B58B-DE27312ADEEE}"/>
              </a:ext>
            </a:extLst>
          </p:cNvPr>
          <p:cNvSpPr txBox="1"/>
          <p:nvPr/>
        </p:nvSpPr>
        <p:spPr>
          <a:xfrm>
            <a:off x="9703255" y="16808983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breed.pop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8E289CA0-8751-4561-8CFD-3A0CB39B2677}"/>
              </a:ext>
            </a:extLst>
          </p:cNvPr>
          <p:cNvGrpSpPr/>
          <p:nvPr/>
        </p:nvGrpSpPr>
        <p:grpSpPr>
          <a:xfrm>
            <a:off x="10670081" y="10160297"/>
            <a:ext cx="4444584" cy="1024062"/>
            <a:chOff x="4896503" y="8107571"/>
            <a:chExt cx="4444584" cy="1024062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AC359A2-19EC-4157-8D64-BC48207F0A38}"/>
                </a:ext>
              </a:extLst>
            </p:cNvPr>
            <p:cNvGrpSpPr/>
            <p:nvPr/>
          </p:nvGrpSpPr>
          <p:grpSpPr>
            <a:xfrm>
              <a:off x="4896503" y="8107571"/>
              <a:ext cx="4444584" cy="1024062"/>
              <a:chOff x="1316988" y="2349525"/>
              <a:chExt cx="4444584" cy="1024062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ED73E8E-80D1-4F56-B996-AAB713BD5118}"/>
                  </a:ext>
                </a:extLst>
              </p:cNvPr>
              <p:cNvSpPr/>
              <p:nvPr/>
            </p:nvSpPr>
            <p:spPr>
              <a:xfrm>
                <a:off x="1316988" y="2349525"/>
                <a:ext cx="4444584" cy="102406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15A7DBD-30D0-40E1-8589-4F6595CE7446}"/>
                  </a:ext>
                </a:extLst>
              </p:cNvPr>
              <p:cNvSpPr/>
              <p:nvPr/>
            </p:nvSpPr>
            <p:spPr>
              <a:xfrm>
                <a:off x="1381125" y="2957513"/>
                <a:ext cx="1147763" cy="1828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GenomicModel</a:t>
                </a:r>
                <a:endParaRPr lang="en-US" sz="1200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9433DE8-087E-41BB-930C-8C0568894D30}"/>
                  </a:ext>
                </a:extLst>
              </p:cNvPr>
              <p:cNvSpPr/>
              <p:nvPr/>
            </p:nvSpPr>
            <p:spPr>
              <a:xfrm>
                <a:off x="2876550" y="2774633"/>
                <a:ext cx="1757363" cy="1828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LinearGenomicModel</a:t>
                </a:r>
                <a:endParaRPr lang="en-US" sz="1200" dirty="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AF1A65E-5D6F-4445-B46C-33BB32AC6527}"/>
                  </a:ext>
                </a:extLst>
              </p:cNvPr>
              <p:cNvSpPr/>
              <p:nvPr/>
            </p:nvSpPr>
            <p:spPr>
              <a:xfrm>
                <a:off x="2876550" y="3140393"/>
                <a:ext cx="1757363" cy="1828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NonlinearGenomicModel</a:t>
                </a:r>
                <a:endParaRPr lang="en-US" sz="1200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32571BA-95DD-4558-BE63-A4D195232FA0}"/>
                  </a:ext>
                </a:extLst>
              </p:cNvPr>
              <p:cNvSpPr/>
              <p:nvPr/>
            </p:nvSpPr>
            <p:spPr>
              <a:xfrm>
                <a:off x="4981575" y="2772093"/>
                <a:ext cx="714375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BayesRR</a:t>
                </a:r>
                <a:endParaRPr lang="en-US" sz="1200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FB23CD1-81AD-4277-9325-10EBE35F3C5C}"/>
                  </a:ext>
                </a:extLst>
              </p:cNvPr>
              <p:cNvSpPr/>
              <p:nvPr/>
            </p:nvSpPr>
            <p:spPr>
              <a:xfrm>
                <a:off x="4981575" y="2408873"/>
                <a:ext cx="714375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etc...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C88338CC-2368-4D73-B50F-C2BC32C2E0D3}"/>
                  </a:ext>
                </a:extLst>
              </p:cNvPr>
              <p:cNvSpPr/>
              <p:nvPr/>
            </p:nvSpPr>
            <p:spPr>
              <a:xfrm>
                <a:off x="4981574" y="3137853"/>
                <a:ext cx="714375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etc...</a:t>
                </a:r>
              </a:p>
            </p:txBody>
          </p:sp>
          <p:cxnSp>
            <p:nvCxnSpPr>
              <p:cNvPr id="144" name="Connector: Elbow 143">
                <a:extLst>
                  <a:ext uri="{FF2B5EF4-FFF2-40B4-BE49-F238E27FC236}">
                    <a16:creationId xmlns:a16="http://schemas.microsoft.com/office/drawing/2014/main" id="{AB3B357F-2C6B-46D9-B796-D4AB2389D6C3}"/>
                  </a:ext>
                </a:extLst>
              </p:cNvPr>
              <p:cNvCxnSpPr>
                <a:stCxn id="142" idx="1"/>
                <a:endCxn id="139" idx="3"/>
              </p:cNvCxnSpPr>
              <p:nvPr/>
            </p:nvCxnSpPr>
            <p:spPr>
              <a:xfrm rot="10800000" flipV="1">
                <a:off x="4633913" y="2500313"/>
                <a:ext cx="347662" cy="36576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or: Elbow 144">
                <a:extLst>
                  <a:ext uri="{FF2B5EF4-FFF2-40B4-BE49-F238E27FC236}">
                    <a16:creationId xmlns:a16="http://schemas.microsoft.com/office/drawing/2014/main" id="{044FE019-2D54-4EB3-A068-A357180C826C}"/>
                  </a:ext>
                </a:extLst>
              </p:cNvPr>
              <p:cNvCxnSpPr>
                <a:stCxn id="141" idx="1"/>
                <a:endCxn id="139" idx="3"/>
              </p:cNvCxnSpPr>
              <p:nvPr/>
            </p:nvCxnSpPr>
            <p:spPr>
              <a:xfrm rot="10800000" flipV="1">
                <a:off x="4633913" y="2863533"/>
                <a:ext cx="347662" cy="254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or: Elbow 145">
                <a:extLst>
                  <a:ext uri="{FF2B5EF4-FFF2-40B4-BE49-F238E27FC236}">
                    <a16:creationId xmlns:a16="http://schemas.microsoft.com/office/drawing/2014/main" id="{D430DFE9-A306-42B8-8030-5EF8E099C61D}"/>
                  </a:ext>
                </a:extLst>
              </p:cNvPr>
              <p:cNvCxnSpPr>
                <a:stCxn id="143" idx="1"/>
                <a:endCxn id="140" idx="3"/>
              </p:cNvCxnSpPr>
              <p:nvPr/>
            </p:nvCxnSpPr>
            <p:spPr>
              <a:xfrm rot="10800000" flipV="1">
                <a:off x="4633914" y="3229293"/>
                <a:ext cx="347661" cy="254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or: Elbow 146">
                <a:extLst>
                  <a:ext uri="{FF2B5EF4-FFF2-40B4-BE49-F238E27FC236}">
                    <a16:creationId xmlns:a16="http://schemas.microsoft.com/office/drawing/2014/main" id="{A7D428BC-350A-4AAF-A6B6-5E0035251AC1}"/>
                  </a:ext>
                </a:extLst>
              </p:cNvPr>
              <p:cNvCxnSpPr>
                <a:stCxn id="139" idx="1"/>
                <a:endCxn id="138" idx="3"/>
              </p:cNvCxnSpPr>
              <p:nvPr/>
            </p:nvCxnSpPr>
            <p:spPr>
              <a:xfrm rot="10800000" flipV="1">
                <a:off x="2528888" y="2866073"/>
                <a:ext cx="347662" cy="1828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or: Elbow 147">
                <a:extLst>
                  <a:ext uri="{FF2B5EF4-FFF2-40B4-BE49-F238E27FC236}">
                    <a16:creationId xmlns:a16="http://schemas.microsoft.com/office/drawing/2014/main" id="{21C6DE10-909A-480D-9C2B-5B10F205537F}"/>
                  </a:ext>
                </a:extLst>
              </p:cNvPr>
              <p:cNvCxnSpPr>
                <a:stCxn id="140" idx="1"/>
                <a:endCxn id="138" idx="3"/>
              </p:cNvCxnSpPr>
              <p:nvPr/>
            </p:nvCxnSpPr>
            <p:spPr>
              <a:xfrm rot="10800000">
                <a:off x="2528888" y="3048953"/>
                <a:ext cx="347662" cy="1828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EAB1A77-8058-48F4-9FDF-54E844C98747}"/>
                </a:ext>
              </a:extLst>
            </p:cNvPr>
            <p:cNvSpPr txBox="1"/>
            <p:nvPr/>
          </p:nvSpPr>
          <p:spPr>
            <a:xfrm>
              <a:off x="5210346" y="8243327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model.gmod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19FD45E7-9437-449F-931D-01DE2D60620A}"/>
              </a:ext>
            </a:extLst>
          </p:cNvPr>
          <p:cNvSpPr txBox="1"/>
          <p:nvPr/>
        </p:nvSpPr>
        <p:spPr>
          <a:xfrm>
            <a:off x="1585648" y="1883221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breed.strat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859F569-7C4B-4B19-A761-8990CF262B18}"/>
              </a:ext>
            </a:extLst>
          </p:cNvPr>
          <p:cNvSpPr txBox="1"/>
          <p:nvPr/>
        </p:nvSpPr>
        <p:spPr>
          <a:xfrm>
            <a:off x="5797351" y="18941838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breed.test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B172F1E-47BE-42B8-A592-3FEFA9BA5157}"/>
              </a:ext>
            </a:extLst>
          </p:cNvPr>
          <p:cNvSpPr txBox="1"/>
          <p:nvPr/>
        </p:nvSpPr>
        <p:spPr>
          <a:xfrm>
            <a:off x="8947099" y="2099587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breed.cycle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BB939DE-D80C-4A7F-B0F0-37497055D3F0}"/>
              </a:ext>
            </a:extLst>
          </p:cNvPr>
          <p:cNvSpPr txBox="1"/>
          <p:nvPr/>
        </p:nvSpPr>
        <p:spPr>
          <a:xfrm>
            <a:off x="11934372" y="2179059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breed.prog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BF5F780-69CF-48EE-B154-B2D747188315}"/>
              </a:ext>
            </a:extLst>
          </p:cNvPr>
          <p:cNvGrpSpPr/>
          <p:nvPr/>
        </p:nvGrpSpPr>
        <p:grpSpPr>
          <a:xfrm>
            <a:off x="571076" y="11617506"/>
            <a:ext cx="11336625" cy="1433592"/>
            <a:chOff x="1966264" y="14125522"/>
            <a:chExt cx="11336625" cy="1433592"/>
          </a:xfrm>
        </p:grpSpPr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2AE425C2-05E1-48CA-BF12-D94F1E093586}"/>
                </a:ext>
              </a:extLst>
            </p:cNvPr>
            <p:cNvSpPr/>
            <p:nvPr/>
          </p:nvSpPr>
          <p:spPr>
            <a:xfrm>
              <a:off x="1966264" y="14125522"/>
              <a:ext cx="11336625" cy="143359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2F96A97E-5AA7-47D7-9262-C523968524D0}"/>
                </a:ext>
              </a:extLst>
            </p:cNvPr>
            <p:cNvSpPr/>
            <p:nvPr/>
          </p:nvSpPr>
          <p:spPr>
            <a:xfrm>
              <a:off x="3406495" y="15117694"/>
              <a:ext cx="1621829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GenotypeEffectMatrix</a:t>
              </a:r>
              <a:endParaRPr lang="en-US" sz="1200" dirty="0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B2348D57-E06D-433B-8003-CC8437F76B61}"/>
                </a:ext>
              </a:extLst>
            </p:cNvPr>
            <p:cNvSpPr/>
            <p:nvPr/>
          </p:nvSpPr>
          <p:spPr>
            <a:xfrm>
              <a:off x="3406495" y="14375185"/>
              <a:ext cx="1621829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HaplotypeEffectMatrix</a:t>
              </a:r>
              <a:endParaRPr lang="en-US" dirty="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691C7B9B-F074-49C3-8054-E32201EFC254}"/>
                </a:ext>
              </a:extLst>
            </p:cNvPr>
            <p:cNvSpPr/>
            <p:nvPr/>
          </p:nvSpPr>
          <p:spPr>
            <a:xfrm>
              <a:off x="2032133" y="14740945"/>
              <a:ext cx="970248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EffectMatrix</a:t>
              </a:r>
              <a:endParaRPr lang="en-US" sz="1200" dirty="0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ED6C60F7-7BBF-4886-99D2-3378D0181EE4}"/>
                </a:ext>
              </a:extLst>
            </p:cNvPr>
            <p:cNvSpPr/>
            <p:nvPr/>
          </p:nvSpPr>
          <p:spPr>
            <a:xfrm>
              <a:off x="5433301" y="14192305"/>
              <a:ext cx="2249673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PhasedHaplotypeEffectMatrix</a:t>
              </a:r>
              <a:endParaRPr lang="en-US" dirty="0"/>
            </a:p>
          </p:txBody>
        </p:sp>
        <p:cxnSp>
          <p:nvCxnSpPr>
            <p:cNvPr id="336" name="Connector: Elbow 335">
              <a:extLst>
                <a:ext uri="{FF2B5EF4-FFF2-40B4-BE49-F238E27FC236}">
                  <a16:creationId xmlns:a16="http://schemas.microsoft.com/office/drawing/2014/main" id="{7895B3C6-1868-457E-9893-670F090B7195}"/>
                </a:ext>
              </a:extLst>
            </p:cNvPr>
            <p:cNvCxnSpPr>
              <a:cxnSpLocks/>
              <a:stCxn id="333" idx="1"/>
              <a:endCxn id="334" idx="3"/>
            </p:cNvCxnSpPr>
            <p:nvPr/>
          </p:nvCxnSpPr>
          <p:spPr>
            <a:xfrm rot="10800000" flipV="1">
              <a:off x="3002381" y="14466625"/>
              <a:ext cx="404114" cy="3657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nector: Elbow 336">
              <a:extLst>
                <a:ext uri="{FF2B5EF4-FFF2-40B4-BE49-F238E27FC236}">
                  <a16:creationId xmlns:a16="http://schemas.microsoft.com/office/drawing/2014/main" id="{3B90F426-76C4-4172-B35E-E2CB78315EC4}"/>
                </a:ext>
              </a:extLst>
            </p:cNvPr>
            <p:cNvCxnSpPr>
              <a:cxnSpLocks/>
              <a:stCxn id="332" idx="1"/>
              <a:endCxn id="334" idx="3"/>
            </p:cNvCxnSpPr>
            <p:nvPr/>
          </p:nvCxnSpPr>
          <p:spPr>
            <a:xfrm rot="10800000">
              <a:off x="3002381" y="14832386"/>
              <a:ext cx="404114" cy="3767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35B12477-E8A1-4E0B-AAB6-16BE71926C21}"/>
                </a:ext>
              </a:extLst>
            </p:cNvPr>
            <p:cNvSpPr/>
            <p:nvPr/>
          </p:nvSpPr>
          <p:spPr>
            <a:xfrm>
              <a:off x="5433300" y="14558065"/>
              <a:ext cx="2249674" cy="1828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UnphasedHaplotypeEffectMatrix</a:t>
              </a:r>
              <a:endParaRPr lang="en-US" dirty="0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CA7A956C-D221-47F9-8CBD-43EF4BE59E38}"/>
                </a:ext>
              </a:extLst>
            </p:cNvPr>
            <p:cNvSpPr/>
            <p:nvPr/>
          </p:nvSpPr>
          <p:spPr>
            <a:xfrm>
              <a:off x="5432439" y="14936401"/>
              <a:ext cx="2249673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PhasedGenotypeEffectMatrix</a:t>
              </a:r>
              <a:endParaRPr lang="en-US" dirty="0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E09C9E7-7EB2-440F-8A1B-391FA8EABB40}"/>
                </a:ext>
              </a:extLst>
            </p:cNvPr>
            <p:cNvSpPr/>
            <p:nvPr/>
          </p:nvSpPr>
          <p:spPr>
            <a:xfrm>
              <a:off x="5432438" y="15300574"/>
              <a:ext cx="2249674" cy="1828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UnphasedGenotypeEffectMatrix</a:t>
              </a:r>
              <a:endParaRPr lang="en-US" dirty="0"/>
            </a:p>
          </p:txBody>
        </p:sp>
        <p:cxnSp>
          <p:nvCxnSpPr>
            <p:cNvPr id="341" name="Connector: Elbow 340">
              <a:extLst>
                <a:ext uri="{FF2B5EF4-FFF2-40B4-BE49-F238E27FC236}">
                  <a16:creationId xmlns:a16="http://schemas.microsoft.com/office/drawing/2014/main" id="{6AAFAF60-137D-453C-AB44-AFF2D8D5E73E}"/>
                </a:ext>
              </a:extLst>
            </p:cNvPr>
            <p:cNvCxnSpPr>
              <a:stCxn id="335" idx="1"/>
              <a:endCxn id="333" idx="3"/>
            </p:cNvCxnSpPr>
            <p:nvPr/>
          </p:nvCxnSpPr>
          <p:spPr>
            <a:xfrm rot="10800000" flipV="1">
              <a:off x="5028325" y="14283745"/>
              <a:ext cx="404977" cy="1828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ctor: Elbow 341">
              <a:extLst>
                <a:ext uri="{FF2B5EF4-FFF2-40B4-BE49-F238E27FC236}">
                  <a16:creationId xmlns:a16="http://schemas.microsoft.com/office/drawing/2014/main" id="{750B7EBA-27DF-465E-B60D-3785D9DB51D7}"/>
                </a:ext>
              </a:extLst>
            </p:cNvPr>
            <p:cNvCxnSpPr>
              <a:stCxn id="338" idx="1"/>
              <a:endCxn id="333" idx="3"/>
            </p:cNvCxnSpPr>
            <p:nvPr/>
          </p:nvCxnSpPr>
          <p:spPr>
            <a:xfrm rot="10800000">
              <a:off x="5028324" y="14466625"/>
              <a:ext cx="404976" cy="1828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nector: Elbow 342">
              <a:extLst>
                <a:ext uri="{FF2B5EF4-FFF2-40B4-BE49-F238E27FC236}">
                  <a16:creationId xmlns:a16="http://schemas.microsoft.com/office/drawing/2014/main" id="{4ABF9B90-0E8C-442D-AED7-0148325BAF16}"/>
                </a:ext>
              </a:extLst>
            </p:cNvPr>
            <p:cNvCxnSpPr>
              <a:stCxn id="339" idx="1"/>
              <a:endCxn id="332" idx="3"/>
            </p:cNvCxnSpPr>
            <p:nvPr/>
          </p:nvCxnSpPr>
          <p:spPr>
            <a:xfrm rot="10800000" flipV="1">
              <a:off x="5028325" y="15027840"/>
              <a:ext cx="404115" cy="1812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nector: Elbow 343">
              <a:extLst>
                <a:ext uri="{FF2B5EF4-FFF2-40B4-BE49-F238E27FC236}">
                  <a16:creationId xmlns:a16="http://schemas.microsoft.com/office/drawing/2014/main" id="{7917D8A9-0D8C-4D08-B34C-F933F8FC359B}"/>
                </a:ext>
              </a:extLst>
            </p:cNvPr>
            <p:cNvCxnSpPr>
              <a:stCxn id="340" idx="1"/>
              <a:endCxn id="332" idx="3"/>
            </p:cNvCxnSpPr>
            <p:nvPr/>
          </p:nvCxnSpPr>
          <p:spPr>
            <a:xfrm rot="10800000">
              <a:off x="5028324" y="15209134"/>
              <a:ext cx="404114" cy="1828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43754BA5-1C36-4121-B96F-8BD31F7DD0E5}"/>
                </a:ext>
              </a:extLst>
            </p:cNvPr>
            <p:cNvSpPr/>
            <p:nvPr/>
          </p:nvSpPr>
          <p:spPr>
            <a:xfrm>
              <a:off x="8025487" y="14372010"/>
              <a:ext cx="204804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HaplotypeVariantEffectMatrix</a:t>
              </a:r>
              <a:endParaRPr lang="en-US" dirty="0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8CC6CD3-2188-49A9-AD8B-C0762D1C3E62}"/>
                </a:ext>
              </a:extLst>
            </p:cNvPr>
            <p:cNvSpPr/>
            <p:nvPr/>
          </p:nvSpPr>
          <p:spPr>
            <a:xfrm>
              <a:off x="10574265" y="14189842"/>
              <a:ext cx="2647258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PhasedHaplotypeVariantEffectMatrix</a:t>
              </a:r>
              <a:endParaRPr lang="en-US" dirty="0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452B54B-17B4-4B7A-BD6F-3A498C8FDDBB}"/>
                </a:ext>
              </a:extLst>
            </p:cNvPr>
            <p:cNvSpPr/>
            <p:nvPr/>
          </p:nvSpPr>
          <p:spPr>
            <a:xfrm>
              <a:off x="10574265" y="14560234"/>
              <a:ext cx="2647258" cy="1828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UnphasedHaplotypeVariantEffectMatrix</a:t>
              </a:r>
              <a:endParaRPr lang="en-US" dirty="0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3B90253D-B494-4DB6-8652-F9B51C0C4FF1}"/>
                </a:ext>
              </a:extLst>
            </p:cNvPr>
            <p:cNvSpPr/>
            <p:nvPr/>
          </p:nvSpPr>
          <p:spPr>
            <a:xfrm>
              <a:off x="8025487" y="15113819"/>
              <a:ext cx="204804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GenotypeVariantEffectMatrix</a:t>
              </a:r>
              <a:endParaRPr lang="en-US" sz="1200" dirty="0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8CE4CBDD-B5A4-44F7-9665-72D9E67B6D68}"/>
                </a:ext>
              </a:extLst>
            </p:cNvPr>
            <p:cNvSpPr/>
            <p:nvPr/>
          </p:nvSpPr>
          <p:spPr>
            <a:xfrm>
              <a:off x="10574265" y="14932526"/>
              <a:ext cx="2647258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PhasedGenotypeVariantEffectMatrix</a:t>
              </a:r>
              <a:endParaRPr lang="en-US" dirty="0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D3B2FDF7-DF1E-4DF6-A44F-5234F17D2A58}"/>
                </a:ext>
              </a:extLst>
            </p:cNvPr>
            <p:cNvSpPr/>
            <p:nvPr/>
          </p:nvSpPr>
          <p:spPr>
            <a:xfrm>
              <a:off x="10574264" y="15296699"/>
              <a:ext cx="2647258" cy="1828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UnphasedGenotypeVariantEffectMatrix</a:t>
              </a:r>
              <a:endParaRPr lang="en-US" dirty="0"/>
            </a:p>
          </p:txBody>
        </p:sp>
        <p:cxnSp>
          <p:nvCxnSpPr>
            <p:cNvPr id="351" name="Connector: Elbow 350">
              <a:extLst>
                <a:ext uri="{FF2B5EF4-FFF2-40B4-BE49-F238E27FC236}">
                  <a16:creationId xmlns:a16="http://schemas.microsoft.com/office/drawing/2014/main" id="{A7BFED13-173F-4711-AF09-439605879F25}"/>
                </a:ext>
              </a:extLst>
            </p:cNvPr>
            <p:cNvCxnSpPr>
              <a:stCxn id="348" idx="1"/>
              <a:endCxn id="332" idx="3"/>
            </p:cNvCxnSpPr>
            <p:nvPr/>
          </p:nvCxnSpPr>
          <p:spPr>
            <a:xfrm rot="10800000" flipV="1">
              <a:off x="5028325" y="15205258"/>
              <a:ext cx="2997163" cy="38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ctor: Elbow 351">
              <a:extLst>
                <a:ext uri="{FF2B5EF4-FFF2-40B4-BE49-F238E27FC236}">
                  <a16:creationId xmlns:a16="http://schemas.microsoft.com/office/drawing/2014/main" id="{ED4DD644-E51C-44CF-BAFF-0A10E45DD856}"/>
                </a:ext>
              </a:extLst>
            </p:cNvPr>
            <p:cNvCxnSpPr>
              <a:cxnSpLocks/>
              <a:stCxn id="349" idx="1"/>
              <a:endCxn id="339" idx="3"/>
            </p:cNvCxnSpPr>
            <p:nvPr/>
          </p:nvCxnSpPr>
          <p:spPr>
            <a:xfrm rot="10800000" flipV="1">
              <a:off x="7682113" y="15023965"/>
              <a:ext cx="2892153" cy="38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nector: Elbow 352">
              <a:extLst>
                <a:ext uri="{FF2B5EF4-FFF2-40B4-BE49-F238E27FC236}">
                  <a16:creationId xmlns:a16="http://schemas.microsoft.com/office/drawing/2014/main" id="{755F7FBC-ABD8-42F9-836A-E9CAF5DBFBF3}"/>
                </a:ext>
              </a:extLst>
            </p:cNvPr>
            <p:cNvCxnSpPr>
              <a:cxnSpLocks/>
              <a:stCxn id="349" idx="1"/>
              <a:endCxn id="348" idx="3"/>
            </p:cNvCxnSpPr>
            <p:nvPr/>
          </p:nvCxnSpPr>
          <p:spPr>
            <a:xfrm rot="10800000" flipV="1">
              <a:off x="10073527" y="15023965"/>
              <a:ext cx="500738" cy="1812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ctor: Elbow 353">
              <a:extLst>
                <a:ext uri="{FF2B5EF4-FFF2-40B4-BE49-F238E27FC236}">
                  <a16:creationId xmlns:a16="http://schemas.microsoft.com/office/drawing/2014/main" id="{04B64A5A-0123-4F32-BF5C-8DBF301A7013}"/>
                </a:ext>
              </a:extLst>
            </p:cNvPr>
            <p:cNvCxnSpPr>
              <a:stCxn id="350" idx="1"/>
              <a:endCxn id="348" idx="3"/>
            </p:cNvCxnSpPr>
            <p:nvPr/>
          </p:nvCxnSpPr>
          <p:spPr>
            <a:xfrm rot="10800000">
              <a:off x="10073528" y="15205259"/>
              <a:ext cx="500737" cy="1828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ctor: Elbow 354">
              <a:extLst>
                <a:ext uri="{FF2B5EF4-FFF2-40B4-BE49-F238E27FC236}">
                  <a16:creationId xmlns:a16="http://schemas.microsoft.com/office/drawing/2014/main" id="{E5973867-B879-4335-B2BF-5F8A5F674B43}"/>
                </a:ext>
              </a:extLst>
            </p:cNvPr>
            <p:cNvCxnSpPr>
              <a:stCxn id="350" idx="1"/>
              <a:endCxn id="340" idx="3"/>
            </p:cNvCxnSpPr>
            <p:nvPr/>
          </p:nvCxnSpPr>
          <p:spPr>
            <a:xfrm rot="10800000" flipV="1">
              <a:off x="7682112" y="15388138"/>
              <a:ext cx="2892152" cy="38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or: Elbow 355">
              <a:extLst>
                <a:ext uri="{FF2B5EF4-FFF2-40B4-BE49-F238E27FC236}">
                  <a16:creationId xmlns:a16="http://schemas.microsoft.com/office/drawing/2014/main" id="{49BE25E9-047F-459C-BB53-1400738E74FC}"/>
                </a:ext>
              </a:extLst>
            </p:cNvPr>
            <p:cNvCxnSpPr>
              <a:stCxn id="346" idx="1"/>
              <a:endCxn id="345" idx="3"/>
            </p:cNvCxnSpPr>
            <p:nvPr/>
          </p:nvCxnSpPr>
          <p:spPr>
            <a:xfrm rot="10800000" flipV="1">
              <a:off x="10073527" y="14281282"/>
              <a:ext cx="500738" cy="1821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ctor: Elbow 356">
              <a:extLst>
                <a:ext uri="{FF2B5EF4-FFF2-40B4-BE49-F238E27FC236}">
                  <a16:creationId xmlns:a16="http://schemas.microsoft.com/office/drawing/2014/main" id="{989AD451-FC35-4B0F-9A5B-43594862FCFB}"/>
                </a:ext>
              </a:extLst>
            </p:cNvPr>
            <p:cNvCxnSpPr>
              <a:stCxn id="347" idx="1"/>
              <a:endCxn id="345" idx="3"/>
            </p:cNvCxnSpPr>
            <p:nvPr/>
          </p:nvCxnSpPr>
          <p:spPr>
            <a:xfrm rot="10800000">
              <a:off x="10073527" y="14463450"/>
              <a:ext cx="500738" cy="1882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ctor: Elbow 357">
              <a:extLst>
                <a:ext uri="{FF2B5EF4-FFF2-40B4-BE49-F238E27FC236}">
                  <a16:creationId xmlns:a16="http://schemas.microsoft.com/office/drawing/2014/main" id="{3C9C21DF-32FA-419C-A3A7-3C992B185FB8}"/>
                </a:ext>
              </a:extLst>
            </p:cNvPr>
            <p:cNvCxnSpPr>
              <a:stCxn id="346" idx="1"/>
              <a:endCxn id="335" idx="3"/>
            </p:cNvCxnSpPr>
            <p:nvPr/>
          </p:nvCxnSpPr>
          <p:spPr>
            <a:xfrm rot="10800000" flipV="1">
              <a:off x="7682975" y="14281281"/>
              <a:ext cx="2891291" cy="24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ctor: Elbow 358">
              <a:extLst>
                <a:ext uri="{FF2B5EF4-FFF2-40B4-BE49-F238E27FC236}">
                  <a16:creationId xmlns:a16="http://schemas.microsoft.com/office/drawing/2014/main" id="{460C6E1C-5AC2-4015-AB04-A892787DDBAF}"/>
                </a:ext>
              </a:extLst>
            </p:cNvPr>
            <p:cNvCxnSpPr>
              <a:stCxn id="347" idx="1"/>
              <a:endCxn id="338" idx="3"/>
            </p:cNvCxnSpPr>
            <p:nvPr/>
          </p:nvCxnSpPr>
          <p:spPr>
            <a:xfrm rot="10800000">
              <a:off x="7682975" y="14649506"/>
              <a:ext cx="2891291" cy="21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ctor: Elbow 377">
              <a:extLst>
                <a:ext uri="{FF2B5EF4-FFF2-40B4-BE49-F238E27FC236}">
                  <a16:creationId xmlns:a16="http://schemas.microsoft.com/office/drawing/2014/main" id="{419D9905-B2F1-43BC-B4A3-E4EEC42FEFF2}"/>
                </a:ext>
              </a:extLst>
            </p:cNvPr>
            <p:cNvCxnSpPr>
              <a:stCxn id="345" idx="1"/>
              <a:endCxn id="333" idx="3"/>
            </p:cNvCxnSpPr>
            <p:nvPr/>
          </p:nvCxnSpPr>
          <p:spPr>
            <a:xfrm rot="10800000" flipV="1">
              <a:off x="5028325" y="14463449"/>
              <a:ext cx="2997163" cy="31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4E4AE5A7-43CE-47FC-A464-2835811ECA1E}"/>
                </a:ext>
              </a:extLst>
            </p:cNvPr>
            <p:cNvSpPr txBox="1"/>
            <p:nvPr/>
          </p:nvSpPr>
          <p:spPr>
            <a:xfrm>
              <a:off x="3478741" y="14689759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model.emat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91" name="Connector: Elbow 390">
            <a:extLst>
              <a:ext uri="{FF2B5EF4-FFF2-40B4-BE49-F238E27FC236}">
                <a16:creationId xmlns:a16="http://schemas.microsoft.com/office/drawing/2014/main" id="{16698C40-62F7-4C43-AEC7-BAE28C213C8B}"/>
              </a:ext>
            </a:extLst>
          </p:cNvPr>
          <p:cNvCxnSpPr>
            <a:stCxn id="331" idx="0"/>
            <a:endCxn id="137" idx="2"/>
          </p:cNvCxnSpPr>
          <p:nvPr/>
        </p:nvCxnSpPr>
        <p:spPr>
          <a:xfrm rot="5400000" flipH="1" flipV="1">
            <a:off x="9349308" y="8074441"/>
            <a:ext cx="433147" cy="6652984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or: Elbow 392">
            <a:extLst>
              <a:ext uri="{FF2B5EF4-FFF2-40B4-BE49-F238E27FC236}">
                <a16:creationId xmlns:a16="http://schemas.microsoft.com/office/drawing/2014/main" id="{7A8138A4-9627-433F-BB99-9B881DBD93A9}"/>
              </a:ext>
            </a:extLst>
          </p:cNvPr>
          <p:cNvCxnSpPr>
            <a:stCxn id="89" idx="0"/>
            <a:endCxn id="137" idx="2"/>
          </p:cNvCxnSpPr>
          <p:nvPr/>
        </p:nvCxnSpPr>
        <p:spPr>
          <a:xfrm rot="5400000" flipH="1" flipV="1">
            <a:off x="7933872" y="8498495"/>
            <a:ext cx="2272637" cy="7644366"/>
          </a:xfrm>
          <a:prstGeom prst="bentConnector3">
            <a:avLst>
              <a:gd name="adj1" fmla="val 8647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or: Elbow 395">
            <a:extLst>
              <a:ext uri="{FF2B5EF4-FFF2-40B4-BE49-F238E27FC236}">
                <a16:creationId xmlns:a16="http://schemas.microsoft.com/office/drawing/2014/main" id="{69D19707-4D7B-48D7-917C-17B1E45B90AB}"/>
              </a:ext>
            </a:extLst>
          </p:cNvPr>
          <p:cNvCxnSpPr>
            <a:stCxn id="89" idx="0"/>
            <a:endCxn id="331" idx="2"/>
          </p:cNvCxnSpPr>
          <p:nvPr/>
        </p:nvCxnSpPr>
        <p:spPr>
          <a:xfrm rot="5400000" flipH="1" flipV="1">
            <a:off x="5540749" y="12758356"/>
            <a:ext cx="405898" cy="991382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8E8FD55D-3E80-4B44-BF4A-D3A80FFC6257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9282275" y="7911405"/>
            <a:ext cx="646820" cy="351890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0A3F955-CF0D-47F7-B46F-D4941B59D205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7606924" y="16335718"/>
            <a:ext cx="479117" cy="49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302D1548-BFEB-4D55-9625-ACB32EE404E6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V="1">
            <a:off x="14673519" y="6148270"/>
            <a:ext cx="7167674" cy="13360615"/>
          </a:xfrm>
          <a:prstGeom prst="bentConnector3">
            <a:avLst>
              <a:gd name="adj1" fmla="val 1031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7D09939-EE30-4F73-821D-EB5E5D6C4F08}"/>
              </a:ext>
            </a:extLst>
          </p:cNvPr>
          <p:cNvGrpSpPr/>
          <p:nvPr/>
        </p:nvGrpSpPr>
        <p:grpSpPr>
          <a:xfrm>
            <a:off x="7297918" y="779729"/>
            <a:ext cx="3865335" cy="1223199"/>
            <a:chOff x="13161674" y="874230"/>
            <a:chExt cx="3865335" cy="1223199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EE5A51B-7E39-4551-8D01-D50139DD44D5}"/>
                </a:ext>
              </a:extLst>
            </p:cNvPr>
            <p:cNvGrpSpPr/>
            <p:nvPr/>
          </p:nvGrpSpPr>
          <p:grpSpPr>
            <a:xfrm>
              <a:off x="13161674" y="874230"/>
              <a:ext cx="3865335" cy="1223199"/>
              <a:chOff x="8236188" y="1502664"/>
              <a:chExt cx="3865335" cy="1223199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F2FAE61B-AF27-4BF3-9C51-1CE0958238F1}"/>
                  </a:ext>
                </a:extLst>
              </p:cNvPr>
              <p:cNvGrpSpPr/>
              <p:nvPr/>
            </p:nvGrpSpPr>
            <p:grpSpPr>
              <a:xfrm>
                <a:off x="8236188" y="1502664"/>
                <a:ext cx="3865335" cy="1223199"/>
                <a:chOff x="1519466" y="2375554"/>
                <a:chExt cx="3865335" cy="1223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F4506BA7-F33E-4409-9491-FF9054377529}"/>
                    </a:ext>
                  </a:extLst>
                </p:cNvPr>
                <p:cNvSpPr/>
                <p:nvPr/>
              </p:nvSpPr>
              <p:spPr>
                <a:xfrm>
                  <a:off x="1519466" y="2375554"/>
                  <a:ext cx="3865335" cy="1223199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 dirty="0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01FBA53A-2F8A-4D4D-8A35-CAEF69247E14}"/>
                    </a:ext>
                  </a:extLst>
                </p:cNvPr>
                <p:cNvSpPr/>
                <p:nvPr/>
              </p:nvSpPr>
              <p:spPr>
                <a:xfrm>
                  <a:off x="2593963" y="2925215"/>
                  <a:ext cx="1113301" cy="1828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/>
                    <a:t>SortableMatrix</a:t>
                  </a:r>
                  <a:endParaRPr lang="en-US" sz="2250" dirty="0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3F5233FE-FFDB-4E74-932D-CDFB52F729BB}"/>
                    </a:ext>
                  </a:extLst>
                </p:cNvPr>
                <p:cNvSpPr/>
                <p:nvPr/>
              </p:nvSpPr>
              <p:spPr>
                <a:xfrm>
                  <a:off x="1600075" y="2927356"/>
                  <a:ext cx="630405" cy="1828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Matrix</a:t>
                  </a:r>
                  <a:endParaRPr lang="en-US" sz="2250" dirty="0"/>
                </a:p>
              </p:txBody>
            </p:sp>
            <p:cxnSp>
              <p:nvCxnSpPr>
                <p:cNvPr id="222" name="Connector: Elbow 221">
                  <a:extLst>
                    <a:ext uri="{FF2B5EF4-FFF2-40B4-BE49-F238E27FC236}">
                      <a16:creationId xmlns:a16="http://schemas.microsoft.com/office/drawing/2014/main" id="{8E0C44EB-DD7C-4BA6-AB82-3BE6F077CBAF}"/>
                    </a:ext>
                  </a:extLst>
                </p:cNvPr>
                <p:cNvCxnSpPr>
                  <a:cxnSpLocks/>
                  <a:stCxn id="220" idx="1"/>
                  <a:endCxn id="221" idx="3"/>
                </p:cNvCxnSpPr>
                <p:nvPr/>
              </p:nvCxnSpPr>
              <p:spPr>
                <a:xfrm rot="10800000" flipV="1">
                  <a:off x="2230481" y="3016654"/>
                  <a:ext cx="363483" cy="2141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EA6D6C32-00EB-485D-9E7B-3EAC8353715E}"/>
                  </a:ext>
                </a:extLst>
              </p:cNvPr>
              <p:cNvSpPr txBox="1"/>
              <p:nvPr/>
            </p:nvSpPr>
            <p:spPr>
              <a:xfrm>
                <a:off x="9657525" y="1541816"/>
                <a:ext cx="1114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popgen.mat</a:t>
                </a:r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F27E0273-8E24-4D14-92AA-D6086D98078D}"/>
                  </a:ext>
                </a:extLst>
              </p:cNvPr>
              <p:cNvSpPr/>
              <p:nvPr/>
            </p:nvSpPr>
            <p:spPr>
              <a:xfrm>
                <a:off x="10856456" y="1586648"/>
                <a:ext cx="1113301" cy="1828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VariantMatrix</a:t>
                </a:r>
                <a:endParaRPr lang="en-US" sz="2250" dirty="0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0B374B8D-CC46-44C9-B09E-7943D614227E}"/>
                  </a:ext>
                </a:extLst>
              </p:cNvPr>
              <p:cNvSpPr/>
              <p:nvPr/>
            </p:nvSpPr>
            <p:spPr>
              <a:xfrm>
                <a:off x="10856457" y="2460987"/>
                <a:ext cx="1113301" cy="1828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TaxaMatrix</a:t>
                </a:r>
                <a:endParaRPr lang="en-US" sz="2250" dirty="0"/>
              </a:p>
            </p:txBody>
          </p:sp>
          <p:cxnSp>
            <p:nvCxnSpPr>
              <p:cNvPr id="305" name="Connector: Elbow 304">
                <a:extLst>
                  <a:ext uri="{FF2B5EF4-FFF2-40B4-BE49-F238E27FC236}">
                    <a16:creationId xmlns:a16="http://schemas.microsoft.com/office/drawing/2014/main" id="{45BBC713-0756-48ED-AAA0-1A7527B59F94}"/>
                  </a:ext>
                </a:extLst>
              </p:cNvPr>
              <p:cNvCxnSpPr>
                <a:cxnSpLocks/>
                <a:stCxn id="299" idx="2"/>
                <a:endCxn id="197" idx="0"/>
              </p:cNvCxnSpPr>
              <p:nvPr/>
            </p:nvCxnSpPr>
            <p:spPr>
              <a:xfrm rot="5400000">
                <a:off x="11272930" y="1909139"/>
                <a:ext cx="279788" cy="56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nector: Elbow 307">
                <a:extLst>
                  <a:ext uri="{FF2B5EF4-FFF2-40B4-BE49-F238E27FC236}">
                    <a16:creationId xmlns:a16="http://schemas.microsoft.com/office/drawing/2014/main" id="{AC7E6C12-396C-4ABF-A43C-C1524D962747}"/>
                  </a:ext>
                </a:extLst>
              </p:cNvPr>
              <p:cNvCxnSpPr>
                <a:cxnSpLocks/>
                <a:stCxn id="301" idx="0"/>
                <a:endCxn id="197" idx="2"/>
              </p:cNvCxnSpPr>
              <p:nvPr/>
            </p:nvCxnSpPr>
            <p:spPr>
              <a:xfrm rot="16200000" flipV="1">
                <a:off x="11298430" y="2346308"/>
                <a:ext cx="228791" cy="56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D3D1CE6-79EA-4672-BF82-5C7B8F2D943B}"/>
                </a:ext>
              </a:extLst>
            </p:cNvPr>
            <p:cNvSpPr/>
            <p:nvPr/>
          </p:nvSpPr>
          <p:spPr>
            <a:xfrm>
              <a:off x="15713875" y="1420882"/>
              <a:ext cx="1248304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GroupableMatrix</a:t>
              </a:r>
              <a:endParaRPr lang="en-US" sz="2250" dirty="0"/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9B251C38-88AA-4F75-9F03-07FE6A8E6606}"/>
                </a:ext>
              </a:extLst>
            </p:cNvPr>
            <p:cNvCxnSpPr>
              <a:cxnSpLocks/>
              <a:stCxn id="197" idx="1"/>
              <a:endCxn id="220" idx="3"/>
            </p:cNvCxnSpPr>
            <p:nvPr/>
          </p:nvCxnSpPr>
          <p:spPr>
            <a:xfrm flipH="1">
              <a:off x="15349472" y="1512322"/>
              <a:ext cx="364403" cy="3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A5621875-AFA8-4EE5-9FB3-0C724834DBD6}"/>
              </a:ext>
            </a:extLst>
          </p:cNvPr>
          <p:cNvGrpSpPr/>
          <p:nvPr/>
        </p:nvGrpSpPr>
        <p:grpSpPr>
          <a:xfrm>
            <a:off x="2413543" y="4003062"/>
            <a:ext cx="2785318" cy="1094867"/>
            <a:chOff x="2788393" y="1055337"/>
            <a:chExt cx="2785318" cy="1094867"/>
          </a:xfrm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064DB2A0-B458-4966-B32E-DAAEA655A6DE}"/>
                </a:ext>
              </a:extLst>
            </p:cNvPr>
            <p:cNvGrpSpPr/>
            <p:nvPr/>
          </p:nvGrpSpPr>
          <p:grpSpPr>
            <a:xfrm>
              <a:off x="2788393" y="1055337"/>
              <a:ext cx="2785318" cy="1094867"/>
              <a:chOff x="1102938" y="3806484"/>
              <a:chExt cx="2785318" cy="1094867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B731D4B-234C-45C2-BE79-E1F915CAD5B6}"/>
                  </a:ext>
                </a:extLst>
              </p:cNvPr>
              <p:cNvSpPr/>
              <p:nvPr/>
            </p:nvSpPr>
            <p:spPr>
              <a:xfrm>
                <a:off x="1102938" y="3806484"/>
                <a:ext cx="2785318" cy="1094867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/>
              </a:p>
            </p:txBody>
          </p: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7EC1A1CF-23DF-410E-95D9-8608C8CB66EC}"/>
                  </a:ext>
                </a:extLst>
              </p:cNvPr>
              <p:cNvGrpSpPr/>
              <p:nvPr/>
            </p:nvGrpSpPr>
            <p:grpSpPr>
              <a:xfrm>
                <a:off x="1193980" y="4186871"/>
                <a:ext cx="2604968" cy="606204"/>
                <a:chOff x="1193980" y="1461036"/>
                <a:chExt cx="2604968" cy="606204"/>
              </a:xfrm>
            </p:grpSpPr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4B2B4358-5964-431C-938D-D03CFCA27E45}"/>
                    </a:ext>
                  </a:extLst>
                </p:cNvPr>
                <p:cNvSpPr/>
                <p:nvPr/>
              </p:nvSpPr>
              <p:spPr>
                <a:xfrm>
                  <a:off x="1764939" y="1461036"/>
                  <a:ext cx="1463049" cy="1828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/>
                    <a:t>MatingConfiguration</a:t>
                  </a:r>
                  <a:endParaRPr lang="en-US" sz="1200" dirty="0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7284DF2E-C63D-4547-B7D9-6720417607EE}"/>
                    </a:ext>
                  </a:extLst>
                </p:cNvPr>
                <p:cNvSpPr/>
                <p:nvPr/>
              </p:nvSpPr>
              <p:spPr>
                <a:xfrm>
                  <a:off x="1193980" y="1884360"/>
                  <a:ext cx="2604968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/>
                    <a:t>WeightedRandomMatingConfiguration</a:t>
                  </a:r>
                  <a:endParaRPr lang="en-US" sz="1200" dirty="0"/>
                </a:p>
              </p:txBody>
            </p:sp>
            <p:cxnSp>
              <p:nvCxnSpPr>
                <p:cNvPr id="309" name="Connector: Elbow 308">
                  <a:extLst>
                    <a:ext uri="{FF2B5EF4-FFF2-40B4-BE49-F238E27FC236}">
                      <a16:creationId xmlns:a16="http://schemas.microsoft.com/office/drawing/2014/main" id="{814154A3-DFC2-4D06-B1D3-A9A21B366452}"/>
                    </a:ext>
                  </a:extLst>
                </p:cNvPr>
                <p:cNvCxnSpPr>
                  <a:cxnSpLocks/>
                  <a:stCxn id="306" idx="0"/>
                  <a:endCxn id="304" idx="2"/>
                </p:cNvCxnSpPr>
                <p:nvPr/>
              </p:nvCxnSpPr>
              <p:spPr>
                <a:xfrm rot="5400000" flipH="1" flipV="1">
                  <a:off x="2376242" y="1764138"/>
                  <a:ext cx="240444" cy="12700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ACD6FAC0-9993-451E-B48A-0C0DA4F58EAD}"/>
                </a:ext>
              </a:extLst>
            </p:cNvPr>
            <p:cNvSpPr txBox="1"/>
            <p:nvPr/>
          </p:nvSpPr>
          <p:spPr>
            <a:xfrm>
              <a:off x="3002381" y="1065574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popgen.mcfg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03C4837E-9357-4F4E-B30C-5B304D97A499}"/>
              </a:ext>
            </a:extLst>
          </p:cNvPr>
          <p:cNvCxnSpPr>
            <a:cxnSpLocks/>
            <a:stCxn id="36" idx="0"/>
            <a:endCxn id="292" idx="2"/>
          </p:cNvCxnSpPr>
          <p:nvPr/>
        </p:nvCxnSpPr>
        <p:spPr>
          <a:xfrm rot="5400000" flipH="1" flipV="1">
            <a:off x="2671107" y="4632314"/>
            <a:ext cx="669479" cy="160071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CF0DB11-D37A-4780-A891-080724775CB9}"/>
              </a:ext>
            </a:extLst>
          </p:cNvPr>
          <p:cNvCxnSpPr>
            <a:cxnSpLocks/>
            <a:stCxn id="292" idx="3"/>
            <a:endCxn id="8" idx="1"/>
          </p:cNvCxnSpPr>
          <p:nvPr/>
        </p:nvCxnSpPr>
        <p:spPr>
          <a:xfrm>
            <a:off x="5198861" y="4550496"/>
            <a:ext cx="2619786" cy="1200444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129890D1-788C-4BE0-8044-3237294B46A8}"/>
              </a:ext>
            </a:extLst>
          </p:cNvPr>
          <p:cNvSpPr txBox="1"/>
          <p:nvPr/>
        </p:nvSpPr>
        <p:spPr>
          <a:xfrm>
            <a:off x="8837877" y="349051"/>
            <a:ext cx="87716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508E22C7-F79C-4EA6-910A-90EA700BC6FD}"/>
              </a:ext>
            </a:extLst>
          </p:cNvPr>
          <p:cNvCxnSpPr>
            <a:cxnSpLocks/>
            <a:stCxn id="4" idx="0"/>
            <a:endCxn id="319" idx="2"/>
          </p:cNvCxnSpPr>
          <p:nvPr/>
        </p:nvCxnSpPr>
        <p:spPr>
          <a:xfrm rot="16200000" flipV="1">
            <a:off x="9918109" y="1502061"/>
            <a:ext cx="757937" cy="21361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2A1DAE86-19C2-4166-930D-35B0234B1739}"/>
              </a:ext>
            </a:extLst>
          </p:cNvPr>
          <p:cNvGrpSpPr/>
          <p:nvPr/>
        </p:nvGrpSpPr>
        <p:grpSpPr>
          <a:xfrm>
            <a:off x="7819078" y="8125146"/>
            <a:ext cx="10304254" cy="994406"/>
            <a:chOff x="5761246" y="5956591"/>
            <a:chExt cx="10304254" cy="994406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F3B99C6F-DA38-4E74-B4A0-87B4AE561506}"/>
                </a:ext>
              </a:extLst>
            </p:cNvPr>
            <p:cNvGrpSpPr/>
            <p:nvPr/>
          </p:nvGrpSpPr>
          <p:grpSpPr>
            <a:xfrm>
              <a:off x="5761246" y="5956591"/>
              <a:ext cx="10304254" cy="994406"/>
              <a:chOff x="5086993" y="7583736"/>
              <a:chExt cx="10304254" cy="99440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35202A9-13A8-4D49-AC45-0D693FFD3705}"/>
                  </a:ext>
                </a:extLst>
              </p:cNvPr>
              <p:cNvGrpSpPr/>
              <p:nvPr/>
            </p:nvGrpSpPr>
            <p:grpSpPr>
              <a:xfrm>
                <a:off x="5086993" y="7583736"/>
                <a:ext cx="10304254" cy="994406"/>
                <a:chOff x="6729134" y="5572126"/>
                <a:chExt cx="10304254" cy="994406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F0B39CC-9DD7-40DA-AD10-4172654B5837}"/>
                    </a:ext>
                  </a:extLst>
                </p:cNvPr>
                <p:cNvSpPr/>
                <p:nvPr/>
              </p:nvSpPr>
              <p:spPr>
                <a:xfrm>
                  <a:off x="6729134" y="5572126"/>
                  <a:ext cx="10304254" cy="994406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6A14D50C-2715-4948-AC1C-D407B86A7304}"/>
                    </a:ext>
                  </a:extLst>
                </p:cNvPr>
                <p:cNvGrpSpPr/>
                <p:nvPr/>
              </p:nvGrpSpPr>
              <p:grpSpPr>
                <a:xfrm>
                  <a:off x="6781789" y="5787582"/>
                  <a:ext cx="10073799" cy="539373"/>
                  <a:chOff x="807950" y="5495555"/>
                  <a:chExt cx="10073799" cy="539373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8B98B82-54D5-4F10-9F04-6F98B2F5B00D}"/>
                      </a:ext>
                    </a:extLst>
                  </p:cNvPr>
                  <p:cNvSpPr/>
                  <p:nvPr/>
                </p:nvSpPr>
                <p:spPr>
                  <a:xfrm>
                    <a:off x="807950" y="5680725"/>
                    <a:ext cx="1482191" cy="19476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BreedingValueMatrix</a:t>
                    </a:r>
                    <a:endParaRPr lang="en-US" sz="1200" dirty="0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0124F251-ECDA-4A0D-AE2F-E6A858DE88ED}"/>
                      </a:ext>
                    </a:extLst>
                  </p:cNvPr>
                  <p:cNvSpPr/>
                  <p:nvPr/>
                </p:nvSpPr>
                <p:spPr>
                  <a:xfrm>
                    <a:off x="7697347" y="5495555"/>
                    <a:ext cx="3184402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DensePhenotypicEstimatedBreedingValueMatrix</a:t>
                    </a:r>
                    <a:endParaRPr lang="en-US" sz="1200" dirty="0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E0BBE88D-74DD-4457-8420-19F8B94FC090}"/>
                      </a:ext>
                    </a:extLst>
                  </p:cNvPr>
                  <p:cNvSpPr/>
                  <p:nvPr/>
                </p:nvSpPr>
                <p:spPr>
                  <a:xfrm>
                    <a:off x="7697347" y="5852048"/>
                    <a:ext cx="3184402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DenseGenotypicEstimatedBreedingValueMatrix</a:t>
                    </a:r>
                    <a:endParaRPr lang="en-US" sz="1200" dirty="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3E19FA03-0812-4CB2-A4CB-8D30B19C15B9}"/>
                      </a:ext>
                    </a:extLst>
                  </p:cNvPr>
                  <p:cNvSpPr/>
                  <p:nvPr/>
                </p:nvSpPr>
                <p:spPr>
                  <a:xfrm>
                    <a:off x="4814310" y="5686759"/>
                    <a:ext cx="2500802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DenseEstimatedBreedingValueMatrix</a:t>
                    </a:r>
                    <a:endParaRPr lang="en-US" sz="1200" dirty="0"/>
                  </a:p>
                </p:txBody>
              </p:sp>
              <p:cxnSp>
                <p:nvCxnSpPr>
                  <p:cNvPr id="62" name="Connector: Elbow 61">
                    <a:extLst>
                      <a:ext uri="{FF2B5EF4-FFF2-40B4-BE49-F238E27FC236}">
                        <a16:creationId xmlns:a16="http://schemas.microsoft.com/office/drawing/2014/main" id="{D13974CC-B9F0-49D3-AE93-69E016E9E2D2}"/>
                      </a:ext>
                    </a:extLst>
                  </p:cNvPr>
                  <p:cNvCxnSpPr>
                    <a:cxnSpLocks/>
                    <a:stCxn id="61" idx="1"/>
                    <a:endCxn id="326" idx="3"/>
                  </p:cNvCxnSpPr>
                  <p:nvPr/>
                </p:nvCxnSpPr>
                <p:spPr>
                  <a:xfrm rot="10800000" flipV="1">
                    <a:off x="4503160" y="5778199"/>
                    <a:ext cx="311150" cy="302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or: Elbow 62">
                    <a:extLst>
                      <a:ext uri="{FF2B5EF4-FFF2-40B4-BE49-F238E27FC236}">
                        <a16:creationId xmlns:a16="http://schemas.microsoft.com/office/drawing/2014/main" id="{08CFDC76-09DE-4B17-89BA-32C2441EB92A}"/>
                      </a:ext>
                    </a:extLst>
                  </p:cNvPr>
                  <p:cNvCxnSpPr>
                    <a:cxnSpLocks/>
                    <a:stCxn id="60" idx="1"/>
                    <a:endCxn id="61" idx="3"/>
                  </p:cNvCxnSpPr>
                  <p:nvPr/>
                </p:nvCxnSpPr>
                <p:spPr>
                  <a:xfrm rot="10800000">
                    <a:off x="7315113" y="5778200"/>
                    <a:ext cx="382235" cy="165289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or: Elbow 63">
                    <a:extLst>
                      <a:ext uri="{FF2B5EF4-FFF2-40B4-BE49-F238E27FC236}">
                        <a16:creationId xmlns:a16="http://schemas.microsoft.com/office/drawing/2014/main" id="{26AD645B-70DA-468A-B61F-FD5D6346D25D}"/>
                      </a:ext>
                    </a:extLst>
                  </p:cNvPr>
                  <p:cNvCxnSpPr>
                    <a:cxnSpLocks/>
                    <a:stCxn id="59" idx="1"/>
                    <a:endCxn id="61" idx="3"/>
                  </p:cNvCxnSpPr>
                  <p:nvPr/>
                </p:nvCxnSpPr>
                <p:spPr>
                  <a:xfrm rot="10800000" flipV="1">
                    <a:off x="7315113" y="5586995"/>
                    <a:ext cx="382235" cy="191204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BA75D7C-6E44-4A8E-A154-53C033AAFF45}"/>
                  </a:ext>
                </a:extLst>
              </p:cNvPr>
              <p:cNvSpPr txBox="1"/>
              <p:nvPr/>
            </p:nvSpPr>
            <p:spPr>
              <a:xfrm>
                <a:off x="5255089" y="7606601"/>
                <a:ext cx="13003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popgen.bvmat</a:t>
                </a:r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847C42DA-8708-46D1-8C7B-69F2AECD5224}"/>
                </a:ext>
              </a:extLst>
            </p:cNvPr>
            <p:cNvSpPr/>
            <p:nvPr/>
          </p:nvSpPr>
          <p:spPr>
            <a:xfrm>
              <a:off x="7588343" y="6363553"/>
              <a:ext cx="1920768" cy="1828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DenseBreedingValueMatrix</a:t>
              </a:r>
              <a:endParaRPr lang="en-US" sz="1200" dirty="0"/>
            </a:p>
          </p:txBody>
        </p:sp>
        <p:cxnSp>
          <p:nvCxnSpPr>
            <p:cNvPr id="252" name="Connector: Elbow 251">
              <a:extLst>
                <a:ext uri="{FF2B5EF4-FFF2-40B4-BE49-F238E27FC236}">
                  <a16:creationId xmlns:a16="http://schemas.microsoft.com/office/drawing/2014/main" id="{39F88D1D-DF56-4076-A472-4D355DE4EBFF}"/>
                </a:ext>
              </a:extLst>
            </p:cNvPr>
            <p:cNvCxnSpPr>
              <a:cxnSpLocks/>
              <a:stCxn id="326" idx="1"/>
              <a:endCxn id="58" idx="3"/>
            </p:cNvCxnSpPr>
            <p:nvPr/>
          </p:nvCxnSpPr>
          <p:spPr>
            <a:xfrm rot="10800000">
              <a:off x="7296093" y="6454597"/>
              <a:ext cx="292251" cy="3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2097884-BAE5-4B75-8EE6-CE0A0997D0BF}"/>
              </a:ext>
            </a:extLst>
          </p:cNvPr>
          <p:cNvSpPr/>
          <p:nvPr/>
        </p:nvSpPr>
        <p:spPr>
          <a:xfrm>
            <a:off x="18473592" y="20002500"/>
            <a:ext cx="3027508" cy="1596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EACD24B-A7F8-462E-B8D1-96CFF6951F4C}"/>
              </a:ext>
            </a:extLst>
          </p:cNvPr>
          <p:cNvSpPr/>
          <p:nvPr/>
        </p:nvSpPr>
        <p:spPr>
          <a:xfrm>
            <a:off x="18718070" y="20190147"/>
            <a:ext cx="74930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Interface</a:t>
            </a:r>
            <a:endParaRPr lang="en-US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6B259B-6DA0-4E69-A6AA-AE1025CC8343}"/>
              </a:ext>
            </a:extLst>
          </p:cNvPr>
          <p:cNvSpPr/>
          <p:nvPr/>
        </p:nvSpPr>
        <p:spPr>
          <a:xfrm>
            <a:off x="18718070" y="20539710"/>
            <a:ext cx="1727512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Partial Implementation</a:t>
            </a:r>
            <a:endParaRPr lang="en-US" dirty="0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9719B3D8-FE04-4B5A-B734-F8F63AE69CFA}"/>
              </a:ext>
            </a:extLst>
          </p:cNvPr>
          <p:cNvSpPr/>
          <p:nvPr/>
        </p:nvSpPr>
        <p:spPr>
          <a:xfrm>
            <a:off x="18718070" y="20880143"/>
            <a:ext cx="14431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Implementation</a:t>
            </a:r>
            <a:endParaRPr lang="en-US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4E0EB59-90C9-4252-A737-CF632CF90BC5}"/>
              </a:ext>
            </a:extLst>
          </p:cNvPr>
          <p:cNvSpPr txBox="1"/>
          <p:nvPr/>
        </p:nvSpPr>
        <p:spPr>
          <a:xfrm>
            <a:off x="20690060" y="20170378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E1FD9101-0500-47A1-99D1-385EF683F895}"/>
              </a:ext>
            </a:extLst>
          </p:cNvPr>
          <p:cNvGrpSpPr/>
          <p:nvPr/>
        </p:nvGrpSpPr>
        <p:grpSpPr>
          <a:xfrm>
            <a:off x="1018807" y="8542918"/>
            <a:ext cx="6049280" cy="592826"/>
            <a:chOff x="1018807" y="6752218"/>
            <a:chExt cx="6049280" cy="5928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73DD5EF-42D3-4F38-A684-7D6D99BF3D32}"/>
                </a:ext>
              </a:extLst>
            </p:cNvPr>
            <p:cNvGrpSpPr/>
            <p:nvPr/>
          </p:nvGrpSpPr>
          <p:grpSpPr>
            <a:xfrm>
              <a:off x="1042128" y="6752218"/>
              <a:ext cx="6025959" cy="592826"/>
              <a:chOff x="1014774" y="5564827"/>
              <a:chExt cx="6025959" cy="59282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4AA165E-F195-4852-8942-31ED16D4049C}"/>
                  </a:ext>
                </a:extLst>
              </p:cNvPr>
              <p:cNvSpPr/>
              <p:nvPr/>
            </p:nvSpPr>
            <p:spPr>
              <a:xfrm>
                <a:off x="1014774" y="5564827"/>
                <a:ext cx="6025959" cy="59282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32687B9-BFD4-4AA8-9C59-797C69C72E5C}"/>
                  </a:ext>
                </a:extLst>
              </p:cNvPr>
              <p:cNvGrpSpPr/>
              <p:nvPr/>
            </p:nvGrpSpPr>
            <p:grpSpPr>
              <a:xfrm>
                <a:off x="1089197" y="5915975"/>
                <a:ext cx="5798599" cy="184468"/>
                <a:chOff x="928070" y="2988605"/>
                <a:chExt cx="5798599" cy="184468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C22E555-5CAA-4404-B931-EFB32D6E3D54}"/>
                    </a:ext>
                  </a:extLst>
                </p:cNvPr>
                <p:cNvSpPr/>
                <p:nvPr/>
              </p:nvSpPr>
              <p:spPr>
                <a:xfrm>
                  <a:off x="928070" y="2990193"/>
                  <a:ext cx="1281730" cy="1828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/>
                    <a:t>CoancestryMatrix</a:t>
                  </a:r>
                  <a:endParaRPr lang="en-US" sz="1200" dirty="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917D74CF-BBB3-4DE8-A302-04CB8C75EAB4}"/>
                    </a:ext>
                  </a:extLst>
                </p:cNvPr>
                <p:cNvSpPr/>
                <p:nvPr/>
              </p:nvSpPr>
              <p:spPr>
                <a:xfrm>
                  <a:off x="4397553" y="2988605"/>
                  <a:ext cx="2329116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/>
                    <a:t>DenseVanRadenCoancestryMatrix</a:t>
                  </a:r>
                  <a:endParaRPr lang="en-US" sz="1200" dirty="0"/>
                </a:p>
              </p:txBody>
            </p:sp>
            <p:cxnSp>
              <p:nvCxnSpPr>
                <p:cNvPr id="87" name="Connector: Elbow 86">
                  <a:extLst>
                    <a:ext uri="{FF2B5EF4-FFF2-40B4-BE49-F238E27FC236}">
                      <a16:creationId xmlns:a16="http://schemas.microsoft.com/office/drawing/2014/main" id="{FC35F7ED-D0BF-4C58-9618-B164A1E8C875}"/>
                    </a:ext>
                  </a:extLst>
                </p:cNvPr>
                <p:cNvCxnSpPr>
                  <a:cxnSpLocks/>
                  <a:stCxn id="86" idx="1"/>
                  <a:endCxn id="363" idx="3"/>
                </p:cNvCxnSpPr>
                <p:nvPr/>
              </p:nvCxnSpPr>
              <p:spPr>
                <a:xfrm rot="10800000" flipV="1">
                  <a:off x="4112057" y="3080044"/>
                  <a:ext cx="285496" cy="1319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9046098-E19D-429F-922B-D6E2926EF1DD}"/>
                </a:ext>
              </a:extLst>
            </p:cNvPr>
            <p:cNvSpPr txBox="1"/>
            <p:nvPr/>
          </p:nvSpPr>
          <p:spPr>
            <a:xfrm>
              <a:off x="1018807" y="6835554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popgen.cmat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D52ED96A-6B82-4569-A4CC-D549FFF85670}"/>
                </a:ext>
              </a:extLst>
            </p:cNvPr>
            <p:cNvSpPr/>
            <p:nvPr/>
          </p:nvSpPr>
          <p:spPr>
            <a:xfrm>
              <a:off x="4588422" y="6817616"/>
              <a:ext cx="2326727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DenseMolecularCoancestryMatrix</a:t>
              </a:r>
              <a:endParaRPr lang="en-US" sz="1200" dirty="0"/>
            </a:p>
          </p:txBody>
        </p:sp>
        <p:cxnSp>
          <p:nvCxnSpPr>
            <p:cNvPr id="360" name="Connector: Elbow 359">
              <a:extLst>
                <a:ext uri="{FF2B5EF4-FFF2-40B4-BE49-F238E27FC236}">
                  <a16:creationId xmlns:a16="http://schemas.microsoft.com/office/drawing/2014/main" id="{637385D9-C7C3-4C24-B222-E52AC1CC5F3B}"/>
                </a:ext>
              </a:extLst>
            </p:cNvPr>
            <p:cNvCxnSpPr>
              <a:cxnSpLocks/>
              <a:stCxn id="257" idx="1"/>
              <a:endCxn id="363" idx="3"/>
            </p:cNvCxnSpPr>
            <p:nvPr/>
          </p:nvCxnSpPr>
          <p:spPr>
            <a:xfrm rot="10800000" flipV="1">
              <a:off x="4300538" y="6909055"/>
              <a:ext cx="287884" cy="2870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737C7452-3241-464F-ACD2-D8A0B600BD4F}"/>
                </a:ext>
              </a:extLst>
            </p:cNvPr>
            <p:cNvSpPr/>
            <p:nvPr/>
          </p:nvSpPr>
          <p:spPr>
            <a:xfrm>
              <a:off x="2629012" y="7104685"/>
              <a:ext cx="1671526" cy="1828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DenseCoancestryMatrix</a:t>
              </a:r>
              <a:endParaRPr lang="en-US" sz="1200" dirty="0"/>
            </a:p>
          </p:txBody>
        </p:sp>
        <p:cxnSp>
          <p:nvCxnSpPr>
            <p:cNvPr id="277" name="Connector: Elbow 276">
              <a:extLst>
                <a:ext uri="{FF2B5EF4-FFF2-40B4-BE49-F238E27FC236}">
                  <a16:creationId xmlns:a16="http://schemas.microsoft.com/office/drawing/2014/main" id="{D214EDDD-8930-4C63-9A1B-8823E4423E38}"/>
                </a:ext>
              </a:extLst>
            </p:cNvPr>
            <p:cNvCxnSpPr>
              <a:stCxn id="363" idx="1"/>
              <a:endCxn id="85" idx="3"/>
            </p:cNvCxnSpPr>
            <p:nvPr/>
          </p:nvCxnSpPr>
          <p:spPr>
            <a:xfrm rot="10800000" flipV="1">
              <a:off x="2398282" y="7196124"/>
              <a:ext cx="230731" cy="2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01A7186-F730-4754-B1BC-403272D52E62}"/>
              </a:ext>
            </a:extLst>
          </p:cNvPr>
          <p:cNvSpPr/>
          <p:nvPr/>
        </p:nvSpPr>
        <p:spPr>
          <a:xfrm>
            <a:off x="18718070" y="21216205"/>
            <a:ext cx="1201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Unimplemented</a:t>
            </a:r>
            <a:endParaRPr lang="en-US" dirty="0"/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CFACF83-B650-4EE0-BAC7-A2DBF3EB8E81}"/>
              </a:ext>
            </a:extLst>
          </p:cNvPr>
          <p:cNvGrpSpPr/>
          <p:nvPr/>
        </p:nvGrpSpPr>
        <p:grpSpPr>
          <a:xfrm>
            <a:off x="7818647" y="5339708"/>
            <a:ext cx="10899423" cy="822464"/>
            <a:chOff x="7818647" y="5339708"/>
            <a:chExt cx="10899423" cy="822464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C397EF17-1E1C-4418-A31C-1923A9330287}"/>
                </a:ext>
              </a:extLst>
            </p:cNvPr>
            <p:cNvGrpSpPr/>
            <p:nvPr/>
          </p:nvGrpSpPr>
          <p:grpSpPr>
            <a:xfrm>
              <a:off x="7818647" y="5339708"/>
              <a:ext cx="10899423" cy="822464"/>
              <a:chOff x="5086994" y="3203416"/>
              <a:chExt cx="10899423" cy="82246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9D69FF8-C223-4F15-8E68-369C793C5E9E}"/>
                  </a:ext>
                </a:extLst>
              </p:cNvPr>
              <p:cNvGrpSpPr/>
              <p:nvPr/>
            </p:nvGrpSpPr>
            <p:grpSpPr>
              <a:xfrm>
                <a:off x="5086994" y="3203416"/>
                <a:ext cx="10899423" cy="822464"/>
                <a:chOff x="1347763" y="2291062"/>
                <a:chExt cx="10899423" cy="8224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23621B-3A44-4133-816A-F0F8FBA8C1B4}"/>
                    </a:ext>
                  </a:extLst>
                </p:cNvPr>
                <p:cNvSpPr/>
                <p:nvPr/>
              </p:nvSpPr>
              <p:spPr>
                <a:xfrm>
                  <a:off x="1347763" y="2291062"/>
                  <a:ext cx="10899423" cy="822464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F21EEA7-0268-4E71-9308-48EA4E97A712}"/>
                    </a:ext>
                  </a:extLst>
                </p:cNvPr>
                <p:cNvGrpSpPr/>
                <p:nvPr/>
              </p:nvGrpSpPr>
              <p:grpSpPr>
                <a:xfrm>
                  <a:off x="1393164" y="2329051"/>
                  <a:ext cx="10800191" cy="739101"/>
                  <a:chOff x="697502" y="2925999"/>
                  <a:chExt cx="10800191" cy="739101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2CB8C2D-5E41-4F0D-8008-58CD904781E1}"/>
                      </a:ext>
                    </a:extLst>
                  </p:cNvPr>
                  <p:cNvSpPr/>
                  <p:nvPr/>
                </p:nvSpPr>
                <p:spPr>
                  <a:xfrm>
                    <a:off x="697502" y="3192964"/>
                    <a:ext cx="1208082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GenotypeMatrix</a:t>
                    </a:r>
                    <a:endParaRPr lang="en-US" sz="1200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99E012D5-2842-4EFF-9783-0FC6CF82A48E}"/>
                      </a:ext>
                    </a:extLst>
                  </p:cNvPr>
                  <p:cNvSpPr/>
                  <p:nvPr/>
                </p:nvSpPr>
                <p:spPr>
                  <a:xfrm>
                    <a:off x="4222842" y="3476532"/>
                    <a:ext cx="2225872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DenseUnphasedGenotypeMatrix</a:t>
                    </a:r>
                    <a:endParaRPr lang="en-US" sz="1200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AA02A4CC-9FA8-4EB8-A857-632268890D6E}"/>
                      </a:ext>
                    </a:extLst>
                  </p:cNvPr>
                  <p:cNvSpPr/>
                  <p:nvPr/>
                </p:nvSpPr>
                <p:spPr>
                  <a:xfrm>
                    <a:off x="4222842" y="2927891"/>
                    <a:ext cx="2225872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DensePhasedGenotypeMatrix</a:t>
                    </a:r>
                    <a:endParaRPr lang="en-US" sz="1200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24F4480F-8848-430B-9BD6-B1C9E8F07D5D}"/>
                      </a:ext>
                    </a:extLst>
                  </p:cNvPr>
                  <p:cNvSpPr/>
                  <p:nvPr/>
                </p:nvSpPr>
                <p:spPr>
                  <a:xfrm>
                    <a:off x="6780743" y="3193792"/>
                    <a:ext cx="1642718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GenotypeVariantMatrix</a:t>
                    </a:r>
                    <a:endParaRPr lang="en-US" sz="1200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6DC3FB09-8EFE-4D1A-BB31-6EAD15FA2ABC}"/>
                      </a:ext>
                    </a:extLst>
                  </p:cNvPr>
                  <p:cNvSpPr/>
                  <p:nvPr/>
                </p:nvSpPr>
                <p:spPr>
                  <a:xfrm>
                    <a:off x="8832430" y="3482220"/>
                    <a:ext cx="2665263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DenseUnphasedGenotypeVariantMatrix</a:t>
                    </a:r>
                    <a:endParaRPr lang="en-US" sz="1200" dirty="0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60A25AB2-13D0-4CAC-A0E1-CF1AE69924CD}"/>
                      </a:ext>
                    </a:extLst>
                  </p:cNvPr>
                  <p:cNvSpPr/>
                  <p:nvPr/>
                </p:nvSpPr>
                <p:spPr>
                  <a:xfrm>
                    <a:off x="8832430" y="2925999"/>
                    <a:ext cx="2665262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DensePhasedGenotypeVariantMatrix</a:t>
                    </a:r>
                    <a:endParaRPr lang="en-US" sz="1200" dirty="0"/>
                  </a:p>
                </p:txBody>
              </p:sp>
              <p:cxnSp>
                <p:nvCxnSpPr>
                  <p:cNvPr id="16" name="Connector: Elbow 15">
                    <a:extLst>
                      <a:ext uri="{FF2B5EF4-FFF2-40B4-BE49-F238E27FC236}">
                        <a16:creationId xmlns:a16="http://schemas.microsoft.com/office/drawing/2014/main" id="{1250952C-4981-47F3-B473-18F58557BA47}"/>
                      </a:ext>
                    </a:extLst>
                  </p:cNvPr>
                  <p:cNvCxnSpPr>
                    <a:cxnSpLocks/>
                    <a:stCxn id="14" idx="1"/>
                    <a:endCxn id="11" idx="3"/>
                  </p:cNvCxnSpPr>
                  <p:nvPr/>
                </p:nvCxnSpPr>
                <p:spPr>
                  <a:xfrm rot="10800000">
                    <a:off x="6448714" y="3567972"/>
                    <a:ext cx="2383716" cy="5688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nector: Elbow 16">
                    <a:extLst>
                      <a:ext uri="{FF2B5EF4-FFF2-40B4-BE49-F238E27FC236}">
                        <a16:creationId xmlns:a16="http://schemas.microsoft.com/office/drawing/2014/main" id="{0343D468-6C0A-4A4C-8E82-49899DE14F8A}"/>
                      </a:ext>
                    </a:extLst>
                  </p:cNvPr>
                  <p:cNvCxnSpPr>
                    <a:cxnSpLocks/>
                    <a:stCxn id="14" idx="1"/>
                    <a:endCxn id="13" idx="3"/>
                  </p:cNvCxnSpPr>
                  <p:nvPr/>
                </p:nvCxnSpPr>
                <p:spPr>
                  <a:xfrm rot="10800000">
                    <a:off x="8423462" y="3285232"/>
                    <a:ext cx="408969" cy="288428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or: Elbow 17">
                    <a:extLst>
                      <a:ext uri="{FF2B5EF4-FFF2-40B4-BE49-F238E27FC236}">
                        <a16:creationId xmlns:a16="http://schemas.microsoft.com/office/drawing/2014/main" id="{ACE791D4-59A3-4B05-BA2F-4914C1122991}"/>
                      </a:ext>
                    </a:extLst>
                  </p:cNvPr>
                  <p:cNvCxnSpPr>
                    <a:cxnSpLocks/>
                    <a:stCxn id="15" idx="1"/>
                    <a:endCxn id="13" idx="3"/>
                  </p:cNvCxnSpPr>
                  <p:nvPr/>
                </p:nvCxnSpPr>
                <p:spPr>
                  <a:xfrm rot="10800000" flipV="1">
                    <a:off x="8423462" y="3017438"/>
                    <a:ext cx="408969" cy="267793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or: Elbow 18">
                    <a:extLst>
                      <a:ext uri="{FF2B5EF4-FFF2-40B4-BE49-F238E27FC236}">
                        <a16:creationId xmlns:a16="http://schemas.microsoft.com/office/drawing/2014/main" id="{C938CF03-814B-41B6-A3F4-FC9944FED045}"/>
                      </a:ext>
                    </a:extLst>
                  </p:cNvPr>
                  <p:cNvCxnSpPr>
                    <a:cxnSpLocks/>
                    <a:stCxn id="15" idx="1"/>
                    <a:endCxn id="12" idx="3"/>
                  </p:cNvCxnSpPr>
                  <p:nvPr/>
                </p:nvCxnSpPr>
                <p:spPr>
                  <a:xfrm rot="10800000" flipV="1">
                    <a:off x="6448714" y="3017439"/>
                    <a:ext cx="2383716" cy="1892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or: Elbow 19">
                    <a:extLst>
                      <a:ext uri="{FF2B5EF4-FFF2-40B4-BE49-F238E27FC236}">
                        <a16:creationId xmlns:a16="http://schemas.microsoft.com/office/drawing/2014/main" id="{31AC2BFF-C02A-4EE8-A58B-F47F1E791F5B}"/>
                      </a:ext>
                    </a:extLst>
                  </p:cNvPr>
                  <p:cNvCxnSpPr>
                    <a:cxnSpLocks/>
                    <a:stCxn id="11" idx="1"/>
                    <a:endCxn id="325" idx="3"/>
                  </p:cNvCxnSpPr>
                  <p:nvPr/>
                </p:nvCxnSpPr>
                <p:spPr>
                  <a:xfrm rot="10800000">
                    <a:off x="3841130" y="3018800"/>
                    <a:ext cx="381713" cy="549173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or: Elbow 20">
                    <a:extLst>
                      <a:ext uri="{FF2B5EF4-FFF2-40B4-BE49-F238E27FC236}">
                        <a16:creationId xmlns:a16="http://schemas.microsoft.com/office/drawing/2014/main" id="{C3919963-0C32-48A3-9F88-0C2C672C22A4}"/>
                      </a:ext>
                    </a:extLst>
                  </p:cNvPr>
                  <p:cNvCxnSpPr>
                    <a:cxnSpLocks/>
                    <a:stCxn id="12" idx="1"/>
                    <a:endCxn id="325" idx="3"/>
                  </p:cNvCxnSpPr>
                  <p:nvPr/>
                </p:nvCxnSpPr>
                <p:spPr>
                  <a:xfrm rot="10800000">
                    <a:off x="3841130" y="3018799"/>
                    <a:ext cx="381713" cy="532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ctor: Elbow 21">
                    <a:extLst>
                      <a:ext uri="{FF2B5EF4-FFF2-40B4-BE49-F238E27FC236}">
                        <a16:creationId xmlns:a16="http://schemas.microsoft.com/office/drawing/2014/main" id="{8EF0B3D4-3155-4C1E-9438-22FB7E8FB44F}"/>
                      </a:ext>
                    </a:extLst>
                  </p:cNvPr>
                  <p:cNvCxnSpPr>
                    <a:cxnSpLocks/>
                    <a:stCxn id="13" idx="1"/>
                    <a:endCxn id="10" idx="3"/>
                  </p:cNvCxnSpPr>
                  <p:nvPr/>
                </p:nvCxnSpPr>
                <p:spPr>
                  <a:xfrm rot="10800000">
                    <a:off x="1905585" y="3284404"/>
                    <a:ext cx="4875159" cy="828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DA3292F-D7EC-4420-9345-A92D42A634AA}"/>
                  </a:ext>
                </a:extLst>
              </p:cNvPr>
              <p:cNvSpPr txBox="1"/>
              <p:nvPr/>
            </p:nvSpPr>
            <p:spPr>
              <a:xfrm>
                <a:off x="5184968" y="3207861"/>
                <a:ext cx="1207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popgen.gmat</a:t>
                </a:r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DB9531B3-39D3-4B15-86CF-0B8CC6BAAC60}"/>
                </a:ext>
              </a:extLst>
            </p:cNvPr>
            <p:cNvSpPr/>
            <p:nvPr/>
          </p:nvSpPr>
          <p:spPr>
            <a:xfrm>
              <a:off x="9406799" y="5379057"/>
              <a:ext cx="1600876" cy="1828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DenseGenotypeMatrix</a:t>
              </a:r>
              <a:endParaRPr lang="en-US" sz="1200" dirty="0"/>
            </a:p>
          </p:txBody>
        </p:sp>
        <p:cxnSp>
          <p:nvCxnSpPr>
            <p:cNvPr id="258" name="Connector: Elbow 257">
              <a:extLst>
                <a:ext uri="{FF2B5EF4-FFF2-40B4-BE49-F238E27FC236}">
                  <a16:creationId xmlns:a16="http://schemas.microsoft.com/office/drawing/2014/main" id="{37691352-16F7-4D95-A2BA-845D917160C2}"/>
                </a:ext>
              </a:extLst>
            </p:cNvPr>
            <p:cNvCxnSpPr>
              <a:stCxn id="325" idx="1"/>
              <a:endCxn id="10" idx="3"/>
            </p:cNvCxnSpPr>
            <p:nvPr/>
          </p:nvCxnSpPr>
          <p:spPr>
            <a:xfrm rot="10800000" flipV="1">
              <a:off x="9072131" y="5470496"/>
              <a:ext cx="334669" cy="2656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7227D4B1-8289-4E42-B2CA-6B6DC125FC64}"/>
              </a:ext>
            </a:extLst>
          </p:cNvPr>
          <p:cNvGrpSpPr/>
          <p:nvPr/>
        </p:nvGrpSpPr>
        <p:grpSpPr>
          <a:xfrm>
            <a:off x="7822559" y="6511520"/>
            <a:ext cx="11022653" cy="822464"/>
            <a:chOff x="7822559" y="6511520"/>
            <a:chExt cx="11022653" cy="822464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B8DE7CFA-DE51-4A3D-8557-6DB8DCB9FE05}"/>
                </a:ext>
              </a:extLst>
            </p:cNvPr>
            <p:cNvGrpSpPr/>
            <p:nvPr/>
          </p:nvGrpSpPr>
          <p:grpSpPr>
            <a:xfrm>
              <a:off x="7822559" y="6511520"/>
              <a:ext cx="11022653" cy="822464"/>
              <a:chOff x="5090906" y="4375228"/>
              <a:chExt cx="11022653" cy="822464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D4CCF225-E2D9-4BBD-B510-2629B82DE083}"/>
                  </a:ext>
                </a:extLst>
              </p:cNvPr>
              <p:cNvGrpSpPr/>
              <p:nvPr/>
            </p:nvGrpSpPr>
            <p:grpSpPr>
              <a:xfrm>
                <a:off x="5090906" y="4375228"/>
                <a:ext cx="11022653" cy="822464"/>
                <a:chOff x="1190207" y="2291062"/>
                <a:chExt cx="11022653" cy="822464"/>
              </a:xfrm>
            </p:grpSpPr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3105E6FC-36A8-4E11-BB75-F0F6287101EB}"/>
                    </a:ext>
                  </a:extLst>
                </p:cNvPr>
                <p:cNvSpPr/>
                <p:nvPr/>
              </p:nvSpPr>
              <p:spPr>
                <a:xfrm>
                  <a:off x="1190207" y="2291062"/>
                  <a:ext cx="11022653" cy="822464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5F67DB4D-9EE4-41EB-B34F-984ABAE4BF93}"/>
                    </a:ext>
                  </a:extLst>
                </p:cNvPr>
                <p:cNvGrpSpPr/>
                <p:nvPr/>
              </p:nvGrpSpPr>
              <p:grpSpPr>
                <a:xfrm>
                  <a:off x="1248591" y="2329051"/>
                  <a:ext cx="10897595" cy="739101"/>
                  <a:chOff x="552929" y="2925999"/>
                  <a:chExt cx="10897595" cy="739101"/>
                </a:xfrm>
              </p:grpSpPr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5C8BDB1E-CDFB-490C-998B-9CC4E1EFED10}"/>
                      </a:ext>
                    </a:extLst>
                  </p:cNvPr>
                  <p:cNvSpPr/>
                  <p:nvPr/>
                </p:nvSpPr>
                <p:spPr>
                  <a:xfrm>
                    <a:off x="552929" y="3207022"/>
                    <a:ext cx="1352655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HaplotypeMatrix</a:t>
                    </a:r>
                    <a:endParaRPr lang="en-US" sz="1200" dirty="0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1C80CAAB-7935-48D2-AD82-DC202A52FCBA}"/>
                      </a:ext>
                    </a:extLst>
                  </p:cNvPr>
                  <p:cNvSpPr/>
                  <p:nvPr/>
                </p:nvSpPr>
                <p:spPr>
                  <a:xfrm>
                    <a:off x="4231001" y="3476532"/>
                    <a:ext cx="2264151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DenseUnphasedHaplotypeMatrix</a:t>
                    </a:r>
                    <a:endParaRPr lang="en-US" sz="1200" dirty="0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8F426EB4-93D8-45DA-A0E8-CC1E9DDCA6AD}"/>
                      </a:ext>
                    </a:extLst>
                  </p:cNvPr>
                  <p:cNvSpPr/>
                  <p:nvPr/>
                </p:nvSpPr>
                <p:spPr>
                  <a:xfrm>
                    <a:off x="4231001" y="2927891"/>
                    <a:ext cx="2264151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DensePhasedHaplotypeMatrix</a:t>
                    </a:r>
                    <a:endParaRPr lang="en-US" sz="1200" dirty="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738C0DF7-68DA-4A51-A5C8-F56B965C240F}"/>
                      </a:ext>
                    </a:extLst>
                  </p:cNvPr>
                  <p:cNvSpPr/>
                  <p:nvPr/>
                </p:nvSpPr>
                <p:spPr>
                  <a:xfrm>
                    <a:off x="6711110" y="3201193"/>
                    <a:ext cx="1701800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HaplotypeVariantMatrix</a:t>
                    </a:r>
                    <a:endParaRPr lang="en-US" sz="1200" dirty="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A6A9DBF6-272F-4808-AC17-E15B21FCD388}"/>
                      </a:ext>
                    </a:extLst>
                  </p:cNvPr>
                  <p:cNvSpPr/>
                  <p:nvPr/>
                </p:nvSpPr>
                <p:spPr>
                  <a:xfrm>
                    <a:off x="8766299" y="3482220"/>
                    <a:ext cx="2684225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DenseUnphasedHaplotypeVariantMatrix</a:t>
                    </a:r>
                    <a:endParaRPr lang="en-US" sz="1200" dirty="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776A8443-BEA5-4ECC-A7E0-957A09AAD20D}"/>
                      </a:ext>
                    </a:extLst>
                  </p:cNvPr>
                  <p:cNvSpPr/>
                  <p:nvPr/>
                </p:nvSpPr>
                <p:spPr>
                  <a:xfrm>
                    <a:off x="8766299" y="2925999"/>
                    <a:ext cx="2684224" cy="1828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DensePhasedHaplotypeVariantMatrix</a:t>
                    </a:r>
                    <a:endParaRPr lang="en-US" sz="1200" dirty="0"/>
                  </a:p>
                </p:txBody>
              </p:sp>
              <p:cxnSp>
                <p:nvCxnSpPr>
                  <p:cNvPr id="236" name="Connector: Elbow 235">
                    <a:extLst>
                      <a:ext uri="{FF2B5EF4-FFF2-40B4-BE49-F238E27FC236}">
                        <a16:creationId xmlns:a16="http://schemas.microsoft.com/office/drawing/2014/main" id="{EA41AEBD-57B0-4AE0-BD56-81A90FBF8728}"/>
                      </a:ext>
                    </a:extLst>
                  </p:cNvPr>
                  <p:cNvCxnSpPr>
                    <a:cxnSpLocks/>
                    <a:stCxn id="234" idx="1"/>
                    <a:endCxn id="231" idx="3"/>
                  </p:cNvCxnSpPr>
                  <p:nvPr/>
                </p:nvCxnSpPr>
                <p:spPr>
                  <a:xfrm rot="10800000">
                    <a:off x="6495153" y="3567972"/>
                    <a:ext cx="2271147" cy="5688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or: Elbow 236">
                    <a:extLst>
                      <a:ext uri="{FF2B5EF4-FFF2-40B4-BE49-F238E27FC236}">
                        <a16:creationId xmlns:a16="http://schemas.microsoft.com/office/drawing/2014/main" id="{4E282111-AD9C-4DC4-BFDB-AA79002879C1}"/>
                      </a:ext>
                    </a:extLst>
                  </p:cNvPr>
                  <p:cNvCxnSpPr>
                    <a:cxnSpLocks/>
                    <a:stCxn id="234" idx="1"/>
                    <a:endCxn id="233" idx="3"/>
                  </p:cNvCxnSpPr>
                  <p:nvPr/>
                </p:nvCxnSpPr>
                <p:spPr>
                  <a:xfrm rot="10800000">
                    <a:off x="8412911" y="3292634"/>
                    <a:ext cx="353389" cy="281027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or: Elbow 237">
                    <a:extLst>
                      <a:ext uri="{FF2B5EF4-FFF2-40B4-BE49-F238E27FC236}">
                        <a16:creationId xmlns:a16="http://schemas.microsoft.com/office/drawing/2014/main" id="{E47877E8-D1EA-47FE-B4C8-98C9CB868D99}"/>
                      </a:ext>
                    </a:extLst>
                  </p:cNvPr>
                  <p:cNvCxnSpPr>
                    <a:cxnSpLocks/>
                    <a:stCxn id="235" idx="1"/>
                    <a:endCxn id="233" idx="3"/>
                  </p:cNvCxnSpPr>
                  <p:nvPr/>
                </p:nvCxnSpPr>
                <p:spPr>
                  <a:xfrm rot="10800000" flipV="1">
                    <a:off x="8412911" y="3017439"/>
                    <a:ext cx="353389" cy="275194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Connector: Elbow 238">
                    <a:extLst>
                      <a:ext uri="{FF2B5EF4-FFF2-40B4-BE49-F238E27FC236}">
                        <a16:creationId xmlns:a16="http://schemas.microsoft.com/office/drawing/2014/main" id="{CA4A9ABA-3EBA-4C62-B834-B165BC0AC52E}"/>
                      </a:ext>
                    </a:extLst>
                  </p:cNvPr>
                  <p:cNvCxnSpPr>
                    <a:cxnSpLocks/>
                    <a:stCxn id="235" idx="1"/>
                    <a:endCxn id="232" idx="3"/>
                  </p:cNvCxnSpPr>
                  <p:nvPr/>
                </p:nvCxnSpPr>
                <p:spPr>
                  <a:xfrm rot="10800000" flipV="1">
                    <a:off x="6495153" y="3017439"/>
                    <a:ext cx="2271147" cy="1892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Connector: Elbow 239">
                    <a:extLst>
                      <a:ext uri="{FF2B5EF4-FFF2-40B4-BE49-F238E27FC236}">
                        <a16:creationId xmlns:a16="http://schemas.microsoft.com/office/drawing/2014/main" id="{24A040C8-DDFB-492C-9A2F-9DD07D40875D}"/>
                      </a:ext>
                    </a:extLst>
                  </p:cNvPr>
                  <p:cNvCxnSpPr>
                    <a:cxnSpLocks/>
                    <a:stCxn id="231" idx="1"/>
                    <a:endCxn id="364" idx="3"/>
                  </p:cNvCxnSpPr>
                  <p:nvPr/>
                </p:nvCxnSpPr>
                <p:spPr>
                  <a:xfrm rot="10800000">
                    <a:off x="3873041" y="3023004"/>
                    <a:ext cx="357960" cy="544968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Connector: Elbow 240">
                    <a:extLst>
                      <a:ext uri="{FF2B5EF4-FFF2-40B4-BE49-F238E27FC236}">
                        <a16:creationId xmlns:a16="http://schemas.microsoft.com/office/drawing/2014/main" id="{640ECA82-B68A-4050-ADA7-D5CB75054BA0}"/>
                      </a:ext>
                    </a:extLst>
                  </p:cNvPr>
                  <p:cNvCxnSpPr>
                    <a:cxnSpLocks/>
                    <a:stCxn id="232" idx="1"/>
                    <a:endCxn id="364" idx="3"/>
                  </p:cNvCxnSpPr>
                  <p:nvPr/>
                </p:nvCxnSpPr>
                <p:spPr>
                  <a:xfrm rot="10800000" flipV="1">
                    <a:off x="3873041" y="3019330"/>
                    <a:ext cx="357960" cy="3673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Connector: Elbow 241">
                    <a:extLst>
                      <a:ext uri="{FF2B5EF4-FFF2-40B4-BE49-F238E27FC236}">
                        <a16:creationId xmlns:a16="http://schemas.microsoft.com/office/drawing/2014/main" id="{FCF1DD5D-5085-4EE5-93A9-F2BC7ECEC54D}"/>
                      </a:ext>
                    </a:extLst>
                  </p:cNvPr>
                  <p:cNvCxnSpPr>
                    <a:cxnSpLocks/>
                    <a:stCxn id="233" idx="1"/>
                    <a:endCxn id="230" idx="3"/>
                  </p:cNvCxnSpPr>
                  <p:nvPr/>
                </p:nvCxnSpPr>
                <p:spPr>
                  <a:xfrm rot="10800000" flipV="1">
                    <a:off x="1905584" y="3292632"/>
                    <a:ext cx="4805526" cy="5829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8BF2E11F-16DB-40B6-BB15-1F73A7CC6283}"/>
                  </a:ext>
                </a:extLst>
              </p:cNvPr>
              <p:cNvSpPr txBox="1"/>
              <p:nvPr/>
            </p:nvSpPr>
            <p:spPr>
              <a:xfrm>
                <a:off x="5233492" y="4425955"/>
                <a:ext cx="1207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popgen.hmat</a:t>
                </a:r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9C417FB-67BF-4053-86E9-96D90639B8EF}"/>
                </a:ext>
              </a:extLst>
            </p:cNvPr>
            <p:cNvSpPr/>
            <p:nvPr/>
          </p:nvSpPr>
          <p:spPr>
            <a:xfrm>
              <a:off x="9540010" y="6555074"/>
              <a:ext cx="1661045" cy="1828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DenseHaplotypeMatrix</a:t>
              </a:r>
              <a:endParaRPr lang="en-US" sz="1200" dirty="0"/>
            </a:p>
          </p:txBody>
        </p:sp>
      </p:grp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10A081DB-C4DC-42CF-91AB-B3631230D0E7}"/>
              </a:ext>
            </a:extLst>
          </p:cNvPr>
          <p:cNvCxnSpPr>
            <a:stCxn id="364" idx="1"/>
            <a:endCxn id="230" idx="3"/>
          </p:cNvCxnSpPr>
          <p:nvPr/>
        </p:nvCxnSpPr>
        <p:spPr>
          <a:xfrm rot="10800000" flipV="1">
            <a:off x="9233598" y="6646514"/>
            <a:ext cx="306412" cy="275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73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4244</TotalTime>
  <Words>187</Words>
  <Application>Microsoft Office PowerPoint</Application>
  <PresentationFormat>Custom</PresentationFormat>
  <Paragraphs>130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Shrote</dc:creator>
  <cp:lastModifiedBy>Robert Shrote</cp:lastModifiedBy>
  <cp:revision>47</cp:revision>
  <dcterms:created xsi:type="dcterms:W3CDTF">2020-09-10T19:07:00Z</dcterms:created>
  <dcterms:modified xsi:type="dcterms:W3CDTF">2020-12-17T05:16:31Z</dcterms:modified>
</cp:coreProperties>
</file>