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56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59" r:id="rId7"/>
    <p:sldId id="260" r:id="rId8"/>
    <p:sldId id="267" r:id="rId9"/>
    <p:sldId id="268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05">
          <p15:clr>
            <a:srgbClr val="A4A3A4"/>
          </p15:clr>
        </p15:guide>
        <p15:guide id="3" orient="horz" pos="1067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, Katie (SEA-CRE)" initials="JK(" lastIdx="5" clrIdx="0"/>
  <p:cmAuthor id="2" name="张云皓" initials="张云皓" lastIdx="1" clrIdx="1">
    <p:extLst>
      <p:ext uri="{19B8F6BF-5375-455C-9EA6-DF929625EA0E}">
        <p15:presenceInfo xmlns:p15="http://schemas.microsoft.com/office/powerpoint/2012/main" userId="张云皓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400"/>
    <a:srgbClr val="F89F1F"/>
    <a:srgbClr val="F8901F"/>
    <a:srgbClr val="C66919"/>
    <a:srgbClr val="FFC600"/>
    <a:srgbClr val="FF8604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2" autoAdjust="0"/>
    <p:restoredTop sz="65092" autoAdjust="0"/>
  </p:normalViewPr>
  <p:slideViewPr>
    <p:cSldViewPr snapToGrid="0">
      <p:cViewPr varScale="1">
        <p:scale>
          <a:sx n="81" d="100"/>
          <a:sy n="81" d="100"/>
        </p:scale>
        <p:origin x="758" y="48"/>
      </p:cViewPr>
      <p:guideLst>
        <p:guide orient="horz" pos="2160"/>
        <p:guide orient="horz" pos="3805"/>
        <p:guide orient="horz" pos="1067"/>
        <p:guide pos="3840"/>
      </p:guideLst>
    </p:cSldViewPr>
  </p:slideViewPr>
  <p:outlineViewPr>
    <p:cViewPr>
      <p:scale>
        <a:sx n="33" d="100"/>
        <a:sy n="33" d="100"/>
      </p:scale>
      <p:origin x="0" y="6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44"/>
      </p:cViewPr>
      <p:guideLst>
        <p:guide orient="horz" pos="2909"/>
        <p:guide pos="2189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120E8A7-10C0-4A3F-8A5F-C23C99458661}" type="datetimeFigureOut">
              <a:rPr lang="en-US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BDA8F0-F90F-480B-81BF-DD12E634FCA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981E3B-E2FD-4482-B46D-D6CD1BE21990}" type="datetimeFigureOut">
              <a:rPr lang="en-US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7912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8" tIns="46229" rIns="92458" bIns="4622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136"/>
            <a:ext cx="5486400" cy="4156234"/>
          </a:xfrm>
          <a:prstGeom prst="rect">
            <a:avLst/>
          </a:prstGeom>
        </p:spPr>
        <p:txBody>
          <a:bodyPr vert="horz" lIns="92458" tIns="46229" rIns="92458" bIns="4622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72668"/>
            <a:ext cx="2971800" cy="461804"/>
          </a:xfrm>
          <a:prstGeom prst="rect">
            <a:avLst/>
          </a:prstGeom>
        </p:spPr>
        <p:txBody>
          <a:bodyPr vert="horz" lIns="92458" tIns="46229" rIns="92458" bIns="462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02FC391-0479-4A70-8AC8-8F764AAA773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768474"/>
            <a:ext cx="10363200" cy="1470024"/>
          </a:xfrm>
        </p:spPr>
        <p:txBody>
          <a:bodyPr>
            <a:normAutofit/>
          </a:bodyPr>
          <a:lstStyle>
            <a:lvl1pPr marL="0" indent="0" algn="ctr">
              <a:buNone/>
              <a:defRPr sz="4400" b="1"/>
            </a:lvl1pPr>
            <a:lvl2pPr marL="347345" indent="0">
              <a:buNone/>
              <a:defRPr/>
            </a:lvl2pPr>
          </a:lstStyle>
          <a:p>
            <a:pPr lvl="0"/>
            <a:r>
              <a:rPr lang="en-US" dirty="0"/>
              <a:t>&lt;Title of Presentation&gt;</a:t>
            </a:r>
          </a:p>
          <a:p>
            <a:pPr lvl="2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5"/>
            <a:ext cx="8534400" cy="134840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&lt;Author Names&gt;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9"/>
          <p:cNvSpPr>
            <a:spLocks noGrp="1"/>
          </p:cNvSpPr>
          <p:nvPr>
            <p:ph sz="quarter" idx="15" hasCustomPrompt="1"/>
          </p:nvPr>
        </p:nvSpPr>
        <p:spPr>
          <a:xfrm>
            <a:off x="1828800" y="5234609"/>
            <a:ext cx="8534400" cy="908366"/>
          </a:xfrm>
        </p:spPr>
        <p:txBody>
          <a:bodyPr>
            <a:normAutofit/>
          </a:bodyPr>
          <a:lstStyle>
            <a:lvl1pPr marL="0" indent="0" algn="ctr">
              <a:buNone/>
              <a:defRPr sz="2600" b="1"/>
            </a:lvl1pPr>
          </a:lstStyle>
          <a:p>
            <a:pPr lvl="0"/>
            <a:r>
              <a:rPr lang="en-US" dirty="0"/>
              <a:t>&lt;Affiliations&gt;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3F867EE-0E9B-4021-A68D-C9B451CD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traight Connector 7">
            <a:extLst>
              <a:ext uri="{FF2B5EF4-FFF2-40B4-BE49-F238E27FC236}">
                <a16:creationId xmlns:a16="http://schemas.microsoft.com/office/drawing/2014/main" id="{CFABB306-E23E-4D6E-810E-3528991069E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1" y="689851"/>
            <a:ext cx="10965646" cy="838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72" y="908056"/>
            <a:ext cx="5384800" cy="5416544"/>
          </a:xfrm>
        </p:spPr>
        <p:txBody>
          <a:bodyPr>
            <a:normAutofit/>
          </a:bodyPr>
          <a:lstStyle>
            <a:lvl1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908055"/>
            <a:ext cx="5384800" cy="5416545"/>
          </a:xfrm>
        </p:spPr>
        <p:txBody>
          <a:bodyPr>
            <a:normAutofit/>
          </a:bodyPr>
          <a:lstStyle>
            <a:lvl1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algn="l" defTabSz="694690" rtl="0" eaLnBrk="1" latinLnBrk="0" hangingPunct="1">
              <a:spcBef>
                <a:spcPct val="20000"/>
              </a:spcBef>
              <a:defRPr lang="en-US" sz="1800" kern="120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C4CDFD5-8402-4E32-95E8-4DD08026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traight Connector 7">
            <a:extLst>
              <a:ext uri="{FF2B5EF4-FFF2-40B4-BE49-F238E27FC236}">
                <a16:creationId xmlns:a16="http://schemas.microsoft.com/office/drawing/2014/main" id="{14182F00-F743-483B-8DFF-B41B37E1970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1" y="689851"/>
            <a:ext cx="10965646" cy="838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B42D304-71EB-4048-A60E-8FD686F1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traight Connector 7">
            <a:extLst>
              <a:ext uri="{FF2B5EF4-FFF2-40B4-BE49-F238E27FC236}">
                <a16:creationId xmlns:a16="http://schemas.microsoft.com/office/drawing/2014/main" id="{EF25F266-7EE8-4F5F-80D4-44D6E04B666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1" y="689851"/>
            <a:ext cx="10965646" cy="8387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372" y="222851"/>
            <a:ext cx="7937203" cy="434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47" y="889345"/>
            <a:ext cx="10972800" cy="471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868680" marR="0" lvl="2" indent="-173990" algn="l" defTabSz="6946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0" y="6576638"/>
            <a:ext cx="11667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Indoor and outdoor simulations using Winprop API.</a:t>
            </a:r>
            <a:endParaRPr lang="zh-CN" altLang="en-US" sz="1000" kern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dt="0"/>
  <p:txStyles>
    <p:titleStyle>
      <a:lvl1pPr algn="l" defTabSz="69469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350" indent="-26035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515" indent="-217170" algn="l" defTabSz="694690" rtl="0" eaLnBrk="1" latinLnBrk="0" hangingPunct="1">
        <a:spcBef>
          <a:spcPct val="20000"/>
        </a:spcBef>
        <a:buSzPct val="100000"/>
        <a:buFont typeface="Franklin Gothic Book" panose="020B0503020102020204" pitchFamily="34" charset="0"/>
        <a:buChar char="○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99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02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37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35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69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38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34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267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5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003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49" y="65121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114-BD19-4E49-AF11-C346593B8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16791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69469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350" indent="-26035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515" indent="-217170" algn="l" defTabSz="694690" rtl="0" eaLnBrk="1" latinLnBrk="0" hangingPunct="1">
        <a:spcBef>
          <a:spcPct val="20000"/>
        </a:spcBef>
        <a:buSzPct val="100000"/>
        <a:buFont typeface="Franklin Gothic Book" panose="020B0503020102020204" pitchFamily="34" charset="0"/>
        <a:buChar char="○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99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02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37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35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69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38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34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267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5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003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2770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69469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60350" indent="-26035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64515" indent="-217170" algn="l" defTabSz="694690" rtl="0" eaLnBrk="1" latinLnBrk="0" hangingPunct="1">
        <a:spcBef>
          <a:spcPct val="20000"/>
        </a:spcBef>
        <a:buSzPct val="100000"/>
        <a:buFont typeface="Franklin Gothic Book" panose="020B0503020102020204" pitchFamily="34" charset="0"/>
        <a:buChar char="○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68680" indent="-173990" algn="l" defTabSz="694690" rtl="0" eaLnBrk="1" latinLnBrk="0" hangingPunct="1">
        <a:spcBef>
          <a:spcPct val="20000"/>
        </a:spcBef>
        <a:buSzPct val="75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1602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6337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91135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6pPr>
      <a:lvl7pPr marL="225869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8pPr>
      <a:lvl9pPr marL="2953385" indent="-173990" algn="l" defTabSz="694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34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267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001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5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0030" algn="l" defTabSz="69469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zy0901/testWinpr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BF347B9-41D4-44D8-A80A-37965C5A5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Indoor and outdoor channel simulations using Winprop API.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CB582-DA93-483B-AF47-B1E549A44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r>
              <a:rPr lang="en-US" altLang="zh-CN" dirty="0"/>
              <a:t>Name: Ren Zhenyu</a:t>
            </a:r>
          </a:p>
          <a:p>
            <a:r>
              <a:rPr lang="en-US" altLang="zh-CN" dirty="0"/>
              <a:t>Date: 2021.7.12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84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C51E05-8F7D-4807-9C59-9700FBA4B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47" y="889345"/>
            <a:ext cx="10972800" cy="434760"/>
          </a:xfrm>
        </p:spPr>
        <p:txBody>
          <a:bodyPr/>
          <a:lstStyle/>
          <a:p>
            <a:r>
              <a:rPr lang="en-US" altLang="zh-CN" dirty="0"/>
              <a:t>RX moves from the South to the North with speed 10m/s.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6259C0-A54E-4B3E-B871-6823972B2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10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AD6DC4-51FF-4FD0-8DB4-D837D3F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outdoor_trajectory.cpp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05E50-D613-49D2-A293-9A10A35042AB}"/>
              </a:ext>
            </a:extLst>
          </p:cNvPr>
          <p:cNvSpPr txBox="1"/>
          <p:nvPr/>
        </p:nvSpPr>
        <p:spPr>
          <a:xfrm>
            <a:off x="1008271" y="5958160"/>
            <a:ext cx="2241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DPM </a:t>
            </a:r>
          </a:p>
          <a:p>
            <a:pPr algn="ctr"/>
            <a:r>
              <a:rPr lang="en-US" altLang="zh-CN" sz="1200" dirty="0"/>
              <a:t>(1 path predicted at start point)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24D474-185F-4CC6-9F6E-AD7AC382E878}"/>
              </a:ext>
            </a:extLst>
          </p:cNvPr>
          <p:cNvSpPr txBox="1"/>
          <p:nvPr/>
        </p:nvSpPr>
        <p:spPr>
          <a:xfrm>
            <a:off x="4362606" y="5982959"/>
            <a:ext cx="248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IRT</a:t>
            </a:r>
          </a:p>
          <a:p>
            <a:pPr algn="ctr"/>
            <a:r>
              <a:rPr lang="en-US" altLang="zh-CN" sz="1200" dirty="0"/>
              <a:t>(5 paths predicted at start point)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CCDAC2-C5CC-40BE-A29C-5B6743D945A6}"/>
              </a:ext>
            </a:extLst>
          </p:cNvPr>
          <p:cNvSpPr txBox="1"/>
          <p:nvPr/>
        </p:nvSpPr>
        <p:spPr>
          <a:xfrm>
            <a:off x="8183354" y="6024360"/>
            <a:ext cx="248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SRT</a:t>
            </a:r>
          </a:p>
          <a:p>
            <a:pPr algn="ctr"/>
            <a:r>
              <a:rPr lang="en-US" altLang="zh-CN" sz="1200" dirty="0"/>
              <a:t>(19 paths predicted at start point)</a:t>
            </a:r>
            <a:endParaRPr lang="zh-CN" altLang="en-US" sz="12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96225FF-C1EA-4826-8535-4A66AEC78C6C}"/>
              </a:ext>
            </a:extLst>
          </p:cNvPr>
          <p:cNvGrpSpPr/>
          <p:nvPr/>
        </p:nvGrpSpPr>
        <p:grpSpPr>
          <a:xfrm>
            <a:off x="361772" y="1390070"/>
            <a:ext cx="3460928" cy="4578585"/>
            <a:chOff x="361772" y="1390070"/>
            <a:chExt cx="3460928" cy="457858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DAB208C-5132-4D52-AC58-880D75CFB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772" y="1390070"/>
              <a:ext cx="3048157" cy="457858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D3A19DB-40D3-43BB-BDE8-E7F54A61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7158" y="2304240"/>
              <a:ext cx="825542" cy="2463927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3AD322D-FC85-400E-B84C-272BB7928FDE}"/>
              </a:ext>
            </a:extLst>
          </p:cNvPr>
          <p:cNvGrpSpPr/>
          <p:nvPr/>
        </p:nvGrpSpPr>
        <p:grpSpPr>
          <a:xfrm>
            <a:off x="3999531" y="1434522"/>
            <a:ext cx="3245995" cy="4534133"/>
            <a:chOff x="3999531" y="1434522"/>
            <a:chExt cx="3245995" cy="453413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2B364F5-B0F0-436E-9EC2-64B52E37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9531" y="1434522"/>
              <a:ext cx="2743341" cy="4534133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9D9F3E4-E1F8-4A24-8784-32C65AFE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8086" y="2301064"/>
              <a:ext cx="787440" cy="2470277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E5E05B0-50BF-41E9-8A7C-FBEBB898741D}"/>
              </a:ext>
            </a:extLst>
          </p:cNvPr>
          <p:cNvGrpSpPr/>
          <p:nvPr/>
        </p:nvGrpSpPr>
        <p:grpSpPr>
          <a:xfrm>
            <a:off x="7716588" y="1626700"/>
            <a:ext cx="3223122" cy="4102311"/>
            <a:chOff x="7756062" y="1485044"/>
            <a:chExt cx="3223122" cy="4102311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463986C-1C5C-49C6-B3C3-C0FDDBB93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6062" y="1485044"/>
              <a:ext cx="2565532" cy="4102311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8A0C656-7442-42A4-9961-43FD29A4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40941" y="2282009"/>
              <a:ext cx="838243" cy="2508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53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FEED74-0582-46C7-8886-9CED9F8D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11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1C25C55-CE28-4F0D-AC08-3AE9001D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outdoor_trajectory.cpp (cont.)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152492-C1B8-4570-BAAC-93D6F6B3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2" y="1238250"/>
            <a:ext cx="6561668" cy="4921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6D47A0-F66E-41BB-BF50-A36329AE699C}"/>
              </a:ext>
            </a:extLst>
          </p:cNvPr>
          <p:cNvSpPr txBox="1"/>
          <p:nvPr/>
        </p:nvSpPr>
        <p:spPr>
          <a:xfrm>
            <a:off x="7785100" y="2019300"/>
            <a:ext cx="334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Accuracy:</a:t>
            </a:r>
          </a:p>
          <a:p>
            <a:r>
              <a:rPr lang="en-US" altLang="zh-CN" dirty="0"/>
              <a:t>SRT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DPM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IRT.</a:t>
            </a:r>
          </a:p>
        </p:txBody>
      </p:sp>
    </p:spTree>
    <p:extLst>
      <p:ext uri="{BB962C8B-B14F-4D97-AF65-F5344CB8AC3E}">
        <p14:creationId xmlns:p14="http://schemas.microsoft.com/office/powerpoint/2010/main" val="124584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4250C3-406E-40B4-9C93-A177E1C2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47" y="889345"/>
            <a:ext cx="10972800" cy="3415955"/>
          </a:xfrm>
        </p:spPr>
        <p:txBody>
          <a:bodyPr>
            <a:normAutofit/>
          </a:bodyPr>
          <a:lstStyle/>
          <a:p>
            <a:r>
              <a:rPr lang="en-US" altLang="zh-CN" dirty="0"/>
              <a:t>Time-variant scenario in outdoor (urban) database.</a:t>
            </a:r>
          </a:p>
          <a:p>
            <a:pPr lvl="1"/>
            <a:r>
              <a:rPr lang="en-US" altLang="zh-CN" dirty="0"/>
              <a:t>Winprop does not support time-variant simulations in outdoor database.</a:t>
            </a:r>
          </a:p>
          <a:p>
            <a:pPr lvl="2"/>
            <a:r>
              <a:rPr lang="en-US" altLang="zh-CN" dirty="0"/>
              <a:t>Winprop just support trajectory simulations in outdoor database.</a:t>
            </a:r>
          </a:p>
          <a:p>
            <a:pPr lvl="1"/>
            <a:r>
              <a:rPr lang="en-US" altLang="zh-CN" dirty="0"/>
              <a:t>One possible alternative approach:</a:t>
            </a:r>
          </a:p>
          <a:p>
            <a:pPr lvl="2"/>
            <a:r>
              <a:rPr lang="en-US" altLang="zh-CN" dirty="0"/>
              <a:t>Treat the outdoor scenario as indoor.  </a:t>
            </a:r>
          </a:p>
          <a:p>
            <a:r>
              <a:rPr lang="en-US" altLang="zh-CN" dirty="0"/>
              <a:t>Add directional antenna to RX. </a:t>
            </a:r>
          </a:p>
          <a:p>
            <a:r>
              <a:rPr lang="en-US" altLang="zh-CN" dirty="0"/>
              <a:t>Material settings.</a:t>
            </a:r>
          </a:p>
          <a:p>
            <a:pPr lvl="1"/>
            <a:r>
              <a:rPr lang="en-US" altLang="zh-CN" dirty="0"/>
              <a:t>Physical properties of materials in this project are defined at 2000 </a:t>
            </a:r>
            <a:r>
              <a:rPr lang="en-US" altLang="zh-CN" dirty="0" err="1"/>
              <a:t>MHz.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It is required to calculate these physical properties again at 60 GHz.</a:t>
            </a:r>
          </a:p>
          <a:p>
            <a:pPr lvl="1"/>
            <a:r>
              <a:rPr lang="en-US" altLang="zh-CN" dirty="0"/>
              <a:t>Design specific indoor models for cars and working humans rather than using a simple box.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6AC0CD-664D-404B-98EE-E14A29FD2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12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8A8C997-05D1-4373-8D3B-8B7DBDE0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Remaining problems.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9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616C18-0ED9-49FE-8D29-2FF559D8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755650"/>
            <a:ext cx="10972800" cy="41529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Do not use C++ environment in Linux or virtual machines. (can not compile </a:t>
            </a:r>
            <a:r>
              <a:rPr lang="en-US" altLang="zh-CN" dirty="0" err="1">
                <a:solidFill>
                  <a:srgbClr val="FF0000"/>
                </a:solidFill>
              </a:rPr>
              <a:t>winprop</a:t>
            </a:r>
            <a:r>
              <a:rPr lang="en-US" altLang="zh-CN" dirty="0">
                <a:solidFill>
                  <a:srgbClr val="FF0000"/>
                </a:solidFill>
              </a:rPr>
              <a:t> API)</a:t>
            </a:r>
          </a:p>
          <a:p>
            <a:r>
              <a:rPr lang="en-US" altLang="zh-CN" dirty="0"/>
              <a:t>Approach 1: install VS2019 directly. (Most straightforward but not recommended.)</a:t>
            </a:r>
          </a:p>
          <a:p>
            <a:pPr lvl="1"/>
            <a:r>
              <a:rPr lang="en-US" altLang="zh-CN" dirty="0"/>
              <a:t>poor portability: all the codes must be placed at a specific folder.</a:t>
            </a:r>
          </a:p>
          <a:p>
            <a:pPr lvl="1"/>
            <a:r>
              <a:rPr lang="en-US" altLang="zh-CN" dirty="0"/>
              <a:t>Use absolute path to include header files. (Not compatible with CMakeLists.txt.)</a:t>
            </a:r>
          </a:p>
          <a:p>
            <a:r>
              <a:rPr lang="en-US" altLang="zh-CN" dirty="0"/>
              <a:t>Approach 2: use VS2019 to set the </a:t>
            </a:r>
            <a:r>
              <a:rPr lang="en-US" altLang="zh-CN" dirty="0" err="1"/>
              <a:t>Clion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Download feko2021 or feko2020.</a:t>
            </a:r>
          </a:p>
          <a:p>
            <a:pPr lvl="1"/>
            <a:r>
              <a:rPr lang="en-US" altLang="zh-CN" dirty="0"/>
              <a:t>Download VS2019 and Download </a:t>
            </a:r>
            <a:r>
              <a:rPr lang="en-US" altLang="zh-CN" dirty="0" err="1"/>
              <a:t>Clion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Add “%FEKO_HOME%/bin” to system environment variable “path”.</a:t>
            </a:r>
          </a:p>
          <a:p>
            <a:pPr lvl="2"/>
            <a:r>
              <a:rPr lang="en-US" altLang="zh-CN" dirty="0"/>
              <a:t>% FEKO_HOME % refers to the installation path of </a:t>
            </a:r>
            <a:r>
              <a:rPr lang="en-US" altLang="zh-CN" dirty="0" err="1"/>
              <a:t>feko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 err="1"/>
              <a:t>Clion</a:t>
            </a:r>
            <a:r>
              <a:rPr lang="en-US" altLang="zh-CN" dirty="0"/>
              <a:t>, enter File -&gt; Settings-&gt; Build, Execution, Deployment -&gt; Toolchains,  top the VS environment,</a:t>
            </a:r>
          </a:p>
          <a:p>
            <a:pPr marL="347345" lvl="1" indent="0">
              <a:buNone/>
            </a:pPr>
            <a:r>
              <a:rPr lang="en-US" altLang="zh-CN" dirty="0"/>
              <a:t>Then select architecture with 64 bit. </a:t>
            </a:r>
          </a:p>
          <a:p>
            <a:pPr lvl="1"/>
            <a:r>
              <a:rPr lang="en-US" altLang="zh-CN" dirty="0"/>
              <a:t>Use CMakeLists.txt to build the project.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BD9153-1014-461F-AF6E-D44F459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13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8B51A34-3E51-47B3-BAF9-E670C07A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Appendix: C++ environment settings.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E0BFE-82B1-4BBC-B828-49153CFE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2" y="4712671"/>
            <a:ext cx="7287547" cy="18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16F6A9-F0A4-4CA0-8E44-A623FF01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4645694"/>
            <a:ext cx="10972800" cy="40556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Simulation codes: </a:t>
            </a:r>
            <a:r>
              <a:rPr lang="en-US" altLang="zh-CN" sz="2000" dirty="0">
                <a:hlinkClick r:id="rId2"/>
              </a:rPr>
              <a:t>https://github.com/rzy0901/testWinprop</a:t>
            </a:r>
            <a:r>
              <a:rPr lang="en-US" altLang="zh-CN" sz="2000" dirty="0"/>
              <a:t> (private access now.)</a:t>
            </a:r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8D3320-C92E-440C-8F77-B8E6CCF1B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2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1B3EF1A-5728-4756-9D59-5A347606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981CCE-3EB6-748A-C144-D0104175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8" y="1162168"/>
            <a:ext cx="10859251" cy="31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8CF139-9DC4-4BCA-8AF3-2C466F121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3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9906967-BA4C-455C-BD30-11E2EC59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settings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E1308-8B64-7012-B188-C87940A9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848242"/>
            <a:ext cx="10933333" cy="19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F817B7-8E0E-658D-0B34-913517DE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0" y="2912432"/>
            <a:ext cx="10914286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9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3E532B-A97B-4FC9-9319-222BFE3BD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4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A9AADA-DFB9-466B-9672-52AF3CB9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database: indoor_time_variant.cpp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B7ED7-1B30-48AA-A14F-83F0B20D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75" y="827112"/>
            <a:ext cx="10096924" cy="5685046"/>
          </a:xfrm>
          <a:prstGeom prst="rect">
            <a:avLst/>
          </a:prstGeom>
        </p:spPr>
      </p:pic>
      <p:sp>
        <p:nvSpPr>
          <p:cNvPr id="7" name="箭头: 上 6">
            <a:extLst>
              <a:ext uri="{FF2B5EF4-FFF2-40B4-BE49-F238E27FC236}">
                <a16:creationId xmlns:a16="http://schemas.microsoft.com/office/drawing/2014/main" id="{26B7C9FE-D0AB-40C1-8139-0D039807CD39}"/>
              </a:ext>
            </a:extLst>
          </p:cNvPr>
          <p:cNvSpPr/>
          <p:nvPr/>
        </p:nvSpPr>
        <p:spPr>
          <a:xfrm>
            <a:off x="2940050" y="4064000"/>
            <a:ext cx="247650" cy="1206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D8A354-05B2-4901-9647-A2A0661C46EA}"/>
              </a:ext>
            </a:extLst>
          </p:cNvPr>
          <p:cNvSpPr txBox="1"/>
          <p:nvPr/>
        </p:nvSpPr>
        <p:spPr>
          <a:xfrm>
            <a:off x="1206501" y="4667250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moving direction.(1m/s)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347D4E-C805-4B87-98EC-BE132C44B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BAC70F-F261-4121-81B2-06D1C1B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indoor_time_variant.cpp 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B67FFF3-279F-496B-B0C7-C8FEDEB7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2" y="1192788"/>
            <a:ext cx="2147428" cy="212943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C322C4C8-BE0B-40B8-BA40-2AD5AA2F7905}"/>
              </a:ext>
            </a:extLst>
          </p:cNvPr>
          <p:cNvSpPr txBox="1"/>
          <p:nvPr/>
        </p:nvSpPr>
        <p:spPr>
          <a:xfrm>
            <a:off x="1075761" y="342900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9174B4-3892-4F0A-9DD2-C9C1D29BFEF5}"/>
              </a:ext>
            </a:extLst>
          </p:cNvPr>
          <p:cNvSpPr txBox="1"/>
          <p:nvPr/>
        </p:nvSpPr>
        <p:spPr>
          <a:xfrm>
            <a:off x="3217860" y="3421618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29A08C9-114E-4F49-88B5-389617528530}"/>
              </a:ext>
            </a:extLst>
          </p:cNvPr>
          <p:cNvSpPr txBox="1"/>
          <p:nvPr/>
        </p:nvSpPr>
        <p:spPr>
          <a:xfrm>
            <a:off x="9871001" y="3427830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3FAFD4A-0F37-4B7D-93A2-AD9220CF477B}"/>
              </a:ext>
            </a:extLst>
          </p:cNvPr>
          <p:cNvSpPr txBox="1"/>
          <p:nvPr/>
        </p:nvSpPr>
        <p:spPr>
          <a:xfrm>
            <a:off x="7662688" y="3427830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771639A-33C3-4C3E-9B6A-2F4CCB853DF6}"/>
              </a:ext>
            </a:extLst>
          </p:cNvPr>
          <p:cNvSpPr txBox="1"/>
          <p:nvPr/>
        </p:nvSpPr>
        <p:spPr>
          <a:xfrm>
            <a:off x="5430464" y="3427830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1s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9AD2592-9B37-4755-9E5A-19468B98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66" y="1218921"/>
            <a:ext cx="2085563" cy="206497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B034470-FC56-4196-910B-812400C89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748" y="1199757"/>
            <a:ext cx="2139050" cy="21033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F56DE86-615F-4948-8A30-EC8F984A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272" y="1195255"/>
            <a:ext cx="2139051" cy="212696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CFCFA70-2EA2-4221-89C9-B6733F4B0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797" y="1218921"/>
            <a:ext cx="2066620" cy="207837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C51CB63-09DD-41A1-9B00-3366E7F97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172" y="3927941"/>
            <a:ext cx="2063025" cy="20513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FE8A275-7DFF-4916-8849-1E3BCDCE6B13}"/>
              </a:ext>
            </a:extLst>
          </p:cNvPr>
          <p:cNvSpPr txBox="1"/>
          <p:nvPr/>
        </p:nvSpPr>
        <p:spPr>
          <a:xfrm>
            <a:off x="985918" y="6023744"/>
            <a:ext cx="6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2.5s</a:t>
            </a:r>
            <a:endParaRPr lang="zh-CN" altLang="en-US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DC40664-3BD2-4808-989A-58874E4BF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8204" y="3927941"/>
            <a:ext cx="2063025" cy="2034412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3A19F98D-11E0-4E08-ADAA-1B9E94C9EBE1}"/>
              </a:ext>
            </a:extLst>
          </p:cNvPr>
          <p:cNvSpPr txBox="1"/>
          <p:nvPr/>
        </p:nvSpPr>
        <p:spPr>
          <a:xfrm>
            <a:off x="3283509" y="5979294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3s</a:t>
            </a:r>
            <a:endParaRPr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1C96E3F0-DE68-4EB3-9C75-F303A01DF7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7760" y="3896009"/>
            <a:ext cx="2101038" cy="2077628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339E5209-981D-4C88-B5B3-AAC60077EB05}"/>
              </a:ext>
            </a:extLst>
          </p:cNvPr>
          <p:cNvSpPr txBox="1"/>
          <p:nvPr/>
        </p:nvSpPr>
        <p:spPr>
          <a:xfrm>
            <a:off x="5440274" y="5979294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3.5s</a:t>
            </a:r>
            <a:endParaRPr lang="zh-CN" altLang="en-US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57E6CBDB-FC68-4D4D-B24C-15A4749676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9272" y="3893285"/>
            <a:ext cx="2101038" cy="2080352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B05C0019-1A83-4104-9425-F1695AC79043}"/>
              </a:ext>
            </a:extLst>
          </p:cNvPr>
          <p:cNvSpPr txBox="1"/>
          <p:nvPr/>
        </p:nvSpPr>
        <p:spPr>
          <a:xfrm>
            <a:off x="7589204" y="5962353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4s</a:t>
            </a:r>
            <a:endParaRPr lang="zh-CN" altLang="en-US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D694AB7-679F-46B8-8463-B29F1BA069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8797" y="3884725"/>
            <a:ext cx="2109772" cy="207762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628D29D-A9DE-45E9-847B-23F60DF919A6}"/>
              </a:ext>
            </a:extLst>
          </p:cNvPr>
          <p:cNvSpPr txBox="1"/>
          <p:nvPr/>
        </p:nvSpPr>
        <p:spPr>
          <a:xfrm>
            <a:off x="9826894" y="5962353"/>
            <a:ext cx="64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4.5s</a:t>
            </a:r>
            <a:endParaRPr lang="zh-CN" alt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2464269C-5EFB-40B5-AAEF-C48A3DB8C6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0309" y="2206560"/>
            <a:ext cx="850944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347D4E-C805-4B87-98EC-BE132C44B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FBAC70F-F261-4121-81B2-06D1C1B7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indoor_time_variant.cpp</a:t>
            </a:r>
            <a:r>
              <a:rPr lang="zh-CN" altLang="en-US" dirty="0"/>
              <a:t>（</a:t>
            </a:r>
            <a:r>
              <a:rPr lang="en-US" altLang="zh-CN" dirty="0"/>
              <a:t> at pixel [3.5m:3.75m,0m:0.25m] 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unnamed13DScene">
            <a:hlinkClick r:id="" action="ppaction://media"/>
            <a:extLst>
              <a:ext uri="{FF2B5EF4-FFF2-40B4-BE49-F238E27FC236}">
                <a16:creationId xmlns:a16="http://schemas.microsoft.com/office/drawing/2014/main" id="{0C60E45D-A6D6-46A9-BA76-6E1ACB35BA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9548" y="793750"/>
            <a:ext cx="10208103" cy="5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DAFACE-41A5-471A-A1A5-DEED06EB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47" y="889345"/>
            <a:ext cx="10972800" cy="3651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Resolution here: 0.25m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E2C91E-AF37-4BF7-9FFB-B24B4BC94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7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345448-D0FE-4B6C-BCA4-A16CD25B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 at pixel [3.5m:3.75m,0m:0.25m]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4A50E6-4B33-4FEE-A9DE-30FF49687DFF}"/>
              </a:ext>
            </a:extLst>
          </p:cNvPr>
          <p:cNvSpPr txBox="1"/>
          <p:nvPr/>
        </p:nvSpPr>
        <p:spPr>
          <a:xfrm>
            <a:off x="7657620" y="5730633"/>
            <a:ext cx="313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step: 0s: 0.01s : 0.1s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BA9963A-E846-47DE-AA61-F70FEC2B5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45" y="1611809"/>
            <a:ext cx="5196425" cy="38973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21657E1-D2BD-4484-AE0C-639A50E9C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6" y="1611809"/>
            <a:ext cx="5196425" cy="38973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4D11160-B840-443D-AE2A-2081B4C15CFC}"/>
              </a:ext>
            </a:extLst>
          </p:cNvPr>
          <p:cNvSpPr txBox="1"/>
          <p:nvPr/>
        </p:nvSpPr>
        <p:spPr>
          <a:xfrm>
            <a:off x="1692038" y="5783989"/>
            <a:ext cx="313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step: 0s: 0.05s : 0.5s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04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7B79FB-9789-4D1C-B328-0C81B0F5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692677"/>
            <a:ext cx="10972800" cy="71085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No object moving here. Only consider the mobility of RX.</a:t>
            </a:r>
          </a:p>
          <a:p>
            <a:r>
              <a:rPr lang="en-US" altLang="zh-CN" dirty="0"/>
              <a:t>Trajectory could be defined by locations of corners and velocity using C++ command. (Multiple RXs are also supported.)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2459B2-096E-4A49-9618-F93AD9F0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8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7FE613E-3A62-43D7-96A9-15496917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indoor_trajectory.cpp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CF750F-21E4-49C9-A647-C4E7918C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58" y="2771832"/>
            <a:ext cx="3829247" cy="3822896"/>
          </a:xfrm>
          <a:prstGeom prst="rect">
            <a:avLst/>
          </a:prstGeom>
        </p:spPr>
      </p:pic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BE55B1A8-004B-4894-BA07-DBB2449FD3E1}"/>
              </a:ext>
            </a:extLst>
          </p:cNvPr>
          <p:cNvSpPr/>
          <p:nvPr/>
        </p:nvSpPr>
        <p:spPr>
          <a:xfrm rot="10800000" flipV="1">
            <a:off x="3047999" y="3351213"/>
            <a:ext cx="571499" cy="21494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D1CCC3-A007-4612-B174-C7274CCB5CA6}"/>
              </a:ext>
            </a:extLst>
          </p:cNvPr>
          <p:cNvSpPr txBox="1"/>
          <p:nvPr/>
        </p:nvSpPr>
        <p:spPr>
          <a:xfrm>
            <a:off x="3098588" y="5756902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RX moving trajectory.(1m/s)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A5265B-569E-4FC3-A96F-C10506F2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202" y="3546701"/>
            <a:ext cx="762039" cy="2438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B3A34E-C9C2-4617-8A25-25542F768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41" y="2765713"/>
            <a:ext cx="5334000" cy="4000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42E3370-D287-43B8-8405-8480D643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341" y="1357313"/>
            <a:ext cx="6385110" cy="15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2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9230A9-0B31-4AA4-BBA8-D67AD20BF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3EF114-BD19-4E49-AF11-C346593B86DE}" type="slidenum">
              <a:rPr lang="en-US" smtClean="0"/>
              <a:t>9</a:t>
            </a:fld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5AF526-3749-46DA-8DD9-08A33E1B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database: outdoor_trajectory.cpp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EB60F2-0B62-4B70-B9BB-FD981EC4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71" y="840723"/>
            <a:ext cx="3868278" cy="21780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E3D3CB-91BC-4289-8FC7-9930ADBD18D6}"/>
              </a:ext>
            </a:extLst>
          </p:cNvPr>
          <p:cNvSpPr txBox="1"/>
          <p:nvPr/>
        </p:nvSpPr>
        <p:spPr>
          <a:xfrm>
            <a:off x="1612603" y="3018556"/>
            <a:ext cx="331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f_park.odb</a:t>
            </a:r>
            <a:r>
              <a:rPr lang="en-US" altLang="zh-CN" dirty="0"/>
              <a:t> (outdoor database)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A948608-864E-4DDD-9B5B-D1D27DF8B454}"/>
              </a:ext>
            </a:extLst>
          </p:cNvPr>
          <p:cNvSpPr/>
          <p:nvPr/>
        </p:nvSpPr>
        <p:spPr>
          <a:xfrm>
            <a:off x="5279915" y="1973340"/>
            <a:ext cx="945474" cy="303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5882F7-85BC-41DC-96B1-BC698805EF41}"/>
              </a:ext>
            </a:extLst>
          </p:cNvPr>
          <p:cNvSpPr txBox="1"/>
          <p:nvPr/>
        </p:nvSpPr>
        <p:spPr>
          <a:xfrm>
            <a:off x="5291197" y="15875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export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42CF39-57F5-4C47-8231-7D99E759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56" y="824687"/>
            <a:ext cx="4012609" cy="22592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B99B4A-6A83-4DDB-B2EF-73A932444082}"/>
              </a:ext>
            </a:extLst>
          </p:cNvPr>
          <p:cNvSpPr txBox="1"/>
          <p:nvPr/>
        </p:nvSpPr>
        <p:spPr>
          <a:xfrm>
            <a:off x="7069808" y="3060794"/>
            <a:ext cx="331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f_park.idb</a:t>
            </a:r>
            <a:r>
              <a:rPr lang="en-US" altLang="zh-CN" dirty="0"/>
              <a:t> (indoor database)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EFC062-9153-4938-A81C-5B763252B80C}"/>
              </a:ext>
            </a:extLst>
          </p:cNvPr>
          <p:cNvSpPr txBox="1"/>
          <p:nvPr/>
        </p:nvSpPr>
        <p:spPr>
          <a:xfrm>
            <a:off x="3284701" y="3333941"/>
            <a:ext cx="164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A0EB22-AB29-46C4-BADB-C29711E42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81" y="3895110"/>
            <a:ext cx="4294840" cy="2418198"/>
          </a:xfrm>
          <a:prstGeom prst="rect">
            <a:avLst/>
          </a:prstGeom>
        </p:spPr>
      </p:pic>
      <p:sp>
        <p:nvSpPr>
          <p:cNvPr id="13" name="箭头: 上 12">
            <a:extLst>
              <a:ext uri="{FF2B5EF4-FFF2-40B4-BE49-F238E27FC236}">
                <a16:creationId xmlns:a16="http://schemas.microsoft.com/office/drawing/2014/main" id="{40FC5313-0EBC-438E-A38D-3F14D292F656}"/>
              </a:ext>
            </a:extLst>
          </p:cNvPr>
          <p:cNvSpPr/>
          <p:nvPr/>
        </p:nvSpPr>
        <p:spPr>
          <a:xfrm flipV="1">
            <a:off x="3000992" y="3387888"/>
            <a:ext cx="271007" cy="492880"/>
          </a:xfrm>
          <a:prstGeom prst="upArrow">
            <a:avLst>
              <a:gd name="adj1" fmla="val 50000"/>
              <a:gd name="adj2" fmla="val 52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055AB7-6224-4939-B4D3-F7F69FF4156E}"/>
              </a:ext>
            </a:extLst>
          </p:cNvPr>
          <p:cNvSpPr txBox="1"/>
          <p:nvPr/>
        </p:nvSpPr>
        <p:spPr>
          <a:xfrm>
            <a:off x="986433" y="6265817"/>
            <a:ext cx="462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f_park.oib</a:t>
            </a:r>
            <a:r>
              <a:rPr lang="en-US" altLang="zh-CN" dirty="0"/>
              <a:t> (</a:t>
            </a:r>
            <a:r>
              <a:rPr lang="en-US" altLang="zh-CN" dirty="0" err="1"/>
              <a:t>preprocesed</a:t>
            </a:r>
            <a:r>
              <a:rPr lang="en-US" altLang="zh-CN" dirty="0"/>
              <a:t> outdoor database)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30224D-B4A6-4248-9967-3BBF7FC4C4C8}"/>
              </a:ext>
            </a:extLst>
          </p:cNvPr>
          <p:cNvSpPr txBox="1"/>
          <p:nvPr/>
        </p:nvSpPr>
        <p:spPr>
          <a:xfrm>
            <a:off x="6582973" y="3816414"/>
            <a:ext cx="4622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Ray-Tracing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f_park.odb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f_park.oib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f_park.idb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294092"/>
      </p:ext>
    </p:extLst>
  </p:cSld>
  <p:clrMapOvr>
    <a:masterClrMapping/>
  </p:clrMapOvr>
</p:sld>
</file>

<file path=ppt/theme/theme1.xml><?xml version="1.0" encoding="utf-8"?>
<a:theme xmlns:a="http://schemas.openxmlformats.org/drawingml/2006/main" name="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IMS2017_OP_r1a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565</Words>
  <Application>Microsoft Office PowerPoint</Application>
  <PresentationFormat>宽屏</PresentationFormat>
  <Paragraphs>91</Paragraphs>
  <Slides>13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Arial</vt:lpstr>
      <vt:lpstr>Calibri</vt:lpstr>
      <vt:lpstr>Franklin Gothic Book</vt:lpstr>
      <vt:lpstr>Times New Roman</vt:lpstr>
      <vt:lpstr>Wingdings</vt:lpstr>
      <vt:lpstr>IMS2017_OP_r1ac</vt:lpstr>
      <vt:lpstr>1_IMS2017_OP_r1ac</vt:lpstr>
      <vt:lpstr>2_IMS2017_OP_r1ac</vt:lpstr>
      <vt:lpstr>PowerPoint 演示文稿</vt:lpstr>
      <vt:lpstr>Overview</vt:lpstr>
      <vt:lpstr>Simulation settings</vt:lpstr>
      <vt:lpstr>Simulation database: indoor_time_variant.cpp</vt:lpstr>
      <vt:lpstr>Result: indoor_time_variant.cpp </vt:lpstr>
      <vt:lpstr>Result: indoor_time_variant.cpp（ at pixel [3.5m:3.75m,0m:0.25m] ） </vt:lpstr>
      <vt:lpstr>CIR at pixel [3.5m:3.75m,0m:0.25m] </vt:lpstr>
      <vt:lpstr>Result: indoor_trajectory.cpp </vt:lpstr>
      <vt:lpstr>Simulation database: outdoor_trajectory.cpp </vt:lpstr>
      <vt:lpstr>Result: outdoor_trajectory.cpp </vt:lpstr>
      <vt:lpstr>Result: outdoor_trajectory.cpp (cont.) </vt:lpstr>
      <vt:lpstr>Remaining problems.</vt:lpstr>
      <vt:lpstr>Appendix: C++ environment settings.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sleistner</dc:creator>
  <cp:lastModifiedBy>任振裕</cp:lastModifiedBy>
  <cp:revision>731</cp:revision>
  <cp:lastPrinted>2015-10-12T17:01:00Z</cp:lastPrinted>
  <dcterms:created xsi:type="dcterms:W3CDTF">2011-11-17T21:50:00Z</dcterms:created>
  <dcterms:modified xsi:type="dcterms:W3CDTF">2022-11-21T14:25:39Z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