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6858000" cy="9906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B4FF"/>
    <a:srgbClr val="00B3FF"/>
    <a:srgbClr val="00E5B6"/>
    <a:srgbClr val="B4E0E8"/>
    <a:srgbClr val="FF98FF"/>
    <a:srgbClr val="FF3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06" autoAdjust="0"/>
  </p:normalViewPr>
  <p:slideViewPr>
    <p:cSldViewPr snapToGrid="0" showGuides="1">
      <p:cViewPr>
        <p:scale>
          <a:sx n="66" d="100"/>
          <a:sy n="66" d="100"/>
        </p:scale>
        <p:origin x="1708" y="-1240"/>
      </p:cViewPr>
      <p:guideLst>
        <p:guide orient="horz" pos="3120"/>
        <p:guide pos="2160"/>
      </p:guideLst>
    </p:cSldViewPr>
  </p:slideViewPr>
  <p:notesTextViewPr>
    <p:cViewPr>
      <p:scale>
        <a:sx n="1" d="1"/>
        <a:sy n="1" d="1"/>
      </p:scale>
      <p:origin x="0" y="0"/>
    </p:cViewPr>
  </p:notesTextViewPr>
  <p:notesViewPr>
    <p:cSldViewPr snapToGrid="0" showGuides="1">
      <p:cViewPr varScale="1">
        <p:scale>
          <a:sx n="56" d="100"/>
          <a:sy n="56" d="100"/>
        </p:scale>
        <p:origin x="3235" y="3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001137"/>
      </p:ext>
    </p:extLst>
  </p:cSld>
  <p:clrMap bg1="lt1" tx1="dk1" bg2="lt2" tx2="dk2" accent1="accent1" accent2="accent2" accent3="accent3" accent4="accent4" accent5="accent5" accent6="accent6" hlink="hlink" folHlink="folHlink"/>
  <p:notesStyle>
    <a:lvl1pPr marL="0" algn="l" defTabSz="914328" rtl="0" eaLnBrk="1" latinLnBrk="0" hangingPunct="1">
      <a:defRPr sz="1200" kern="1200">
        <a:solidFill>
          <a:schemeClr val="tx1"/>
        </a:solidFill>
        <a:latin typeface="+mn-lt"/>
        <a:ea typeface="+mn-ea"/>
        <a:cs typeface="+mn-cs"/>
      </a:defRPr>
    </a:lvl1pPr>
    <a:lvl2pPr marL="457164" algn="l" defTabSz="914328" rtl="0" eaLnBrk="1" latinLnBrk="0" hangingPunct="1">
      <a:defRPr sz="1200" kern="1200">
        <a:solidFill>
          <a:schemeClr val="tx1"/>
        </a:solidFill>
        <a:latin typeface="+mn-lt"/>
        <a:ea typeface="+mn-ea"/>
        <a:cs typeface="+mn-cs"/>
      </a:defRPr>
    </a:lvl2pPr>
    <a:lvl3pPr marL="914328" algn="l" defTabSz="914328" rtl="0" eaLnBrk="1" latinLnBrk="0" hangingPunct="1">
      <a:defRPr sz="1200" kern="1200">
        <a:solidFill>
          <a:schemeClr val="tx1"/>
        </a:solidFill>
        <a:latin typeface="+mn-lt"/>
        <a:ea typeface="+mn-ea"/>
        <a:cs typeface="+mn-cs"/>
      </a:defRPr>
    </a:lvl3pPr>
    <a:lvl4pPr marL="1371493" algn="l" defTabSz="914328" rtl="0" eaLnBrk="1" latinLnBrk="0" hangingPunct="1">
      <a:defRPr sz="1200" kern="1200">
        <a:solidFill>
          <a:schemeClr val="tx1"/>
        </a:solidFill>
        <a:latin typeface="+mn-lt"/>
        <a:ea typeface="+mn-ea"/>
        <a:cs typeface="+mn-cs"/>
      </a:defRPr>
    </a:lvl4pPr>
    <a:lvl5pPr marL="1828657" algn="l" defTabSz="914328" rtl="0" eaLnBrk="1" latinLnBrk="0" hangingPunct="1">
      <a:defRPr sz="1200" kern="1200">
        <a:solidFill>
          <a:schemeClr val="tx1"/>
        </a:solidFill>
        <a:latin typeface="+mn-lt"/>
        <a:ea typeface="+mn-ea"/>
        <a:cs typeface="+mn-cs"/>
      </a:defRPr>
    </a:lvl5pPr>
    <a:lvl6pPr marL="2285821" algn="l" defTabSz="914328" rtl="0" eaLnBrk="1" latinLnBrk="0" hangingPunct="1">
      <a:defRPr sz="1200" kern="1200">
        <a:solidFill>
          <a:schemeClr val="tx1"/>
        </a:solidFill>
        <a:latin typeface="+mn-lt"/>
        <a:ea typeface="+mn-ea"/>
        <a:cs typeface="+mn-cs"/>
      </a:defRPr>
    </a:lvl6pPr>
    <a:lvl7pPr marL="2742985" algn="l" defTabSz="914328" rtl="0" eaLnBrk="1" latinLnBrk="0" hangingPunct="1">
      <a:defRPr sz="1200" kern="1200">
        <a:solidFill>
          <a:schemeClr val="tx1"/>
        </a:solidFill>
        <a:latin typeface="+mn-lt"/>
        <a:ea typeface="+mn-ea"/>
        <a:cs typeface="+mn-cs"/>
      </a:defRPr>
    </a:lvl7pPr>
    <a:lvl8pPr marL="3200150" algn="l" defTabSz="914328" rtl="0" eaLnBrk="1" latinLnBrk="0" hangingPunct="1">
      <a:defRPr sz="1200" kern="1200">
        <a:solidFill>
          <a:schemeClr val="tx1"/>
        </a:solidFill>
        <a:latin typeface="+mn-lt"/>
        <a:ea typeface="+mn-ea"/>
        <a:cs typeface="+mn-cs"/>
      </a:defRPr>
    </a:lvl8pPr>
    <a:lvl9pPr marL="3657314" algn="l" defTabSz="914328"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223" userDrawn="1">
          <p15:clr>
            <a:srgbClr val="F26B43"/>
          </p15:clr>
        </p15:guide>
        <p15:guide id="2" pos="2237"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F3E94E5-1E5B-4BD8-AD38-6A77EC55F7C3}" type="datetimeFigureOut">
              <a:rPr lang="de-DE" smtClean="0"/>
              <a:t>06.05.2025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299296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3E94E5-1E5B-4BD8-AD38-6A77EC55F7C3}" type="datetimeFigureOut">
              <a:rPr lang="de-DE" smtClean="0"/>
              <a:t>06.05.2025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381902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3E94E5-1E5B-4BD8-AD38-6A77EC55F7C3}" type="datetimeFigureOut">
              <a:rPr lang="de-DE" smtClean="0"/>
              <a:t>06.05.2025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199312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3E94E5-1E5B-4BD8-AD38-6A77EC55F7C3}" type="datetimeFigureOut">
              <a:rPr lang="de-DE" smtClean="0"/>
              <a:t>06.05.2025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194708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F3E94E5-1E5B-4BD8-AD38-6A77EC55F7C3}" type="datetimeFigureOut">
              <a:rPr lang="de-DE" smtClean="0"/>
              <a:t>06.05.2025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165975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F3E94E5-1E5B-4BD8-AD38-6A77EC55F7C3}" type="datetimeFigureOut">
              <a:rPr lang="de-DE" smtClean="0"/>
              <a:t>06.05.2025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104615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F3E94E5-1E5B-4BD8-AD38-6A77EC55F7C3}" type="datetimeFigureOut">
              <a:rPr lang="de-DE" smtClean="0"/>
              <a:t>06.05.2025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255936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2F3E94E5-1E5B-4BD8-AD38-6A77EC55F7C3}" type="datetimeFigureOut">
              <a:rPr lang="de-DE" smtClean="0"/>
              <a:t>06.05.2025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20152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94E5-1E5B-4BD8-AD38-6A77EC55F7C3}" type="datetimeFigureOut">
              <a:rPr lang="de-DE" smtClean="0"/>
              <a:t>06.05.2025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218383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2F3E94E5-1E5B-4BD8-AD38-6A77EC55F7C3}" type="datetimeFigureOut">
              <a:rPr lang="de-DE" smtClean="0"/>
              <a:t>06.05.2025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108144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2F3E94E5-1E5B-4BD8-AD38-6A77EC55F7C3}" type="datetimeFigureOut">
              <a:rPr lang="de-DE" smtClean="0"/>
              <a:t>06.05.2025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809F44-C603-49F1-B0E6-E44F4E315A50}" type="slidenum">
              <a:rPr lang="de-DE" smtClean="0"/>
              <a:t>‹Nr.›</a:t>
            </a:fld>
            <a:endParaRPr lang="de-DE"/>
          </a:p>
        </p:txBody>
      </p:sp>
    </p:spTree>
    <p:extLst>
      <p:ext uri="{BB962C8B-B14F-4D97-AF65-F5344CB8AC3E}">
        <p14:creationId xmlns:p14="http://schemas.microsoft.com/office/powerpoint/2010/main" val="13205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F3E94E5-1E5B-4BD8-AD38-6A77EC55F7C3}" type="datetimeFigureOut">
              <a:rPr lang="de-DE" smtClean="0"/>
              <a:t>06.05.2025</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C809F44-C603-49F1-B0E6-E44F4E315A50}" type="slidenum">
              <a:rPr lang="de-DE" smtClean="0"/>
              <a:t>‹Nr.›</a:t>
            </a:fld>
            <a:endParaRPr lang="de-DE"/>
          </a:p>
        </p:txBody>
      </p:sp>
    </p:spTree>
    <p:extLst>
      <p:ext uri="{BB962C8B-B14F-4D97-AF65-F5344CB8AC3E}">
        <p14:creationId xmlns:p14="http://schemas.microsoft.com/office/powerpoint/2010/main" val="41371323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hyperlink" Target="https://creativecommons.org/licenses/by/4.0/deed.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0EE5117-184D-D767-7E87-9EA3CF52D8E9}"/>
              </a:ext>
            </a:extLst>
          </p:cNvPr>
          <p:cNvSpPr/>
          <p:nvPr/>
        </p:nvSpPr>
        <p:spPr>
          <a:xfrm>
            <a:off x="-107260" y="8932234"/>
            <a:ext cx="7046445" cy="1100408"/>
          </a:xfrm>
          <a:prstGeom prst="rect">
            <a:avLst/>
          </a:prstGeom>
          <a:solidFill>
            <a:srgbClr val="00B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de-DE" sz="2451" dirty="0">
              <a:solidFill>
                <a:srgbClr val="002060"/>
              </a:solidFill>
              <a:latin typeface="Aptos Display" panose="020B0004020202020204" pitchFamily="34" charset="0"/>
            </a:endParaRPr>
          </a:p>
        </p:txBody>
      </p:sp>
      <p:sp>
        <p:nvSpPr>
          <p:cNvPr id="28" name="Rechteck: abgerundete Ecken 27">
            <a:extLst>
              <a:ext uri="{FF2B5EF4-FFF2-40B4-BE49-F238E27FC236}">
                <a16:creationId xmlns:a16="http://schemas.microsoft.com/office/drawing/2014/main" id="{97EF2B56-7A4D-31DF-2AFB-672A5579473F}"/>
              </a:ext>
            </a:extLst>
          </p:cNvPr>
          <p:cNvSpPr/>
          <p:nvPr/>
        </p:nvSpPr>
        <p:spPr>
          <a:xfrm>
            <a:off x="-814701" y="8185838"/>
            <a:ext cx="1470462" cy="1470462"/>
          </a:xfrm>
          <a:prstGeom prst="roundRect">
            <a:avLst>
              <a:gd name="adj" fmla="val 36423"/>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83" dirty="0"/>
          </a:p>
        </p:txBody>
      </p:sp>
      <p:sp>
        <p:nvSpPr>
          <p:cNvPr id="7" name="Rechteck: abgerundete Ecken 6">
            <a:extLst>
              <a:ext uri="{FF2B5EF4-FFF2-40B4-BE49-F238E27FC236}">
                <a16:creationId xmlns:a16="http://schemas.microsoft.com/office/drawing/2014/main" id="{C9E5A3BD-0B23-32C2-ECC8-781E550CD1C6}"/>
              </a:ext>
            </a:extLst>
          </p:cNvPr>
          <p:cNvSpPr/>
          <p:nvPr/>
        </p:nvSpPr>
        <p:spPr>
          <a:xfrm>
            <a:off x="7719612" y="558"/>
            <a:ext cx="1470462" cy="1470462"/>
          </a:xfrm>
          <a:prstGeom prst="roundRect">
            <a:avLst>
              <a:gd name="adj" fmla="val 36423"/>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83"/>
          </a:p>
        </p:txBody>
      </p:sp>
      <p:pic>
        <p:nvPicPr>
          <p:cNvPr id="35" name="Grafik 34" descr="Abschlusshut">
            <a:extLst>
              <a:ext uri="{FF2B5EF4-FFF2-40B4-BE49-F238E27FC236}">
                <a16:creationId xmlns:a16="http://schemas.microsoft.com/office/drawing/2014/main" id="{D24419F1-20CC-4762-0B8F-34040DE33B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1625" y="1388126"/>
            <a:ext cx="578913" cy="885737"/>
          </a:xfrm>
          <a:prstGeom prst="rect">
            <a:avLst/>
          </a:prstGeom>
        </p:spPr>
      </p:pic>
      <p:grpSp>
        <p:nvGrpSpPr>
          <p:cNvPr id="17" name="Gruppieren 16">
            <a:extLst>
              <a:ext uri="{FF2B5EF4-FFF2-40B4-BE49-F238E27FC236}">
                <a16:creationId xmlns:a16="http://schemas.microsoft.com/office/drawing/2014/main" id="{B15DACA9-8CF9-3EBE-DDD4-7F2B20263128}"/>
              </a:ext>
            </a:extLst>
          </p:cNvPr>
          <p:cNvGrpSpPr/>
          <p:nvPr/>
        </p:nvGrpSpPr>
        <p:grpSpPr>
          <a:xfrm>
            <a:off x="4712439" y="2149666"/>
            <a:ext cx="2214338" cy="6776833"/>
            <a:chOff x="4704191" y="2564825"/>
            <a:chExt cx="2168467" cy="6731575"/>
          </a:xfrm>
        </p:grpSpPr>
        <p:sp>
          <p:nvSpPr>
            <p:cNvPr id="24" name="Rechteck 23">
              <a:extLst>
                <a:ext uri="{FF2B5EF4-FFF2-40B4-BE49-F238E27FC236}">
                  <a16:creationId xmlns:a16="http://schemas.microsoft.com/office/drawing/2014/main" id="{E9CD6B75-B505-508B-D321-BC2BC6A7C170}"/>
                </a:ext>
              </a:extLst>
            </p:cNvPr>
            <p:cNvSpPr/>
            <p:nvPr/>
          </p:nvSpPr>
          <p:spPr>
            <a:xfrm>
              <a:off x="4704191" y="2564825"/>
              <a:ext cx="2168467" cy="6731575"/>
            </a:xfrm>
            <a:prstGeom prst="rect">
              <a:avLst/>
            </a:prstGeom>
            <a:solidFill>
              <a:srgbClr val="002060"/>
            </a:solidFill>
            <a:ln>
              <a:solidFill>
                <a:srgbClr val="00206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DE" sz="2042" dirty="0">
                  <a:solidFill>
                    <a:schemeClr val="bg1"/>
                  </a:solidFill>
                  <a:latin typeface="Aptos Display" panose="020B0004020202020204" pitchFamily="34" charset="0"/>
                </a:rPr>
                <a:t>     Inhalte</a:t>
              </a:r>
            </a:p>
            <a:p>
              <a:pPr algn="ctr"/>
              <a:endParaRPr lang="de-DE" sz="2451" dirty="0">
                <a:solidFill>
                  <a:schemeClr val="bg1"/>
                </a:solidFill>
              </a:endParaRPr>
            </a:p>
            <a:p>
              <a:pPr algn="ctr"/>
              <a:r>
                <a:rPr lang="de-DE" sz="1225" dirty="0">
                  <a:solidFill>
                    <a:schemeClr val="bg1"/>
                  </a:solidFill>
                  <a:latin typeface="Aptos" panose="020B0004020202020204" pitchFamily="34" charset="0"/>
                </a:rPr>
                <a:t>Vorteile und Herausforderungen von Videokonferenzen</a:t>
              </a:r>
            </a:p>
            <a:p>
              <a:pPr algn="ctr"/>
              <a:endParaRPr lang="de-DE" sz="1225" dirty="0">
                <a:solidFill>
                  <a:schemeClr val="bg1"/>
                </a:solidFill>
                <a:latin typeface="Aptos" panose="020B0004020202020204" pitchFamily="34" charset="0"/>
              </a:endParaRPr>
            </a:p>
            <a:p>
              <a:pPr algn="ctr"/>
              <a:endParaRPr lang="de-DE" sz="1225" dirty="0">
                <a:solidFill>
                  <a:schemeClr val="bg1"/>
                </a:solidFill>
                <a:latin typeface="Aptos" panose="020B0004020202020204" pitchFamily="34" charset="0"/>
              </a:endParaRPr>
            </a:p>
            <a:p>
              <a:pPr algn="ctr"/>
              <a:r>
                <a:rPr lang="de-DE" sz="1225" dirty="0">
                  <a:solidFill>
                    <a:schemeClr val="bg1"/>
                  </a:solidFill>
                  <a:latin typeface="Aptos" panose="020B0004020202020204" pitchFamily="34" charset="0"/>
                </a:rPr>
                <a:t>Ermittlung passender Kommunikations- und Kooperationsanlässe</a:t>
              </a:r>
            </a:p>
            <a:p>
              <a:pPr algn="ctr"/>
              <a:endParaRPr lang="de-DE" sz="1225" dirty="0">
                <a:solidFill>
                  <a:schemeClr val="bg1"/>
                </a:solidFill>
                <a:latin typeface="Aptos" panose="020B0004020202020204" pitchFamily="34" charset="0"/>
              </a:endParaRPr>
            </a:p>
            <a:p>
              <a:pPr algn="ctr"/>
              <a:endParaRPr lang="de-DE" sz="1225" dirty="0">
                <a:solidFill>
                  <a:schemeClr val="bg1"/>
                </a:solidFill>
                <a:latin typeface="Aptos" panose="020B0004020202020204" pitchFamily="34" charset="0"/>
              </a:endParaRPr>
            </a:p>
            <a:p>
              <a:pPr algn="ctr"/>
              <a:r>
                <a:rPr lang="de-DE" sz="1225" dirty="0">
                  <a:solidFill>
                    <a:schemeClr val="bg1"/>
                  </a:solidFill>
                  <a:latin typeface="Aptos" panose="020B0004020202020204" pitchFamily="34" charset="0"/>
                </a:rPr>
                <a:t>Zielorientierte Planung und Organisation virtueller Meetings</a:t>
              </a:r>
            </a:p>
            <a:p>
              <a:pPr algn="ctr"/>
              <a:endParaRPr lang="de-DE" sz="1225" dirty="0">
                <a:solidFill>
                  <a:schemeClr val="bg1"/>
                </a:solidFill>
                <a:latin typeface="Aptos" panose="020B0004020202020204" pitchFamily="34" charset="0"/>
              </a:endParaRPr>
            </a:p>
            <a:p>
              <a:pPr algn="ctr"/>
              <a:endParaRPr lang="de-DE" sz="1225" dirty="0">
                <a:solidFill>
                  <a:schemeClr val="bg1"/>
                </a:solidFill>
                <a:latin typeface="Aptos" panose="020B0004020202020204" pitchFamily="34" charset="0"/>
              </a:endParaRPr>
            </a:p>
            <a:p>
              <a:pPr algn="ctr"/>
              <a:r>
                <a:rPr lang="de-DE" sz="1225" dirty="0">
                  <a:solidFill>
                    <a:schemeClr val="bg1"/>
                  </a:solidFill>
                  <a:latin typeface="Aptos" panose="020B0004020202020204" pitchFamily="34" charset="0"/>
                </a:rPr>
                <a:t>Festlegen von Kommunikationsregeln</a:t>
              </a:r>
            </a:p>
            <a:p>
              <a:pPr algn="ctr"/>
              <a:endParaRPr lang="de-DE" sz="1225" dirty="0">
                <a:solidFill>
                  <a:schemeClr val="bg1"/>
                </a:solidFill>
                <a:latin typeface="Aptos" panose="020B0004020202020204" pitchFamily="34" charset="0"/>
              </a:endParaRPr>
            </a:p>
            <a:p>
              <a:pPr algn="ctr"/>
              <a:endParaRPr lang="de-DE" sz="1225" dirty="0">
                <a:solidFill>
                  <a:schemeClr val="bg1"/>
                </a:solidFill>
                <a:latin typeface="Aptos" panose="020B0004020202020204" pitchFamily="34" charset="0"/>
              </a:endParaRPr>
            </a:p>
            <a:p>
              <a:pPr algn="ctr"/>
              <a:r>
                <a:rPr lang="de-DE" sz="1225" dirty="0">
                  <a:solidFill>
                    <a:schemeClr val="bg1"/>
                  </a:solidFill>
                  <a:latin typeface="Aptos" panose="020B0004020202020204" pitchFamily="34" charset="0"/>
                </a:rPr>
                <a:t>Auswahl von Tools zur Förderung von Interaktivität</a:t>
              </a:r>
            </a:p>
            <a:p>
              <a:pPr algn="ctr"/>
              <a:endParaRPr lang="de-DE" sz="1225" dirty="0">
                <a:solidFill>
                  <a:schemeClr val="bg1"/>
                </a:solidFill>
                <a:latin typeface="Aptos" panose="020B0004020202020204" pitchFamily="34" charset="0"/>
              </a:endParaRPr>
            </a:p>
            <a:p>
              <a:pPr algn="ctr"/>
              <a:endParaRPr lang="de-DE" sz="1225" dirty="0">
                <a:solidFill>
                  <a:schemeClr val="bg1"/>
                </a:solidFill>
                <a:latin typeface="Aptos" panose="020B0004020202020204" pitchFamily="34" charset="0"/>
              </a:endParaRPr>
            </a:p>
            <a:p>
              <a:pPr algn="ctr"/>
              <a:r>
                <a:rPr lang="de-DE" sz="1225" dirty="0">
                  <a:solidFill>
                    <a:schemeClr val="bg1"/>
                  </a:solidFill>
                  <a:latin typeface="Aptos" panose="020B0004020202020204" pitchFamily="34" charset="0"/>
                </a:rPr>
                <a:t>Moderationsleitfaden und Umgang mit schwierigen Situationen</a:t>
              </a:r>
            </a:p>
            <a:p>
              <a:pPr algn="ctr"/>
              <a:endParaRPr lang="de-DE" sz="1225" dirty="0">
                <a:solidFill>
                  <a:schemeClr val="bg1"/>
                </a:solidFill>
                <a:latin typeface="Aptos" panose="020B0004020202020204" pitchFamily="34" charset="0"/>
              </a:endParaRPr>
            </a:p>
            <a:p>
              <a:pPr algn="ctr"/>
              <a:endParaRPr lang="de-DE" sz="1225" dirty="0">
                <a:solidFill>
                  <a:schemeClr val="bg1"/>
                </a:solidFill>
                <a:latin typeface="Aptos" panose="020B0004020202020204" pitchFamily="34" charset="0"/>
              </a:endParaRPr>
            </a:p>
            <a:p>
              <a:pPr algn="ctr"/>
              <a:r>
                <a:rPr lang="de-DE" sz="1225" dirty="0">
                  <a:solidFill>
                    <a:schemeClr val="bg1"/>
                  </a:solidFill>
                  <a:latin typeface="Aptos" panose="020B0004020202020204" pitchFamily="34" charset="0"/>
                </a:rPr>
                <a:t>Nachbereitung der Videokonferenz entsprechend dem Besprechungsziel</a:t>
              </a:r>
            </a:p>
          </p:txBody>
        </p:sp>
        <p:sp>
          <p:nvSpPr>
            <p:cNvPr id="38" name="Ellipse 37">
              <a:extLst>
                <a:ext uri="{FF2B5EF4-FFF2-40B4-BE49-F238E27FC236}">
                  <a16:creationId xmlns:a16="http://schemas.microsoft.com/office/drawing/2014/main" id="{C2A2F3E5-1EAE-B0BD-F39B-803BB910E840}"/>
                </a:ext>
              </a:extLst>
            </p:cNvPr>
            <p:cNvSpPr/>
            <p:nvPr/>
          </p:nvSpPr>
          <p:spPr bwMode="auto">
            <a:xfrm>
              <a:off x="5689405" y="3058365"/>
              <a:ext cx="180000" cy="180000"/>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1</a:t>
              </a:r>
            </a:p>
          </p:txBody>
        </p:sp>
        <p:sp>
          <p:nvSpPr>
            <p:cNvPr id="40" name="Ellipse 39">
              <a:extLst>
                <a:ext uri="{FF2B5EF4-FFF2-40B4-BE49-F238E27FC236}">
                  <a16:creationId xmlns:a16="http://schemas.microsoft.com/office/drawing/2014/main" id="{235C460E-6D5A-04EC-82A0-6C909BF2B495}"/>
                </a:ext>
              </a:extLst>
            </p:cNvPr>
            <p:cNvSpPr/>
            <p:nvPr/>
          </p:nvSpPr>
          <p:spPr bwMode="auto">
            <a:xfrm>
              <a:off x="5688000" y="3993078"/>
              <a:ext cx="180000" cy="180000"/>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2</a:t>
              </a:r>
            </a:p>
          </p:txBody>
        </p:sp>
        <p:sp>
          <p:nvSpPr>
            <p:cNvPr id="41" name="Ellipse 40">
              <a:extLst>
                <a:ext uri="{FF2B5EF4-FFF2-40B4-BE49-F238E27FC236}">
                  <a16:creationId xmlns:a16="http://schemas.microsoft.com/office/drawing/2014/main" id="{0DE02841-E529-5B98-15B3-86FFD19F75A3}"/>
                </a:ext>
              </a:extLst>
            </p:cNvPr>
            <p:cNvSpPr/>
            <p:nvPr/>
          </p:nvSpPr>
          <p:spPr bwMode="auto">
            <a:xfrm>
              <a:off x="5679745" y="4927791"/>
              <a:ext cx="180000" cy="180000"/>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3</a:t>
              </a:r>
            </a:p>
          </p:txBody>
        </p:sp>
        <p:sp>
          <p:nvSpPr>
            <p:cNvPr id="42" name="Ellipse 41">
              <a:extLst>
                <a:ext uri="{FF2B5EF4-FFF2-40B4-BE49-F238E27FC236}">
                  <a16:creationId xmlns:a16="http://schemas.microsoft.com/office/drawing/2014/main" id="{F86EC0E8-C216-5C02-C16D-3EEB453D2642}"/>
                </a:ext>
              </a:extLst>
            </p:cNvPr>
            <p:cNvSpPr/>
            <p:nvPr/>
          </p:nvSpPr>
          <p:spPr bwMode="auto">
            <a:xfrm>
              <a:off x="5688000" y="5786311"/>
              <a:ext cx="180000" cy="180000"/>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4</a:t>
              </a:r>
            </a:p>
          </p:txBody>
        </p:sp>
        <p:sp>
          <p:nvSpPr>
            <p:cNvPr id="43" name="Ellipse 42">
              <a:extLst>
                <a:ext uri="{FF2B5EF4-FFF2-40B4-BE49-F238E27FC236}">
                  <a16:creationId xmlns:a16="http://schemas.microsoft.com/office/drawing/2014/main" id="{2B683852-4717-66EF-3F6F-812B3A7535AC}"/>
                </a:ext>
              </a:extLst>
            </p:cNvPr>
            <p:cNvSpPr/>
            <p:nvPr/>
          </p:nvSpPr>
          <p:spPr bwMode="auto">
            <a:xfrm>
              <a:off x="5688000" y="6554831"/>
              <a:ext cx="180000" cy="180000"/>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5</a:t>
              </a:r>
            </a:p>
          </p:txBody>
        </p:sp>
        <p:sp>
          <p:nvSpPr>
            <p:cNvPr id="44" name="Ellipse 43">
              <a:extLst>
                <a:ext uri="{FF2B5EF4-FFF2-40B4-BE49-F238E27FC236}">
                  <a16:creationId xmlns:a16="http://schemas.microsoft.com/office/drawing/2014/main" id="{56452FCF-4432-0134-A962-0918BB7306BC}"/>
                </a:ext>
              </a:extLst>
            </p:cNvPr>
            <p:cNvSpPr/>
            <p:nvPr/>
          </p:nvSpPr>
          <p:spPr bwMode="auto">
            <a:xfrm>
              <a:off x="5688000" y="7298877"/>
              <a:ext cx="180000" cy="180000"/>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6</a:t>
              </a:r>
            </a:p>
          </p:txBody>
        </p:sp>
        <p:sp>
          <p:nvSpPr>
            <p:cNvPr id="45" name="Ellipse 44">
              <a:extLst>
                <a:ext uri="{FF2B5EF4-FFF2-40B4-BE49-F238E27FC236}">
                  <a16:creationId xmlns:a16="http://schemas.microsoft.com/office/drawing/2014/main" id="{FE097AF9-E743-1DC3-35AC-05F97C41126F}"/>
                </a:ext>
              </a:extLst>
            </p:cNvPr>
            <p:cNvSpPr/>
            <p:nvPr/>
          </p:nvSpPr>
          <p:spPr bwMode="auto">
            <a:xfrm>
              <a:off x="5691092" y="8201326"/>
              <a:ext cx="180000" cy="180000"/>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7</a:t>
              </a:r>
            </a:p>
          </p:txBody>
        </p:sp>
      </p:grpSp>
      <p:sp>
        <p:nvSpPr>
          <p:cNvPr id="51" name="Rechteck 50">
            <a:extLst>
              <a:ext uri="{FF2B5EF4-FFF2-40B4-BE49-F238E27FC236}">
                <a16:creationId xmlns:a16="http://schemas.microsoft.com/office/drawing/2014/main" id="{06B21DFE-3267-B5EB-F525-2AB15464D6BA}"/>
              </a:ext>
            </a:extLst>
          </p:cNvPr>
          <p:cNvSpPr/>
          <p:nvPr/>
        </p:nvSpPr>
        <p:spPr>
          <a:xfrm>
            <a:off x="-72536" y="5306844"/>
            <a:ext cx="4788735" cy="20290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225" dirty="0">
              <a:solidFill>
                <a:srgbClr val="002060"/>
              </a:solidFill>
              <a:latin typeface="Aptos" panose="020B0004020202020204" pitchFamily="34" charset="0"/>
            </a:endParaRPr>
          </a:p>
        </p:txBody>
      </p:sp>
      <p:sp>
        <p:nvSpPr>
          <p:cNvPr id="57" name="Ellipse 56">
            <a:extLst>
              <a:ext uri="{FF2B5EF4-FFF2-40B4-BE49-F238E27FC236}">
                <a16:creationId xmlns:a16="http://schemas.microsoft.com/office/drawing/2014/main" id="{DA9F9A9F-7EB1-E474-1A77-19AE0B5DE4B4}"/>
              </a:ext>
            </a:extLst>
          </p:cNvPr>
          <p:cNvSpPr/>
          <p:nvPr/>
        </p:nvSpPr>
        <p:spPr bwMode="auto">
          <a:xfrm>
            <a:off x="2236884" y="5389882"/>
            <a:ext cx="183808" cy="183808"/>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1</a:t>
            </a:r>
          </a:p>
        </p:txBody>
      </p:sp>
      <p:sp>
        <p:nvSpPr>
          <p:cNvPr id="58" name="Ellipse 57">
            <a:extLst>
              <a:ext uri="{FF2B5EF4-FFF2-40B4-BE49-F238E27FC236}">
                <a16:creationId xmlns:a16="http://schemas.microsoft.com/office/drawing/2014/main" id="{2C909698-6717-11B6-AE8F-3C152B90FB57}"/>
              </a:ext>
            </a:extLst>
          </p:cNvPr>
          <p:cNvSpPr/>
          <p:nvPr/>
        </p:nvSpPr>
        <p:spPr bwMode="auto">
          <a:xfrm>
            <a:off x="2229926" y="6230027"/>
            <a:ext cx="183808" cy="183808"/>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2</a:t>
            </a:r>
          </a:p>
        </p:txBody>
      </p:sp>
      <p:sp>
        <p:nvSpPr>
          <p:cNvPr id="59" name="Ellipse 58">
            <a:extLst>
              <a:ext uri="{FF2B5EF4-FFF2-40B4-BE49-F238E27FC236}">
                <a16:creationId xmlns:a16="http://schemas.microsoft.com/office/drawing/2014/main" id="{A920BA85-0C57-66DE-C745-7E23F41EDA06}"/>
              </a:ext>
            </a:extLst>
          </p:cNvPr>
          <p:cNvSpPr/>
          <p:nvPr/>
        </p:nvSpPr>
        <p:spPr bwMode="auto">
          <a:xfrm>
            <a:off x="2236884" y="6973472"/>
            <a:ext cx="183808" cy="183808"/>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3</a:t>
            </a:r>
          </a:p>
        </p:txBody>
      </p:sp>
      <p:sp>
        <p:nvSpPr>
          <p:cNvPr id="60" name="Ellipse 59">
            <a:extLst>
              <a:ext uri="{FF2B5EF4-FFF2-40B4-BE49-F238E27FC236}">
                <a16:creationId xmlns:a16="http://schemas.microsoft.com/office/drawing/2014/main" id="{1B4E43D7-349B-F39B-27BB-95211F8B909D}"/>
              </a:ext>
            </a:extLst>
          </p:cNvPr>
          <p:cNvSpPr/>
          <p:nvPr/>
        </p:nvSpPr>
        <p:spPr bwMode="auto">
          <a:xfrm>
            <a:off x="2236884" y="7804200"/>
            <a:ext cx="183808" cy="183808"/>
          </a:xfrm>
          <a:prstGeom prst="ellipse">
            <a:avLst/>
          </a:prstGeom>
          <a:solidFill>
            <a:srgbClr val="00E5B6"/>
          </a:solidFill>
          <a:ln w="57150">
            <a:solidFill>
              <a:srgbClr val="00E5B6"/>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4</a:t>
            </a:r>
          </a:p>
        </p:txBody>
      </p:sp>
      <p:pic>
        <p:nvPicPr>
          <p:cNvPr id="48" name="Grafik 47" descr="Zielgruppe">
            <a:extLst>
              <a:ext uri="{FF2B5EF4-FFF2-40B4-BE49-F238E27FC236}">
                <a16:creationId xmlns:a16="http://schemas.microsoft.com/office/drawing/2014/main" id="{6B1D9524-5328-8ED1-3606-FD3FEB9E3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168" y="2087410"/>
            <a:ext cx="667495" cy="667495"/>
          </a:xfrm>
          <a:prstGeom prst="rect">
            <a:avLst/>
          </a:prstGeom>
        </p:spPr>
      </p:pic>
      <p:sp>
        <p:nvSpPr>
          <p:cNvPr id="36" name="Rechteck: abgerundete Ecken 35">
            <a:extLst>
              <a:ext uri="{FF2B5EF4-FFF2-40B4-BE49-F238E27FC236}">
                <a16:creationId xmlns:a16="http://schemas.microsoft.com/office/drawing/2014/main" id="{B00BAF8B-B237-E457-C49C-17C04625FF5F}"/>
              </a:ext>
            </a:extLst>
          </p:cNvPr>
          <p:cNvSpPr/>
          <p:nvPr/>
        </p:nvSpPr>
        <p:spPr>
          <a:xfrm>
            <a:off x="4047171" y="1423286"/>
            <a:ext cx="1470462" cy="1470462"/>
          </a:xfrm>
          <a:prstGeom prst="roundRect">
            <a:avLst>
              <a:gd name="adj" fmla="val 36423"/>
            </a:avLst>
          </a:prstGeom>
          <a:solidFill>
            <a:srgbClr val="00E5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83" dirty="0"/>
          </a:p>
        </p:txBody>
      </p:sp>
      <p:graphicFrame>
        <p:nvGraphicFramePr>
          <p:cNvPr id="13" name="Tabelle 12">
            <a:extLst>
              <a:ext uri="{FF2B5EF4-FFF2-40B4-BE49-F238E27FC236}">
                <a16:creationId xmlns:a16="http://schemas.microsoft.com/office/drawing/2014/main" id="{B0D2DD59-BD33-3214-C4BD-FB7EF8F25979}"/>
              </a:ext>
            </a:extLst>
          </p:cNvPr>
          <p:cNvGraphicFramePr>
            <a:graphicFrameLocks noGrp="1"/>
          </p:cNvGraphicFramePr>
          <p:nvPr>
            <p:extLst>
              <p:ext uri="{D42A27DB-BD31-4B8C-83A1-F6EECF244321}">
                <p14:modId xmlns:p14="http://schemas.microsoft.com/office/powerpoint/2010/main" val="618562585"/>
              </p:ext>
            </p:extLst>
          </p:nvPr>
        </p:nvGraphicFramePr>
        <p:xfrm>
          <a:off x="-123408" y="4707129"/>
          <a:ext cx="4828914" cy="4219370"/>
        </p:xfrm>
        <a:graphic>
          <a:graphicData uri="http://schemas.openxmlformats.org/drawingml/2006/table">
            <a:tbl>
              <a:tblPr firstRow="1" bandRow="1">
                <a:tableStyleId>{9D7B26C5-4107-4FEC-AEDC-1716B250A1EF}</a:tableStyleId>
              </a:tblPr>
              <a:tblGrid>
                <a:gridCol w="4828914">
                  <a:extLst>
                    <a:ext uri="{9D8B030D-6E8A-4147-A177-3AD203B41FA5}">
                      <a16:colId xmlns:a16="http://schemas.microsoft.com/office/drawing/2014/main" val="664437076"/>
                    </a:ext>
                  </a:extLst>
                </a:gridCol>
              </a:tblGrid>
              <a:tr h="483273">
                <a:tc>
                  <a:txBody>
                    <a:bodyPr/>
                    <a:lstStyle/>
                    <a:p>
                      <a:pPr marL="0" algn="ctr" defTabSz="457200" rtl="0" eaLnBrk="1" latinLnBrk="0" hangingPunct="1"/>
                      <a:r>
                        <a:rPr lang="de-DE" sz="400" b="0" kern="1200" dirty="0">
                          <a:solidFill>
                            <a:schemeClr val="bg1">
                              <a:lumMod val="95000"/>
                            </a:schemeClr>
                          </a:solidFill>
                          <a:latin typeface="Aptos Display" panose="020B0004020202020204" pitchFamily="34" charset="0"/>
                          <a:ea typeface="+mn-ea"/>
                          <a:cs typeface="+mn-cs"/>
                        </a:rPr>
                        <a:t>a</a:t>
                      </a:r>
                      <a:br>
                        <a:rPr lang="de-DE" sz="2000" b="0" kern="1200" dirty="0">
                          <a:solidFill>
                            <a:srgbClr val="002060"/>
                          </a:solidFill>
                          <a:latin typeface="Aptos Display" panose="020B0004020202020204" pitchFamily="34" charset="0"/>
                          <a:ea typeface="+mn-ea"/>
                          <a:cs typeface="+mn-cs"/>
                        </a:rPr>
                      </a:br>
                      <a:r>
                        <a:rPr lang="de-DE" sz="2000" b="0" kern="1200" dirty="0">
                          <a:solidFill>
                            <a:srgbClr val="002060"/>
                          </a:solidFill>
                          <a:latin typeface="Aptos Display" panose="020B0004020202020204" pitchFamily="34" charset="0"/>
                          <a:ea typeface="+mn-ea"/>
                          <a:cs typeface="+mn-cs"/>
                        </a:rPr>
                        <a:t>   Vorteile von Videokonferenzen</a:t>
                      </a:r>
                    </a:p>
                  </a:txBody>
                  <a:tcPr marL="93374" marR="93374" marT="46687" marB="46687">
                    <a:lnL>
                      <a:noFill/>
                    </a:lnL>
                    <a:lnR>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4272413"/>
                  </a:ext>
                </a:extLst>
              </a:tr>
              <a:tr h="326258">
                <a:tc>
                  <a:txBody>
                    <a:bodyPr/>
                    <a:lstStyle/>
                    <a:p>
                      <a:endParaRPr lang="de-DE" sz="1400" dirty="0">
                        <a:ln>
                          <a:noFill/>
                        </a:ln>
                        <a:solidFill>
                          <a:srgbClr val="002060"/>
                        </a:solidFill>
                      </a:endParaRPr>
                    </a:p>
                  </a:txBody>
                  <a:tcPr marL="93374" marR="93374" marT="46687" marB="46687">
                    <a:lnL>
                      <a:noFill/>
                    </a:lnL>
                    <a:lnR>
                      <a:noFill/>
                    </a:lnR>
                    <a:lnT w="12700" cmpd="sng">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95896229"/>
                  </a:ext>
                </a:extLst>
              </a:tr>
              <a:tr h="564372">
                <a:tc>
                  <a:txBody>
                    <a:bodyPr/>
                    <a:lstStyle/>
                    <a:p>
                      <a:pPr algn="ctr"/>
                      <a:r>
                        <a:rPr lang="de-DE" sz="1300" b="1" kern="1200" dirty="0">
                          <a:ln>
                            <a:noFill/>
                          </a:ln>
                          <a:solidFill>
                            <a:srgbClr val="002060"/>
                          </a:solidFill>
                        </a:rPr>
                        <a:t>Flexibilität</a:t>
                      </a:r>
                      <a:br>
                        <a:rPr lang="de-DE" sz="1300" b="1" kern="1200" dirty="0">
                          <a:ln>
                            <a:noFill/>
                          </a:ln>
                          <a:solidFill>
                            <a:srgbClr val="002060"/>
                          </a:solidFill>
                        </a:rPr>
                      </a:br>
                      <a:r>
                        <a:rPr lang="de-DE" sz="1300" kern="1200" dirty="0">
                          <a:ln>
                            <a:noFill/>
                          </a:ln>
                          <a:solidFill>
                            <a:srgbClr val="002060"/>
                          </a:solidFill>
                        </a:rPr>
                        <a:t>Zusammenarbeit unabhängig von Ort und Zeit</a:t>
                      </a:r>
                      <a:endParaRPr lang="de-DE" sz="1300" kern="1200" dirty="0">
                        <a:ln>
                          <a:noFill/>
                        </a:ln>
                        <a:solidFill>
                          <a:srgbClr val="002060"/>
                        </a:solidFill>
                        <a:latin typeface="Aptos" panose="020B0004020202020204" pitchFamily="34" charset="0"/>
                        <a:ea typeface="+mn-ea"/>
                        <a:cs typeface="+mn-cs"/>
                      </a:endParaRPr>
                    </a:p>
                  </a:txBody>
                  <a:tcPr marL="93374" marR="93374" marT="46687" marB="46687">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8253497"/>
                  </a:ext>
                </a:extLst>
              </a:tr>
              <a:tr h="317892">
                <a:tc>
                  <a:txBody>
                    <a:bodyPr/>
                    <a:lstStyle/>
                    <a:p>
                      <a:endParaRPr lang="de-DE" sz="1300" dirty="0">
                        <a:ln>
                          <a:noFill/>
                        </a:ln>
                        <a:solidFill>
                          <a:srgbClr val="002060"/>
                        </a:solidFill>
                      </a:endParaRPr>
                    </a:p>
                  </a:txBody>
                  <a:tcPr marL="93374" marR="93374" marT="46687" marB="46687">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98889619"/>
                  </a:ext>
                </a:extLst>
              </a:tr>
              <a:tr h="564372">
                <a:tc>
                  <a:txBody>
                    <a:bodyPr/>
                    <a:lstStyle/>
                    <a:p>
                      <a:pPr algn="ctr"/>
                      <a:r>
                        <a:rPr lang="de-DE" sz="1300" b="1" kern="1200" dirty="0">
                          <a:ln>
                            <a:noFill/>
                          </a:ln>
                          <a:solidFill>
                            <a:srgbClr val="002060"/>
                          </a:solidFill>
                        </a:rPr>
                        <a:t>Schnelle Entscheidungen</a:t>
                      </a:r>
                      <a:br>
                        <a:rPr lang="de-DE" sz="1300" kern="1200" dirty="0">
                          <a:ln>
                            <a:noFill/>
                          </a:ln>
                          <a:solidFill>
                            <a:srgbClr val="002060"/>
                          </a:solidFill>
                        </a:rPr>
                      </a:br>
                      <a:r>
                        <a:rPr lang="de-DE" sz="1300" kern="1200" dirty="0">
                          <a:ln>
                            <a:noFill/>
                          </a:ln>
                          <a:solidFill>
                            <a:srgbClr val="002060"/>
                          </a:solidFill>
                        </a:rPr>
                        <a:t>Virtuelle Meetings fördern effiziente Entscheidungsprozesse</a:t>
                      </a:r>
                      <a:endParaRPr lang="de-DE" sz="1300" kern="1200" dirty="0">
                        <a:ln>
                          <a:noFill/>
                        </a:ln>
                        <a:solidFill>
                          <a:srgbClr val="002060"/>
                        </a:solidFill>
                        <a:latin typeface="Aptos" panose="020B0004020202020204" pitchFamily="34" charset="0"/>
                        <a:ea typeface="+mn-ea"/>
                        <a:cs typeface="+mn-cs"/>
                      </a:endParaRPr>
                    </a:p>
                  </a:txBody>
                  <a:tcPr marL="93374" marR="93374" marT="46687" marB="46687">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5354208"/>
                  </a:ext>
                </a:extLst>
              </a:tr>
              <a:tr h="317892">
                <a:tc>
                  <a:txBody>
                    <a:bodyPr/>
                    <a:lstStyle/>
                    <a:p>
                      <a:endParaRPr lang="de-DE" sz="1300" dirty="0">
                        <a:ln>
                          <a:noFill/>
                        </a:ln>
                        <a:solidFill>
                          <a:srgbClr val="002060"/>
                        </a:solidFill>
                      </a:endParaRPr>
                    </a:p>
                  </a:txBody>
                  <a:tcPr marL="93374" marR="93374" marT="46687" marB="46687">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66764721"/>
                  </a:ext>
                </a:extLst>
              </a:tr>
              <a:tr h="564372">
                <a:tc>
                  <a:txBody>
                    <a:bodyPr/>
                    <a:lstStyle/>
                    <a:p>
                      <a:pPr algn="ctr"/>
                      <a:r>
                        <a:rPr lang="de-DE" sz="1300" b="1" kern="1200" dirty="0">
                          <a:ln>
                            <a:noFill/>
                          </a:ln>
                          <a:solidFill>
                            <a:srgbClr val="002060"/>
                          </a:solidFill>
                        </a:rPr>
                        <a:t>Kosten- und Umweltfreundlichkeit</a:t>
                      </a:r>
                      <a:br>
                        <a:rPr lang="de-DE" sz="1300" kern="1200" dirty="0">
                          <a:ln>
                            <a:noFill/>
                          </a:ln>
                          <a:solidFill>
                            <a:srgbClr val="002060"/>
                          </a:solidFill>
                        </a:rPr>
                      </a:br>
                      <a:r>
                        <a:rPr lang="de-DE" sz="1300" kern="1200" dirty="0">
                          <a:ln>
                            <a:noFill/>
                          </a:ln>
                          <a:solidFill>
                            <a:srgbClr val="002060"/>
                          </a:solidFill>
                        </a:rPr>
                        <a:t>Reduzierte Reisekosten, nachhaltige Lösungen</a:t>
                      </a:r>
                      <a:endParaRPr lang="de-DE" sz="1300" kern="1200" dirty="0">
                        <a:ln>
                          <a:noFill/>
                        </a:ln>
                        <a:solidFill>
                          <a:srgbClr val="002060"/>
                        </a:solidFill>
                        <a:latin typeface="Aptos" panose="020B0004020202020204" pitchFamily="34" charset="0"/>
                        <a:ea typeface="+mn-ea"/>
                        <a:cs typeface="+mn-cs"/>
                      </a:endParaRPr>
                    </a:p>
                  </a:txBody>
                  <a:tcPr marL="93374" marR="93374" marT="46687" marB="46687">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93263463"/>
                  </a:ext>
                </a:extLst>
              </a:tr>
              <a:tr h="328036">
                <a:tc>
                  <a:txBody>
                    <a:bodyPr/>
                    <a:lstStyle/>
                    <a:p>
                      <a:pPr algn="ctr"/>
                      <a:endParaRPr lang="de-DE" sz="1300" dirty="0">
                        <a:ln>
                          <a:noFill/>
                        </a:ln>
                        <a:solidFill>
                          <a:srgbClr val="002060"/>
                        </a:solidFill>
                      </a:endParaRPr>
                    </a:p>
                  </a:txBody>
                  <a:tcPr marL="93374" marR="93374" marT="46687" marB="46687">
                    <a:lnL>
                      <a:noFill/>
                    </a:lnL>
                    <a:lnR>
                      <a:noFill/>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420530"/>
                  </a:ext>
                </a:extLst>
              </a:tr>
              <a:tr h="752903">
                <a:tc>
                  <a:txBody>
                    <a:bodyPr/>
                    <a:lstStyle/>
                    <a:p>
                      <a:pPr algn="ctr"/>
                      <a:r>
                        <a:rPr lang="de-DE" sz="1300" b="1" kern="1200" dirty="0">
                          <a:ln>
                            <a:noFill/>
                          </a:ln>
                          <a:solidFill>
                            <a:srgbClr val="002060"/>
                          </a:solidFill>
                        </a:rPr>
                        <a:t>Zeit- und Stressersparnis</a:t>
                      </a:r>
                    </a:p>
                    <a:p>
                      <a:pPr algn="ctr"/>
                      <a:r>
                        <a:rPr lang="de-DE" sz="1300" kern="1200" dirty="0">
                          <a:ln>
                            <a:noFill/>
                          </a:ln>
                          <a:solidFill>
                            <a:srgbClr val="002060"/>
                          </a:solidFill>
                        </a:rPr>
                        <a:t>Weniger Reisen, mehr Effizienz</a:t>
                      </a:r>
                    </a:p>
                    <a:p>
                      <a:pPr algn="ctr"/>
                      <a:endParaRPr lang="de-DE" sz="1300" dirty="0">
                        <a:ln>
                          <a:noFill/>
                        </a:ln>
                        <a:solidFill>
                          <a:srgbClr val="002060"/>
                        </a:solidFill>
                      </a:endParaRPr>
                    </a:p>
                  </a:txBody>
                  <a:tcPr marL="93374" marR="93374" marT="46687" marB="46687">
                    <a:lnL>
                      <a:noFill/>
                    </a:lnL>
                    <a:lnR>
                      <a:noFill/>
                    </a:lnR>
                    <a:lnT>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25824644"/>
                  </a:ext>
                </a:extLst>
              </a:tr>
            </a:tbl>
          </a:graphicData>
        </a:graphic>
      </p:graphicFrame>
      <p:sp>
        <p:nvSpPr>
          <p:cNvPr id="52" name="Rechteck: abgerundete Ecken 51">
            <a:extLst>
              <a:ext uri="{FF2B5EF4-FFF2-40B4-BE49-F238E27FC236}">
                <a16:creationId xmlns:a16="http://schemas.microsoft.com/office/drawing/2014/main" id="{CF73CFEB-C098-3D17-5C96-727C7BAA959E}"/>
              </a:ext>
            </a:extLst>
          </p:cNvPr>
          <p:cNvSpPr/>
          <p:nvPr/>
        </p:nvSpPr>
        <p:spPr>
          <a:xfrm>
            <a:off x="-807767" y="4029751"/>
            <a:ext cx="1470462" cy="1470462"/>
          </a:xfrm>
          <a:prstGeom prst="roundRect">
            <a:avLst>
              <a:gd name="adj" fmla="val 36423"/>
            </a:avLst>
          </a:prstGeom>
          <a:solidFill>
            <a:srgbClr val="00B4FF"/>
          </a:solidFill>
          <a:ln>
            <a:solidFill>
              <a:srgbClr val="00B4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83" dirty="0"/>
          </a:p>
        </p:txBody>
      </p:sp>
      <p:sp>
        <p:nvSpPr>
          <p:cNvPr id="23" name="Rechteck 22">
            <a:extLst>
              <a:ext uri="{FF2B5EF4-FFF2-40B4-BE49-F238E27FC236}">
                <a16:creationId xmlns:a16="http://schemas.microsoft.com/office/drawing/2014/main" id="{6F21A7B4-349E-46B2-269B-0752B63B1EF8}"/>
              </a:ext>
            </a:extLst>
          </p:cNvPr>
          <p:cNvSpPr/>
          <p:nvPr/>
        </p:nvSpPr>
        <p:spPr>
          <a:xfrm>
            <a:off x="0" y="2139505"/>
            <a:ext cx="4705506" cy="2575720"/>
          </a:xfrm>
          <a:prstGeom prst="rect">
            <a:avLst/>
          </a:prstGeom>
          <a:solidFill>
            <a:srgbClr val="FFFFFF"/>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de-DE" sz="900" dirty="0">
                <a:solidFill>
                  <a:schemeClr val="bg1"/>
                </a:solidFill>
                <a:latin typeface="Aptos Display" panose="020B0004020202020204" pitchFamily="34" charset="0"/>
              </a:rPr>
              <a:t>a</a:t>
            </a:r>
            <a:br>
              <a:rPr lang="de-DE" sz="2042" dirty="0">
                <a:solidFill>
                  <a:srgbClr val="002060"/>
                </a:solidFill>
                <a:latin typeface="Aptos Display" panose="020B0004020202020204" pitchFamily="34" charset="0"/>
              </a:rPr>
            </a:br>
            <a:r>
              <a:rPr lang="de-DE" sz="2042" dirty="0">
                <a:solidFill>
                  <a:srgbClr val="002060"/>
                </a:solidFill>
                <a:latin typeface="Aptos Display" panose="020B0004020202020204" pitchFamily="34" charset="0"/>
              </a:rPr>
              <a:t>Übersicht des digitalen </a:t>
            </a:r>
            <a:br>
              <a:rPr lang="de-DE" sz="2042" dirty="0">
                <a:solidFill>
                  <a:srgbClr val="002060"/>
                </a:solidFill>
                <a:latin typeface="Aptos Display" panose="020B0004020202020204" pitchFamily="34" charset="0"/>
              </a:rPr>
            </a:br>
            <a:r>
              <a:rPr lang="de-DE" sz="2042" dirty="0">
                <a:solidFill>
                  <a:srgbClr val="002060"/>
                </a:solidFill>
                <a:latin typeface="Aptos Display" panose="020B0004020202020204" pitchFamily="34" charset="0"/>
              </a:rPr>
              <a:t>Selbstlernkurses</a:t>
            </a:r>
          </a:p>
          <a:p>
            <a:pPr algn="ctr"/>
            <a:br>
              <a:rPr lang="de-DE" sz="1430" b="1" dirty="0">
                <a:solidFill>
                  <a:srgbClr val="002060"/>
                </a:solidFill>
                <a:latin typeface="Aptos" panose="020B0004020202020204" pitchFamily="34" charset="0"/>
              </a:rPr>
            </a:br>
            <a:r>
              <a:rPr lang="de-DE" sz="408" b="1" dirty="0">
                <a:solidFill>
                  <a:schemeClr val="bg1">
                    <a:lumMod val="95000"/>
                  </a:schemeClr>
                </a:solidFill>
                <a:latin typeface="Aptos" panose="020B0004020202020204" pitchFamily="34" charset="0"/>
              </a:rPr>
              <a:t>.</a:t>
            </a:r>
            <a:br>
              <a:rPr lang="de-DE" sz="1430" dirty="0">
                <a:solidFill>
                  <a:srgbClr val="002060"/>
                </a:solidFill>
                <a:latin typeface="Aptos" panose="020B0004020202020204" pitchFamily="34" charset="0"/>
              </a:rPr>
            </a:br>
            <a:r>
              <a:rPr lang="de-DE" sz="1328" dirty="0">
                <a:solidFill>
                  <a:srgbClr val="002060"/>
                </a:solidFill>
                <a:latin typeface="Aptos" panose="020B0004020202020204" pitchFamily="34" charset="0"/>
              </a:rPr>
              <a:t>In 150 Minuten erwerben Schulleitungen, Lehrkräfte und Personen aus der Schulentwicklung praxisnahes Wissen, um Videokonferenzen gezielt zu planen, souverän zu moderieren und mit interaktiven Tools zu bereichern. Ideal für die flexible und effektive Kommunikation und Zusammenarbeit im Schulalltag.</a:t>
            </a:r>
          </a:p>
        </p:txBody>
      </p:sp>
      <p:sp>
        <p:nvSpPr>
          <p:cNvPr id="46" name="Rechteck: abgerundete Ecken 45">
            <a:extLst>
              <a:ext uri="{FF2B5EF4-FFF2-40B4-BE49-F238E27FC236}">
                <a16:creationId xmlns:a16="http://schemas.microsoft.com/office/drawing/2014/main" id="{EF36290A-337F-99E0-DE29-5F49A9DD4212}"/>
              </a:ext>
            </a:extLst>
          </p:cNvPr>
          <p:cNvSpPr/>
          <p:nvPr/>
        </p:nvSpPr>
        <p:spPr>
          <a:xfrm>
            <a:off x="-783087" y="1423286"/>
            <a:ext cx="1470462" cy="1470462"/>
          </a:xfrm>
          <a:prstGeom prst="roundRect">
            <a:avLst>
              <a:gd name="adj" fmla="val 36423"/>
            </a:avLst>
          </a:prstGeom>
          <a:solidFill>
            <a:srgbClr val="B4E0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83" dirty="0"/>
          </a:p>
        </p:txBody>
      </p:sp>
      <p:sp>
        <p:nvSpPr>
          <p:cNvPr id="47" name="Rechteck 46">
            <a:extLst>
              <a:ext uri="{FF2B5EF4-FFF2-40B4-BE49-F238E27FC236}">
                <a16:creationId xmlns:a16="http://schemas.microsoft.com/office/drawing/2014/main" id="{1F816D88-A9A1-7FA6-3715-883E95BB9BE0}"/>
              </a:ext>
            </a:extLst>
          </p:cNvPr>
          <p:cNvSpPr/>
          <p:nvPr/>
        </p:nvSpPr>
        <p:spPr>
          <a:xfrm>
            <a:off x="-89458" y="-125703"/>
            <a:ext cx="7054719" cy="2275369"/>
          </a:xfrm>
          <a:prstGeom prst="rect">
            <a:avLst/>
          </a:prstGeom>
          <a:solidFill>
            <a:srgbClr val="00B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de-DE" sz="2451" dirty="0">
              <a:solidFill>
                <a:srgbClr val="002060"/>
              </a:solidFill>
              <a:latin typeface="Aptos Display" panose="020B0004020202020204" pitchFamily="34" charset="0"/>
            </a:endParaRPr>
          </a:p>
        </p:txBody>
      </p:sp>
      <p:sp>
        <p:nvSpPr>
          <p:cNvPr id="10" name="Textfeld 9">
            <a:extLst>
              <a:ext uri="{FF2B5EF4-FFF2-40B4-BE49-F238E27FC236}">
                <a16:creationId xmlns:a16="http://schemas.microsoft.com/office/drawing/2014/main" id="{D2D20548-6482-E32F-8496-72A8CAA6ADBF}"/>
              </a:ext>
            </a:extLst>
          </p:cNvPr>
          <p:cNvSpPr txBox="1"/>
          <p:nvPr/>
        </p:nvSpPr>
        <p:spPr>
          <a:xfrm>
            <a:off x="-89458" y="255316"/>
            <a:ext cx="5448194" cy="1475276"/>
          </a:xfrm>
          <a:prstGeom prst="rect">
            <a:avLst/>
          </a:prstGeom>
          <a:noFill/>
        </p:spPr>
        <p:txBody>
          <a:bodyPr wrap="square" rtlCol="0">
            <a:spAutoFit/>
          </a:bodyPr>
          <a:lstStyle/>
          <a:p>
            <a:pPr algn="ctr"/>
            <a:r>
              <a:rPr lang="de-DE" sz="3268" b="1" dirty="0">
                <a:solidFill>
                  <a:srgbClr val="002060"/>
                </a:solidFill>
                <a:latin typeface="Aptos" panose="020B0004020202020204" pitchFamily="34" charset="0"/>
              </a:rPr>
              <a:t>Videokonferenznutzung</a:t>
            </a:r>
            <a:br>
              <a:rPr lang="de-DE" sz="4085" dirty="0">
                <a:solidFill>
                  <a:srgbClr val="002060"/>
                </a:solidFill>
                <a:latin typeface="Aptos" panose="020B0004020202020204" pitchFamily="34" charset="0"/>
              </a:rPr>
            </a:br>
            <a:r>
              <a:rPr lang="de-DE" sz="817" dirty="0">
                <a:solidFill>
                  <a:schemeClr val="bg1">
                    <a:lumMod val="95000"/>
                  </a:schemeClr>
                </a:solidFill>
                <a:latin typeface="Aptos" panose="020B0004020202020204" pitchFamily="34" charset="0"/>
              </a:rPr>
              <a:t>.</a:t>
            </a:r>
            <a:br>
              <a:rPr lang="de-DE" sz="2451" dirty="0">
                <a:solidFill>
                  <a:srgbClr val="002060"/>
                </a:solidFill>
                <a:latin typeface="Aptos Display" panose="020B0004020202020204" pitchFamily="34" charset="0"/>
              </a:rPr>
            </a:br>
            <a:r>
              <a:rPr lang="de-DE" sz="2451" dirty="0">
                <a:solidFill>
                  <a:srgbClr val="002060"/>
                </a:solidFill>
                <a:latin typeface="Aptos Display" panose="020B0004020202020204" pitchFamily="34" charset="0"/>
              </a:rPr>
              <a:t>Zur kollegialen Kommunikation </a:t>
            </a:r>
          </a:p>
          <a:p>
            <a:pPr algn="ctr"/>
            <a:r>
              <a:rPr lang="de-DE" sz="2451" dirty="0">
                <a:solidFill>
                  <a:srgbClr val="002060"/>
                </a:solidFill>
                <a:latin typeface="Aptos Display" panose="020B0004020202020204" pitchFamily="34" charset="0"/>
              </a:rPr>
              <a:t>und Kooperation</a:t>
            </a:r>
            <a:endParaRPr lang="de-DE" sz="817" dirty="0">
              <a:solidFill>
                <a:schemeClr val="bg1">
                  <a:lumMod val="95000"/>
                </a:schemeClr>
              </a:solidFill>
              <a:latin typeface="Aptos" panose="020B0004020202020204" pitchFamily="34" charset="0"/>
            </a:endParaRPr>
          </a:p>
        </p:txBody>
      </p:sp>
      <p:pic>
        <p:nvPicPr>
          <p:cNvPr id="14" name="Grafik 13">
            <a:extLst>
              <a:ext uri="{FF2B5EF4-FFF2-40B4-BE49-F238E27FC236}">
                <a16:creationId xmlns:a16="http://schemas.microsoft.com/office/drawing/2014/main" id="{A440295C-02B8-8B84-DF93-82E658E89D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0956" y="2042616"/>
            <a:ext cx="776745" cy="776745"/>
          </a:xfrm>
          <a:prstGeom prst="rect">
            <a:avLst/>
          </a:prstGeom>
        </p:spPr>
      </p:pic>
      <p:pic>
        <p:nvPicPr>
          <p:cNvPr id="20" name="Grafik 19">
            <a:extLst>
              <a:ext uri="{FF2B5EF4-FFF2-40B4-BE49-F238E27FC236}">
                <a16:creationId xmlns:a16="http://schemas.microsoft.com/office/drawing/2014/main" id="{26279C7B-0C9F-89A2-A147-D2F4E867E5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 y="2104870"/>
            <a:ext cx="724649" cy="724649"/>
          </a:xfrm>
          <a:prstGeom prst="rect">
            <a:avLst/>
          </a:prstGeom>
        </p:spPr>
      </p:pic>
      <p:pic>
        <p:nvPicPr>
          <p:cNvPr id="22" name="Grafik 21">
            <a:extLst>
              <a:ext uri="{FF2B5EF4-FFF2-40B4-BE49-F238E27FC236}">
                <a16:creationId xmlns:a16="http://schemas.microsoft.com/office/drawing/2014/main" id="{48E8091B-B655-4164-B755-5DAC2AA2ED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15" y="4674071"/>
            <a:ext cx="702236" cy="702236"/>
          </a:xfrm>
          <a:prstGeom prst="rect">
            <a:avLst/>
          </a:prstGeom>
        </p:spPr>
      </p:pic>
      <p:sp>
        <p:nvSpPr>
          <p:cNvPr id="27" name="Ellipse 26">
            <a:extLst>
              <a:ext uri="{FF2B5EF4-FFF2-40B4-BE49-F238E27FC236}">
                <a16:creationId xmlns:a16="http://schemas.microsoft.com/office/drawing/2014/main" id="{B89B1BA3-A0F7-8528-365D-0046DD496A2D}"/>
              </a:ext>
            </a:extLst>
          </p:cNvPr>
          <p:cNvSpPr/>
          <p:nvPr/>
        </p:nvSpPr>
        <p:spPr bwMode="auto">
          <a:xfrm>
            <a:off x="2228906" y="5228177"/>
            <a:ext cx="183808" cy="181387"/>
          </a:xfrm>
          <a:prstGeom prst="ellipse">
            <a:avLst/>
          </a:prstGeom>
          <a:solidFill>
            <a:srgbClr val="00B4FF"/>
          </a:solidFill>
          <a:ln w="57150">
            <a:solidFill>
              <a:srgbClr val="00B4FF"/>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1</a:t>
            </a:r>
          </a:p>
        </p:txBody>
      </p:sp>
      <p:sp>
        <p:nvSpPr>
          <p:cNvPr id="29" name="Ellipse 28">
            <a:extLst>
              <a:ext uri="{FF2B5EF4-FFF2-40B4-BE49-F238E27FC236}">
                <a16:creationId xmlns:a16="http://schemas.microsoft.com/office/drawing/2014/main" id="{26341DEE-C25D-4B32-742D-90C93E3E44C0}"/>
              </a:ext>
            </a:extLst>
          </p:cNvPr>
          <p:cNvSpPr/>
          <p:nvPr/>
        </p:nvSpPr>
        <p:spPr bwMode="auto">
          <a:xfrm>
            <a:off x="2229926" y="6089221"/>
            <a:ext cx="183808" cy="181387"/>
          </a:xfrm>
          <a:prstGeom prst="ellipse">
            <a:avLst/>
          </a:prstGeom>
          <a:solidFill>
            <a:srgbClr val="00B4FF"/>
          </a:solidFill>
          <a:ln w="57150">
            <a:solidFill>
              <a:srgbClr val="00B4FF"/>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2</a:t>
            </a:r>
          </a:p>
        </p:txBody>
      </p:sp>
      <p:sp>
        <p:nvSpPr>
          <p:cNvPr id="30" name="Ellipse 29">
            <a:extLst>
              <a:ext uri="{FF2B5EF4-FFF2-40B4-BE49-F238E27FC236}">
                <a16:creationId xmlns:a16="http://schemas.microsoft.com/office/drawing/2014/main" id="{69CF9D90-9811-D848-BC38-EC7ABA6030F8}"/>
              </a:ext>
            </a:extLst>
          </p:cNvPr>
          <p:cNvSpPr/>
          <p:nvPr/>
        </p:nvSpPr>
        <p:spPr bwMode="auto">
          <a:xfrm>
            <a:off x="2228906" y="6913038"/>
            <a:ext cx="183808" cy="181387"/>
          </a:xfrm>
          <a:prstGeom prst="ellipse">
            <a:avLst/>
          </a:prstGeom>
          <a:solidFill>
            <a:srgbClr val="00B4FF"/>
          </a:solidFill>
          <a:ln w="57150">
            <a:solidFill>
              <a:srgbClr val="00B4FF"/>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3</a:t>
            </a:r>
          </a:p>
        </p:txBody>
      </p:sp>
      <p:sp>
        <p:nvSpPr>
          <p:cNvPr id="33" name="Ellipse 32">
            <a:extLst>
              <a:ext uri="{FF2B5EF4-FFF2-40B4-BE49-F238E27FC236}">
                <a16:creationId xmlns:a16="http://schemas.microsoft.com/office/drawing/2014/main" id="{3F9A3F85-D59C-79F9-7F84-053FF177633E}"/>
              </a:ext>
            </a:extLst>
          </p:cNvPr>
          <p:cNvSpPr/>
          <p:nvPr/>
        </p:nvSpPr>
        <p:spPr bwMode="auto">
          <a:xfrm>
            <a:off x="2236884" y="7866262"/>
            <a:ext cx="183808" cy="181387"/>
          </a:xfrm>
          <a:prstGeom prst="ellipse">
            <a:avLst/>
          </a:prstGeom>
          <a:solidFill>
            <a:srgbClr val="00B4FF"/>
          </a:solidFill>
          <a:ln w="57150">
            <a:solidFill>
              <a:srgbClr val="00B4FF"/>
            </a:solidFill>
          </a:ln>
        </p:spPr>
        <p:style>
          <a:lnRef idx="2">
            <a:schemeClr val="accent1">
              <a:shade val="15000"/>
            </a:schemeClr>
          </a:lnRef>
          <a:fillRef idx="1">
            <a:schemeClr val="accent1"/>
          </a:fillRef>
          <a:effectRef idx="0">
            <a:schemeClr val="accent1"/>
          </a:effectRef>
          <a:fontRef idx="minor">
            <a:schemeClr val="lt1"/>
          </a:fontRef>
        </p:style>
        <p:txBody>
          <a:bodyPr rot="0" anchor="ctr">
            <a:prstTxWarp prst="textNoShape">
              <a:avLst/>
            </a:prstTxWarp>
            <a:noAutofit/>
          </a:bodyPr>
          <a:lstStyle/>
          <a:p>
            <a:pPr algn="ctr"/>
            <a:r>
              <a:rPr lang="de-DE" sz="1123" dirty="0">
                <a:solidFill>
                  <a:srgbClr val="002060"/>
                </a:solidFill>
                <a:latin typeface="Aptos Display" panose="020B0004020202020204" pitchFamily="34" charset="0"/>
              </a:rPr>
              <a:t>4</a:t>
            </a:r>
          </a:p>
        </p:txBody>
      </p:sp>
      <p:grpSp>
        <p:nvGrpSpPr>
          <p:cNvPr id="70" name="Gruppieren 69">
            <a:extLst>
              <a:ext uri="{FF2B5EF4-FFF2-40B4-BE49-F238E27FC236}">
                <a16:creationId xmlns:a16="http://schemas.microsoft.com/office/drawing/2014/main" id="{12C34EBE-7C1D-19A0-A53B-DD9AD8A2CBCF}"/>
              </a:ext>
            </a:extLst>
          </p:cNvPr>
          <p:cNvGrpSpPr/>
          <p:nvPr/>
        </p:nvGrpSpPr>
        <p:grpSpPr>
          <a:xfrm>
            <a:off x="5121191" y="281242"/>
            <a:ext cx="1389332" cy="1465119"/>
            <a:chOff x="5121190" y="123184"/>
            <a:chExt cx="1428585" cy="1623177"/>
          </a:xfrm>
        </p:grpSpPr>
        <p:sp>
          <p:nvSpPr>
            <p:cNvPr id="69" name="Gleichschenkliges Dreieck 68">
              <a:extLst>
                <a:ext uri="{FF2B5EF4-FFF2-40B4-BE49-F238E27FC236}">
                  <a16:creationId xmlns:a16="http://schemas.microsoft.com/office/drawing/2014/main" id="{C12F6BE5-3A28-6526-1920-DFDCD764EC17}"/>
                </a:ext>
              </a:extLst>
            </p:cNvPr>
            <p:cNvSpPr/>
            <p:nvPr/>
          </p:nvSpPr>
          <p:spPr>
            <a:xfrm>
              <a:off x="5368956" y="1198222"/>
              <a:ext cx="909160" cy="548139"/>
            </a:xfrm>
            <a:prstGeom prst="triangle">
              <a:avLst/>
            </a:prstGeom>
            <a:solidFill>
              <a:srgbClr val="FFFFFF"/>
            </a:solidFill>
            <a:ln w="7620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8" name="Gruppieren 67">
              <a:extLst>
                <a:ext uri="{FF2B5EF4-FFF2-40B4-BE49-F238E27FC236}">
                  <a16:creationId xmlns:a16="http://schemas.microsoft.com/office/drawing/2014/main" id="{00E95B72-CD0D-D646-DE2F-DCE11717FC40}"/>
                </a:ext>
              </a:extLst>
            </p:cNvPr>
            <p:cNvGrpSpPr/>
            <p:nvPr/>
          </p:nvGrpSpPr>
          <p:grpSpPr>
            <a:xfrm>
              <a:off x="5121190" y="123184"/>
              <a:ext cx="1428585" cy="1428585"/>
              <a:chOff x="3961768" y="154460"/>
              <a:chExt cx="1428585" cy="1428585"/>
            </a:xfrm>
          </p:grpSpPr>
          <p:sp>
            <p:nvSpPr>
              <p:cNvPr id="55" name="Ellipse 54">
                <a:extLst>
                  <a:ext uri="{FF2B5EF4-FFF2-40B4-BE49-F238E27FC236}">
                    <a16:creationId xmlns:a16="http://schemas.microsoft.com/office/drawing/2014/main" id="{58AFC15A-DD20-9466-A35A-3019324389BB}"/>
                  </a:ext>
                </a:extLst>
              </p:cNvPr>
              <p:cNvSpPr/>
              <p:nvPr/>
            </p:nvSpPr>
            <p:spPr>
              <a:xfrm>
                <a:off x="3961768" y="154460"/>
                <a:ext cx="1428585" cy="1428585"/>
              </a:xfrm>
              <a:prstGeom prst="ellipse">
                <a:avLst/>
              </a:prstGeom>
              <a:solidFill>
                <a:srgbClr val="FFFFFF"/>
              </a:solidFill>
              <a:ln w="190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0D605EA7-4B63-27D8-F680-18B4EA9C8ED4}"/>
                  </a:ext>
                </a:extLst>
              </p:cNvPr>
              <p:cNvSpPr/>
              <p:nvPr/>
            </p:nvSpPr>
            <p:spPr>
              <a:xfrm>
                <a:off x="4135257" y="331178"/>
                <a:ext cx="1094611" cy="1094611"/>
              </a:xfrm>
              <a:prstGeom prst="ellipse">
                <a:avLst/>
              </a:prstGeom>
              <a:solidFill>
                <a:srgbClr val="00B3FF"/>
              </a:solidFill>
              <a:ln w="19050">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98AF844E-30C1-973A-D3C3-C4D3309552E5}"/>
                  </a:ext>
                </a:extLst>
              </p:cNvPr>
              <p:cNvSpPr/>
              <p:nvPr/>
            </p:nvSpPr>
            <p:spPr>
              <a:xfrm>
                <a:off x="4351899" y="544591"/>
                <a:ext cx="648323" cy="648323"/>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C50EAB8-4C10-55E1-FA92-D2AD5279FA01}"/>
                  </a:ext>
                </a:extLst>
              </p:cNvPr>
              <p:cNvSpPr/>
              <p:nvPr/>
            </p:nvSpPr>
            <p:spPr>
              <a:xfrm>
                <a:off x="4526447" y="719139"/>
                <a:ext cx="299227" cy="299227"/>
              </a:xfrm>
              <a:prstGeom prst="ellipse">
                <a:avLst/>
              </a:prstGeom>
              <a:solidFill>
                <a:srgbClr val="00B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29D99003-30DA-2162-CB9F-F44967BC1D1E}"/>
                  </a:ext>
                </a:extLst>
              </p:cNvPr>
              <p:cNvSpPr/>
              <p:nvPr/>
            </p:nvSpPr>
            <p:spPr>
              <a:xfrm>
                <a:off x="4640060" y="209084"/>
                <a:ext cx="72000" cy="72000"/>
              </a:xfrm>
              <a:prstGeom prst="ellipse">
                <a:avLst/>
              </a:prstGeom>
              <a:solidFill>
                <a:srgbClr val="00B4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pic>
        <p:nvPicPr>
          <p:cNvPr id="39" name="Grafik 38">
            <a:hlinkClick r:id="rId9"/>
            <a:extLst>
              <a:ext uri="{FF2B5EF4-FFF2-40B4-BE49-F238E27FC236}">
                <a16:creationId xmlns:a16="http://schemas.microsoft.com/office/drawing/2014/main" id="{2D8CCADF-2292-EB0D-B2CD-EB6ECA3022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571" y="9064023"/>
            <a:ext cx="1253375" cy="438526"/>
          </a:xfrm>
          <a:prstGeom prst="rect">
            <a:avLst/>
          </a:prstGeom>
        </p:spPr>
      </p:pic>
      <p:pic>
        <p:nvPicPr>
          <p:cNvPr id="26" name="Grafik 25">
            <a:extLst>
              <a:ext uri="{FF2B5EF4-FFF2-40B4-BE49-F238E27FC236}">
                <a16:creationId xmlns:a16="http://schemas.microsoft.com/office/drawing/2014/main" id="{402DCD8F-E579-EA7F-5A4F-299C49A740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683" y="8765510"/>
            <a:ext cx="997272" cy="997272"/>
          </a:xfrm>
          <a:prstGeom prst="rect">
            <a:avLst/>
          </a:prstGeom>
        </p:spPr>
      </p:pic>
      <p:sp>
        <p:nvSpPr>
          <p:cNvPr id="2" name="Textfeld 1">
            <a:extLst>
              <a:ext uri="{FF2B5EF4-FFF2-40B4-BE49-F238E27FC236}">
                <a16:creationId xmlns:a16="http://schemas.microsoft.com/office/drawing/2014/main" id="{CB1CB352-0704-C6F4-0775-EA31D089F919}"/>
              </a:ext>
            </a:extLst>
          </p:cNvPr>
          <p:cNvSpPr txBox="1"/>
          <p:nvPr/>
        </p:nvSpPr>
        <p:spPr>
          <a:xfrm>
            <a:off x="2174369" y="9033549"/>
            <a:ext cx="4508741" cy="900246"/>
          </a:xfrm>
          <a:prstGeom prst="rect">
            <a:avLst/>
          </a:prstGeom>
          <a:noFill/>
        </p:spPr>
        <p:txBody>
          <a:bodyPr wrap="square" rtlCol="0">
            <a:spAutoFit/>
          </a:bodyPr>
          <a:lstStyle/>
          <a:p>
            <a:pPr algn="just"/>
            <a:r>
              <a:rPr lang="de-DE" sz="1050" dirty="0">
                <a:solidFill>
                  <a:srgbClr val="002060"/>
                </a:solidFill>
                <a:effectLst/>
                <a:latin typeface="Aptos" panose="020B0004020202020204"/>
                <a:ea typeface="Calibri" panose="020F0502020204030204" pitchFamily="34" charset="0"/>
                <a:cs typeface="Times New Roman" panose="02020603050405020304" pitchFamily="18" charset="0"/>
              </a:rPr>
              <a:t>Dieses Dokument sowie der gesamte Selbstlernkurs wird unter der Lizenz </a:t>
            </a:r>
            <a:r>
              <a:rPr lang="de-DE" sz="1050" u="sng" dirty="0">
                <a:solidFill>
                  <a:srgbClr val="CBD3DE"/>
                </a:solidFill>
                <a:effectLst/>
                <a:latin typeface="Aptos" panose="020B0004020202020204"/>
                <a:ea typeface="Calibri" panose="020F0502020204030204" pitchFamily="34" charset="0"/>
                <a:cs typeface="Times New Roman" panose="02020603050405020304" pitchFamily="18" charset="0"/>
                <a:hlinkClick r:id="rId9"/>
              </a:rPr>
              <a:t>CC BY 4.0</a:t>
            </a:r>
            <a:r>
              <a:rPr lang="de-DE" sz="1050" dirty="0">
                <a:effectLst/>
                <a:latin typeface="Aptos" panose="020B0004020202020204"/>
                <a:ea typeface="Calibri" panose="020F0502020204030204" pitchFamily="34" charset="0"/>
                <a:cs typeface="Times New Roman" panose="02020603050405020304" pitchFamily="18" charset="0"/>
              </a:rPr>
              <a:t> </a:t>
            </a:r>
            <a:r>
              <a:rPr lang="de-DE" sz="1050" dirty="0">
                <a:solidFill>
                  <a:srgbClr val="002060"/>
                </a:solidFill>
                <a:effectLst/>
                <a:latin typeface="Aptos" panose="020B0004020202020204"/>
                <a:ea typeface="Calibri" panose="020F0502020204030204" pitchFamily="34" charset="0"/>
                <a:cs typeface="Times New Roman" panose="02020603050405020304" pitchFamily="18" charset="0"/>
              </a:rPr>
              <a:t>veröffentlicht. Der Name des Urhebers soll bei einer Weiterverwendung wie folgt angegeben werden: Simon Biller, Marion Händel und Antonia Raab, entstanden im Projektverbund LeadCom von </a:t>
            </a:r>
            <a:r>
              <a:rPr lang="de-DE" sz="1050" dirty="0" err="1">
                <a:solidFill>
                  <a:srgbClr val="002060"/>
                </a:solidFill>
                <a:effectLst/>
                <a:latin typeface="Aptos" panose="020B0004020202020204"/>
                <a:ea typeface="Calibri" panose="020F0502020204030204" pitchFamily="34" charset="0"/>
                <a:cs typeface="Times New Roman" panose="02020603050405020304" pitchFamily="18" charset="0"/>
              </a:rPr>
              <a:t>lernen:digital</a:t>
            </a:r>
            <a:r>
              <a:rPr lang="de-DE" sz="1050" dirty="0">
                <a:solidFill>
                  <a:srgbClr val="002060"/>
                </a:solidFill>
                <a:effectLst/>
                <a:latin typeface="Aptos" panose="020B0004020202020204"/>
                <a:ea typeface="Calibri" panose="020F0502020204030204" pitchFamily="34" charset="0"/>
                <a:cs typeface="Times New Roman" panose="02020603050405020304" pitchFamily="18" charset="0"/>
              </a:rPr>
              <a:t> Kompetenzzentrum Schulentwicklung.</a:t>
            </a:r>
            <a:endParaRPr lang="de-DE" sz="1050" dirty="0">
              <a:solidFill>
                <a:srgbClr val="002060"/>
              </a:solidFill>
              <a:latin typeface="Aptos" panose="020B0004020202020204"/>
            </a:endParaRPr>
          </a:p>
        </p:txBody>
      </p:sp>
    </p:spTree>
    <p:extLst>
      <p:ext uri="{BB962C8B-B14F-4D97-AF65-F5344CB8AC3E}">
        <p14:creationId xmlns:p14="http://schemas.microsoft.com/office/powerpoint/2010/main" val="51571023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204</Words>
  <Application>Microsoft Office PowerPoint</Application>
  <PresentationFormat>A4-Papier (210 x 297 mm)</PresentationFormat>
  <Paragraphs>47</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Aptos</vt:lpstr>
      <vt:lpstr>Aptos Display</vt: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one-pager</dc:title>
  <dc:creator>Antonia Grad;simon.biller@hs-ansbach.de</dc:creator>
  <cp:lastModifiedBy>Simon Biller</cp:lastModifiedBy>
  <cp:revision>20</cp:revision>
  <cp:lastPrinted>2025-01-14T09:43:57Z</cp:lastPrinted>
  <dcterms:created xsi:type="dcterms:W3CDTF">2024-12-17T12:36:38Z</dcterms:created>
  <dcterms:modified xsi:type="dcterms:W3CDTF">2025-05-06T10:33:17Z</dcterms:modified>
</cp:coreProperties>
</file>