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4" r:id="rId1"/>
  </p:sldMasterIdLst>
  <p:sldIdLst>
    <p:sldId id="256" r:id="rId2"/>
    <p:sldId id="257" r:id="rId3"/>
    <p:sldId id="266" r:id="rId4"/>
    <p:sldId id="278" r:id="rId5"/>
    <p:sldId id="277" r:id="rId6"/>
    <p:sldId id="280" r:id="rId7"/>
    <p:sldId id="283" r:id="rId8"/>
    <p:sldId id="284" r:id="rId9"/>
    <p:sldId id="286" r:id="rId10"/>
    <p:sldId id="285" r:id="rId11"/>
    <p:sldId id="306" r:id="rId12"/>
    <p:sldId id="307" r:id="rId13"/>
    <p:sldId id="308" r:id="rId14"/>
    <p:sldId id="309" r:id="rId15"/>
    <p:sldId id="274" r:id="rId16"/>
    <p:sldId id="268" r:id="rId17"/>
    <p:sldId id="272" r:id="rId18"/>
    <p:sldId id="305" r:id="rId19"/>
    <p:sldId id="299" r:id="rId20"/>
    <p:sldId id="300" r:id="rId21"/>
    <p:sldId id="310" r:id="rId22"/>
    <p:sldId id="312" r:id="rId23"/>
    <p:sldId id="313" r:id="rId24"/>
    <p:sldId id="304" r:id="rId25"/>
    <p:sldId id="267" r:id="rId26"/>
    <p:sldId id="314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FC60"/>
    <a:srgbClr val="BEF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76724" autoAdjust="0"/>
  </p:normalViewPr>
  <p:slideViewPr>
    <p:cSldViewPr snapToGrid="0" snapToObjects="1">
      <p:cViewPr varScale="1">
        <p:scale>
          <a:sx n="88" d="100"/>
          <a:sy n="88" d="100"/>
        </p:scale>
        <p:origin x="-23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27E7C-2303-DC45-BE82-4BD330E7C4B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CF0DAB8-5EB3-A24E-BECF-1A59C04B3B4E}">
      <dgm:prSet phldrT="[テキスト]"/>
      <dgm:spPr/>
      <dgm:t>
        <a:bodyPr/>
        <a:lstStyle/>
        <a:p>
          <a:r>
            <a:rPr kumimoji="1" lang="ja-JP" altLang="en-US" dirty="0"/>
            <a:t>グー</a:t>
          </a:r>
        </a:p>
      </dgm:t>
    </dgm:pt>
    <dgm:pt modelId="{654AD998-AC08-234C-91D3-AFB64D001504}" type="parTrans" cxnId="{E330688D-2C2A-5743-A953-7499569FD728}">
      <dgm:prSet/>
      <dgm:spPr/>
      <dgm:t>
        <a:bodyPr/>
        <a:lstStyle/>
        <a:p>
          <a:endParaRPr kumimoji="1" lang="ja-JP" altLang="en-US"/>
        </a:p>
      </dgm:t>
    </dgm:pt>
    <dgm:pt modelId="{EC30C303-408E-534F-8205-762440F53061}" type="sibTrans" cxnId="{E330688D-2C2A-5743-A953-7499569FD728}">
      <dgm:prSet/>
      <dgm:spPr/>
      <dgm:t>
        <a:bodyPr/>
        <a:lstStyle/>
        <a:p>
          <a:endParaRPr kumimoji="1" lang="ja-JP" altLang="en-US"/>
        </a:p>
      </dgm:t>
    </dgm:pt>
    <dgm:pt modelId="{00D84186-0274-F041-B40F-9697222DFF85}">
      <dgm:prSet phldrT="[テキスト]"/>
      <dgm:spPr/>
      <dgm:t>
        <a:bodyPr/>
        <a:lstStyle/>
        <a:p>
          <a:r>
            <a:rPr kumimoji="1" lang="ja-JP" altLang="en-US" dirty="0"/>
            <a:t>チョキ</a:t>
          </a:r>
        </a:p>
      </dgm:t>
    </dgm:pt>
    <dgm:pt modelId="{33894EB6-B74B-4D42-AEA5-C4F52117583B}" type="parTrans" cxnId="{B5DFF322-3622-AC44-80F3-4900CE14DCBF}">
      <dgm:prSet/>
      <dgm:spPr/>
      <dgm:t>
        <a:bodyPr/>
        <a:lstStyle/>
        <a:p>
          <a:endParaRPr kumimoji="1" lang="ja-JP" altLang="en-US"/>
        </a:p>
      </dgm:t>
    </dgm:pt>
    <dgm:pt modelId="{02CD3111-ED9D-9141-A300-B60B4C74CF5D}" type="sibTrans" cxnId="{B5DFF322-3622-AC44-80F3-4900CE14DCBF}">
      <dgm:prSet/>
      <dgm:spPr/>
      <dgm:t>
        <a:bodyPr/>
        <a:lstStyle/>
        <a:p>
          <a:endParaRPr kumimoji="1" lang="ja-JP" altLang="en-US"/>
        </a:p>
      </dgm:t>
    </dgm:pt>
    <dgm:pt modelId="{33C928B6-D89A-6A42-993E-87E157B805D5}">
      <dgm:prSet phldrT="[テキスト]"/>
      <dgm:spPr/>
      <dgm:t>
        <a:bodyPr/>
        <a:lstStyle/>
        <a:p>
          <a:r>
            <a:rPr kumimoji="1" lang="ja-JP" altLang="en-US" dirty="0"/>
            <a:t>パー</a:t>
          </a:r>
        </a:p>
      </dgm:t>
    </dgm:pt>
    <dgm:pt modelId="{C90CA6D2-0F73-1A4F-B3F6-F95D0C548B83}" type="parTrans" cxnId="{312AA086-7D3E-7142-8547-309F43EEBC03}">
      <dgm:prSet/>
      <dgm:spPr/>
      <dgm:t>
        <a:bodyPr/>
        <a:lstStyle/>
        <a:p>
          <a:endParaRPr kumimoji="1" lang="ja-JP" altLang="en-US"/>
        </a:p>
      </dgm:t>
    </dgm:pt>
    <dgm:pt modelId="{E71D01D8-2B7B-2344-8F84-6F98AF1FE2A1}" type="sibTrans" cxnId="{312AA086-7D3E-7142-8547-309F43EEBC03}">
      <dgm:prSet/>
      <dgm:spPr/>
      <dgm:t>
        <a:bodyPr/>
        <a:lstStyle/>
        <a:p>
          <a:endParaRPr kumimoji="1" lang="ja-JP" altLang="en-US"/>
        </a:p>
      </dgm:t>
    </dgm:pt>
    <dgm:pt modelId="{9A76E392-E299-FB49-95E0-F4446780D388}" type="pres">
      <dgm:prSet presAssocID="{2EF27E7C-2303-DC45-BE82-4BD330E7C4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44FAB19-0CAE-A540-A966-28D1B8DCA253}" type="pres">
      <dgm:prSet presAssocID="{5CF0DAB8-5EB3-A24E-BECF-1A59C04B3B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D77D9A-9AA4-8F49-8F00-33743AA2AA55}" type="pres">
      <dgm:prSet presAssocID="{EC30C303-408E-534F-8205-762440F53061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9FB9D756-84F9-224E-94F1-467930561E09}" type="pres">
      <dgm:prSet presAssocID="{EC30C303-408E-534F-8205-762440F53061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6CB31CC3-114D-F346-B638-F24BD8E0B368}" type="pres">
      <dgm:prSet presAssocID="{00D84186-0274-F041-B40F-9697222DFF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C90918-643A-D14B-BE8F-DE610B6CBF1D}" type="pres">
      <dgm:prSet presAssocID="{02CD3111-ED9D-9141-A300-B60B4C74CF5D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4D68B108-D84E-F84B-ABF6-6F1AF4AD367B}" type="pres">
      <dgm:prSet presAssocID="{02CD3111-ED9D-9141-A300-B60B4C74CF5D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40B0073D-0B55-E746-AA9E-01D7431BC7BA}" type="pres">
      <dgm:prSet presAssocID="{33C928B6-D89A-6A42-993E-87E157B805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D67334-A151-AE4A-B36D-13A1491AA37A}" type="pres">
      <dgm:prSet presAssocID="{E71D01D8-2B7B-2344-8F84-6F98AF1FE2A1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02F09007-0E4C-D847-85B0-6C01DB3387E8}" type="pres">
      <dgm:prSet presAssocID="{E71D01D8-2B7B-2344-8F84-6F98AF1FE2A1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312AA086-7D3E-7142-8547-309F43EEBC03}" srcId="{2EF27E7C-2303-DC45-BE82-4BD330E7C4B7}" destId="{33C928B6-D89A-6A42-993E-87E157B805D5}" srcOrd="2" destOrd="0" parTransId="{C90CA6D2-0F73-1A4F-B3F6-F95D0C548B83}" sibTransId="{E71D01D8-2B7B-2344-8F84-6F98AF1FE2A1}"/>
    <dgm:cxn modelId="{640558AC-8239-B949-845D-F5F7E32A896B}" type="presOf" srcId="{E71D01D8-2B7B-2344-8F84-6F98AF1FE2A1}" destId="{54D67334-A151-AE4A-B36D-13A1491AA37A}" srcOrd="0" destOrd="0" presId="urn:microsoft.com/office/officeart/2005/8/layout/cycle2"/>
    <dgm:cxn modelId="{4EAFB54E-931D-5D4A-894D-7C0AB41BAD0D}" type="presOf" srcId="{2EF27E7C-2303-DC45-BE82-4BD330E7C4B7}" destId="{9A76E392-E299-FB49-95E0-F4446780D388}" srcOrd="0" destOrd="0" presId="urn:microsoft.com/office/officeart/2005/8/layout/cycle2"/>
    <dgm:cxn modelId="{5B96A1E5-13CF-2E47-AA06-6F6950C2C701}" type="presOf" srcId="{02CD3111-ED9D-9141-A300-B60B4C74CF5D}" destId="{4D68B108-D84E-F84B-ABF6-6F1AF4AD367B}" srcOrd="1" destOrd="0" presId="urn:microsoft.com/office/officeart/2005/8/layout/cycle2"/>
    <dgm:cxn modelId="{C6B07C27-A86F-A94F-ADD3-8846B7A2C11E}" type="presOf" srcId="{02CD3111-ED9D-9141-A300-B60B4C74CF5D}" destId="{0AC90918-643A-D14B-BE8F-DE610B6CBF1D}" srcOrd="0" destOrd="0" presId="urn:microsoft.com/office/officeart/2005/8/layout/cycle2"/>
    <dgm:cxn modelId="{B5DFF322-3622-AC44-80F3-4900CE14DCBF}" srcId="{2EF27E7C-2303-DC45-BE82-4BD330E7C4B7}" destId="{00D84186-0274-F041-B40F-9697222DFF85}" srcOrd="1" destOrd="0" parTransId="{33894EB6-B74B-4D42-AEA5-C4F52117583B}" sibTransId="{02CD3111-ED9D-9141-A300-B60B4C74CF5D}"/>
    <dgm:cxn modelId="{A4D7EEE8-D760-9F47-B830-87733424D146}" type="presOf" srcId="{00D84186-0274-F041-B40F-9697222DFF85}" destId="{6CB31CC3-114D-F346-B638-F24BD8E0B368}" srcOrd="0" destOrd="0" presId="urn:microsoft.com/office/officeart/2005/8/layout/cycle2"/>
    <dgm:cxn modelId="{DBBBBDC4-E563-2347-AE51-92217EAF2DA8}" type="presOf" srcId="{5CF0DAB8-5EB3-A24E-BECF-1A59C04B3B4E}" destId="{E44FAB19-0CAE-A540-A966-28D1B8DCA253}" srcOrd="0" destOrd="0" presId="urn:microsoft.com/office/officeart/2005/8/layout/cycle2"/>
    <dgm:cxn modelId="{A18F83AA-CD88-D549-B0DA-7F5C57A3CA38}" type="presOf" srcId="{E71D01D8-2B7B-2344-8F84-6F98AF1FE2A1}" destId="{02F09007-0E4C-D847-85B0-6C01DB3387E8}" srcOrd="1" destOrd="0" presId="urn:microsoft.com/office/officeart/2005/8/layout/cycle2"/>
    <dgm:cxn modelId="{96D9A671-9861-4641-8DC1-C536EB378F91}" type="presOf" srcId="{EC30C303-408E-534F-8205-762440F53061}" destId="{9FB9D756-84F9-224E-94F1-467930561E09}" srcOrd="1" destOrd="0" presId="urn:microsoft.com/office/officeart/2005/8/layout/cycle2"/>
    <dgm:cxn modelId="{E330688D-2C2A-5743-A953-7499569FD728}" srcId="{2EF27E7C-2303-DC45-BE82-4BD330E7C4B7}" destId="{5CF0DAB8-5EB3-A24E-BECF-1A59C04B3B4E}" srcOrd="0" destOrd="0" parTransId="{654AD998-AC08-234C-91D3-AFB64D001504}" sibTransId="{EC30C303-408E-534F-8205-762440F53061}"/>
    <dgm:cxn modelId="{B1E26732-7B4E-7F4A-96D9-507986B99252}" type="presOf" srcId="{EC30C303-408E-534F-8205-762440F53061}" destId="{64D77D9A-9AA4-8F49-8F00-33743AA2AA55}" srcOrd="0" destOrd="0" presId="urn:microsoft.com/office/officeart/2005/8/layout/cycle2"/>
    <dgm:cxn modelId="{5310DE5D-FB63-F140-B410-66DDA846BFDD}" type="presOf" srcId="{33C928B6-D89A-6A42-993E-87E157B805D5}" destId="{40B0073D-0B55-E746-AA9E-01D7431BC7BA}" srcOrd="0" destOrd="0" presId="urn:microsoft.com/office/officeart/2005/8/layout/cycle2"/>
    <dgm:cxn modelId="{F4B68CA1-414A-6144-8C41-64C9F81A2FA1}" type="presParOf" srcId="{9A76E392-E299-FB49-95E0-F4446780D388}" destId="{E44FAB19-0CAE-A540-A966-28D1B8DCA253}" srcOrd="0" destOrd="0" presId="urn:microsoft.com/office/officeart/2005/8/layout/cycle2"/>
    <dgm:cxn modelId="{14845A6A-9AF4-FB43-ACC9-AC45815F0822}" type="presParOf" srcId="{9A76E392-E299-FB49-95E0-F4446780D388}" destId="{64D77D9A-9AA4-8F49-8F00-33743AA2AA55}" srcOrd="1" destOrd="0" presId="urn:microsoft.com/office/officeart/2005/8/layout/cycle2"/>
    <dgm:cxn modelId="{2C8572EB-4142-9046-9A0B-D5F67C6FEDB2}" type="presParOf" srcId="{64D77D9A-9AA4-8F49-8F00-33743AA2AA55}" destId="{9FB9D756-84F9-224E-94F1-467930561E09}" srcOrd="0" destOrd="0" presId="urn:microsoft.com/office/officeart/2005/8/layout/cycle2"/>
    <dgm:cxn modelId="{F25AFAE0-D987-9649-8733-0A5D84C94BDC}" type="presParOf" srcId="{9A76E392-E299-FB49-95E0-F4446780D388}" destId="{6CB31CC3-114D-F346-B638-F24BD8E0B368}" srcOrd="2" destOrd="0" presId="urn:microsoft.com/office/officeart/2005/8/layout/cycle2"/>
    <dgm:cxn modelId="{835416D9-4F25-A14F-B420-343D939C645B}" type="presParOf" srcId="{9A76E392-E299-FB49-95E0-F4446780D388}" destId="{0AC90918-643A-D14B-BE8F-DE610B6CBF1D}" srcOrd="3" destOrd="0" presId="urn:microsoft.com/office/officeart/2005/8/layout/cycle2"/>
    <dgm:cxn modelId="{3D7BFBBD-A4C5-8C4F-BF19-B9DB46E18C6E}" type="presParOf" srcId="{0AC90918-643A-D14B-BE8F-DE610B6CBF1D}" destId="{4D68B108-D84E-F84B-ABF6-6F1AF4AD367B}" srcOrd="0" destOrd="0" presId="urn:microsoft.com/office/officeart/2005/8/layout/cycle2"/>
    <dgm:cxn modelId="{C1720488-D163-1B4E-91C8-4DBF3FB84399}" type="presParOf" srcId="{9A76E392-E299-FB49-95E0-F4446780D388}" destId="{40B0073D-0B55-E746-AA9E-01D7431BC7BA}" srcOrd="4" destOrd="0" presId="urn:microsoft.com/office/officeart/2005/8/layout/cycle2"/>
    <dgm:cxn modelId="{A436E686-42BA-F44E-8805-339B94511C98}" type="presParOf" srcId="{9A76E392-E299-FB49-95E0-F4446780D388}" destId="{54D67334-A151-AE4A-B36D-13A1491AA37A}" srcOrd="5" destOrd="0" presId="urn:microsoft.com/office/officeart/2005/8/layout/cycle2"/>
    <dgm:cxn modelId="{58C3216C-BA94-BE42-9E47-F79687D19C56}" type="presParOf" srcId="{54D67334-A151-AE4A-B36D-13A1491AA37A}" destId="{02F09007-0E4C-D847-85B0-6C01DB3387E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FAB19-0CAE-A540-A966-28D1B8DCA253}">
      <dsp:nvSpPr>
        <dsp:cNvPr id="0" name=""/>
        <dsp:cNvSpPr/>
      </dsp:nvSpPr>
      <dsp:spPr>
        <a:xfrm>
          <a:off x="2444880" y="1147"/>
          <a:ext cx="1822189" cy="18221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/>
            <a:t>グー</a:t>
          </a:r>
        </a:p>
      </dsp:txBody>
      <dsp:txXfrm>
        <a:off x="2711733" y="268000"/>
        <a:ext cx="1288483" cy="1288483"/>
      </dsp:txXfrm>
    </dsp:sp>
    <dsp:sp modelId="{64D77D9A-9AA4-8F49-8F00-33743AA2AA55}">
      <dsp:nvSpPr>
        <dsp:cNvPr id="0" name=""/>
        <dsp:cNvSpPr/>
      </dsp:nvSpPr>
      <dsp:spPr>
        <a:xfrm rot="3600000">
          <a:off x="3790914" y="1778488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>
        <a:off x="3827322" y="1838425"/>
        <a:ext cx="339808" cy="368992"/>
      </dsp:txXfrm>
    </dsp:sp>
    <dsp:sp modelId="{6CB31CC3-114D-F346-B638-F24BD8E0B368}">
      <dsp:nvSpPr>
        <dsp:cNvPr id="0" name=""/>
        <dsp:cNvSpPr/>
      </dsp:nvSpPr>
      <dsp:spPr>
        <a:xfrm>
          <a:off x="3813938" y="2372425"/>
          <a:ext cx="1822189" cy="18221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/>
            <a:t>チョキ</a:t>
          </a:r>
        </a:p>
      </dsp:txBody>
      <dsp:txXfrm>
        <a:off x="4080791" y="2639278"/>
        <a:ext cx="1288483" cy="1288483"/>
      </dsp:txXfrm>
    </dsp:sp>
    <dsp:sp modelId="{0AC90918-643A-D14B-BE8F-DE610B6CBF1D}">
      <dsp:nvSpPr>
        <dsp:cNvPr id="0" name=""/>
        <dsp:cNvSpPr/>
      </dsp:nvSpPr>
      <dsp:spPr>
        <a:xfrm rot="10800000">
          <a:off x="3126993" y="2976025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 rot="10800000">
        <a:off x="3272625" y="3099023"/>
        <a:ext cx="339808" cy="368992"/>
      </dsp:txXfrm>
    </dsp:sp>
    <dsp:sp modelId="{40B0073D-0B55-E746-AA9E-01D7431BC7BA}">
      <dsp:nvSpPr>
        <dsp:cNvPr id="0" name=""/>
        <dsp:cNvSpPr/>
      </dsp:nvSpPr>
      <dsp:spPr>
        <a:xfrm>
          <a:off x="1075822" y="2372425"/>
          <a:ext cx="1822189" cy="18221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700" kern="1200" dirty="0"/>
            <a:t>パー</a:t>
          </a:r>
        </a:p>
      </dsp:txBody>
      <dsp:txXfrm>
        <a:off x="1342675" y="2639278"/>
        <a:ext cx="1288483" cy="1288483"/>
      </dsp:txXfrm>
    </dsp:sp>
    <dsp:sp modelId="{54D67334-A151-AE4A-B36D-13A1491AA37A}">
      <dsp:nvSpPr>
        <dsp:cNvPr id="0" name=""/>
        <dsp:cNvSpPr/>
      </dsp:nvSpPr>
      <dsp:spPr>
        <a:xfrm rot="18000000">
          <a:off x="2421856" y="1802284"/>
          <a:ext cx="485440" cy="6149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>
        <a:off x="2458264" y="1988343"/>
        <a:ext cx="339808" cy="36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34D819-9F07-4261-B09B-9E467E5D9002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34D819-9F07-4261-B09B-9E467E5D900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6400" y="1866900"/>
            <a:ext cx="8204200" cy="914400"/>
          </a:xfrm>
        </p:spPr>
        <p:txBody>
          <a:bodyPr>
            <a:normAutofit fontScale="90000"/>
          </a:bodyPr>
          <a:lstStyle/>
          <a:p>
            <a:r>
              <a:rPr lang="ja-JP" altLang="en-US" sz="5300" b="1" dirty="0">
                <a:latin typeface="MS Gothic" charset="-128"/>
                <a:ea typeface="MS Gothic" charset="-128"/>
                <a:cs typeface="MS Gothic" charset="-128"/>
              </a:rPr>
              <a:t>じゃんけんゲームを作ろう</a:t>
            </a:r>
            <a:r>
              <a:rPr lang="ja-JP" altLang="en-US" sz="5300" b="1" dirty="0" smtClean="0">
                <a:latin typeface="MS Gothic" charset="-128"/>
                <a:ea typeface="MS Gothic" charset="-128"/>
                <a:cs typeface="MS Gothic" charset="-128"/>
              </a:rPr>
              <a:t>！</a:t>
            </a:r>
            <a:r>
              <a:rPr lang="en-US" altLang="ja-JP" sz="5300" b="1" dirty="0" smtClean="0">
                <a:latin typeface="MS Gothic" charset="-128"/>
                <a:ea typeface="MS Gothic" charset="-128"/>
                <a:cs typeface="MS Gothic" charset="-128"/>
              </a:rPr>
              <a:t/>
            </a:r>
            <a:br>
              <a:rPr lang="en-US" altLang="ja-JP" sz="530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lang="ja-JP" altLang="en-US" sz="3100" b="1" dirty="0" smtClean="0">
                <a:latin typeface="MS Gothic" charset="-128"/>
                <a:ea typeface="MS Gothic" charset="-128"/>
                <a:cs typeface="MS Gothic" charset="-128"/>
              </a:rPr>
              <a:t>～</a:t>
            </a:r>
            <a:r>
              <a:rPr lang="ja-JP" altLang="en-US" sz="3100" dirty="0" smtClean="0">
                <a:latin typeface="MS Gothic" charset="-128"/>
                <a:ea typeface="MS Gothic" charset="-128"/>
                <a:cs typeface="MS Gothic" charset="-128"/>
              </a:rPr>
              <a:t>プログラミングを楽しもう～</a:t>
            </a:r>
            <a:endParaRPr kumimoji="1" lang="ja-JP" altLang="en-US" sz="31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2A34KS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0900" y="787400"/>
            <a:ext cx="466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ステップアップフェスタ</a:t>
            </a:r>
          </a:p>
        </p:txBody>
      </p:sp>
    </p:spTree>
    <p:extLst>
      <p:ext uri="{BB962C8B-B14F-4D97-AF65-F5344CB8AC3E}">
        <p14:creationId xmlns:p14="http://schemas.microsoft.com/office/powerpoint/2010/main" val="1235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36859"/>
              </p:ext>
            </p:extLst>
          </p:nvPr>
        </p:nvGraphicFramePr>
        <p:xfrm>
          <a:off x="1201161" y="1637002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勝敗判定</a:t>
            </a:r>
          </a:p>
        </p:txBody>
      </p:sp>
    </p:spTree>
    <p:extLst>
      <p:ext uri="{BB962C8B-B14F-4D97-AF65-F5344CB8AC3E}">
        <p14:creationId xmlns:p14="http://schemas.microsoft.com/office/powerpoint/2010/main" val="307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349500" y="2501901"/>
            <a:ext cx="6654800" cy="1020572"/>
          </a:xfrm>
        </p:spPr>
        <p:txBody>
          <a:bodyPr/>
          <a:lstStyle/>
          <a:p>
            <a:pPr marL="109728" indent="0">
              <a:buNone/>
            </a:pPr>
            <a:r>
              <a:rPr kumimoji="1" lang="ja-JP" altLang="en-US" sz="4400" dirty="0"/>
              <a:t>考えてみよう</a:t>
            </a:r>
            <a:r>
              <a:rPr lang="ja-JP" altLang="en-US" sz="4800" dirty="0"/>
              <a:t>！！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7951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992777" y="182879"/>
            <a:ext cx="6831874" cy="20111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/>
          <p:cNvSpPr/>
          <p:nvPr/>
        </p:nvSpPr>
        <p:spPr>
          <a:xfrm>
            <a:off x="992777" y="2393760"/>
            <a:ext cx="6831874" cy="20748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/>
          <p:cNvSpPr/>
          <p:nvPr/>
        </p:nvSpPr>
        <p:spPr>
          <a:xfrm>
            <a:off x="992777" y="4595404"/>
            <a:ext cx="6831874" cy="21009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/>
          <p:cNvSpPr/>
          <p:nvPr/>
        </p:nvSpPr>
        <p:spPr>
          <a:xfrm>
            <a:off x="3500846" y="305074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相手がグーならあいこ</a:t>
            </a:r>
          </a:p>
        </p:txBody>
      </p:sp>
      <p:sp>
        <p:nvSpPr>
          <p:cNvPr id="8" name="四角形: 角を丸くする 7"/>
          <p:cNvSpPr/>
          <p:nvPr/>
        </p:nvSpPr>
        <p:spPr>
          <a:xfrm>
            <a:off x="3500846" y="923657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相手がチョキなら勝ち</a:t>
            </a:r>
          </a:p>
        </p:txBody>
      </p:sp>
      <p:sp>
        <p:nvSpPr>
          <p:cNvPr id="9" name="四角形: 角を丸くする 8"/>
          <p:cNvSpPr/>
          <p:nvPr/>
        </p:nvSpPr>
        <p:spPr>
          <a:xfrm>
            <a:off x="3500846" y="1585765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相手がパーなら負け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3500846" y="6042931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相手がパーならあいこ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3500846" y="5389515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相手がチョキなら負け</a:t>
            </a:r>
          </a:p>
        </p:txBody>
      </p:sp>
      <p:sp>
        <p:nvSpPr>
          <p:cNvPr id="12" name="四角形: 角を丸くする 11"/>
          <p:cNvSpPr/>
          <p:nvPr/>
        </p:nvSpPr>
        <p:spPr>
          <a:xfrm>
            <a:off x="3500846" y="4766300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相手がグーなら勝ち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3500846" y="3840477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相手がパーなら勝ち</a:t>
            </a:r>
          </a:p>
        </p:txBody>
      </p:sp>
      <p:sp>
        <p:nvSpPr>
          <p:cNvPr id="14" name="四角形: 角を丸くする 13"/>
          <p:cNvSpPr/>
          <p:nvPr/>
        </p:nvSpPr>
        <p:spPr>
          <a:xfrm>
            <a:off x="3500846" y="3183523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相手がチョキならあいこ</a:t>
            </a:r>
          </a:p>
        </p:txBody>
      </p:sp>
      <p:sp>
        <p:nvSpPr>
          <p:cNvPr id="15" name="四角形: 角を丸くする 14"/>
          <p:cNvSpPr/>
          <p:nvPr/>
        </p:nvSpPr>
        <p:spPr>
          <a:xfrm>
            <a:off x="3500846" y="2534736"/>
            <a:ext cx="3949336" cy="4963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相手がグーなら負け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36469" y="965921"/>
            <a:ext cx="236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自分がグーのとき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2778" y="3172100"/>
            <a:ext cx="250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自分がチョキのとき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2777" y="5389515"/>
            <a:ext cx="250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自分がパーのとき</a:t>
            </a:r>
          </a:p>
        </p:txBody>
      </p:sp>
    </p:spTree>
    <p:extLst>
      <p:ext uri="{BB962C8B-B14F-4D97-AF65-F5344CB8AC3E}">
        <p14:creationId xmlns:p14="http://schemas.microsoft.com/office/powerpoint/2010/main" val="21225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2390503"/>
            <a:ext cx="8229600" cy="3616788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実際にプログラミングしてみよう！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5183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606039" y="2513295"/>
            <a:ext cx="4474029" cy="804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sz="4000" dirty="0"/>
              <a:t>でもその前に</a:t>
            </a:r>
          </a:p>
        </p:txBody>
      </p:sp>
    </p:spTree>
    <p:extLst>
      <p:ext uri="{BB962C8B-B14F-4D97-AF65-F5344CB8AC3E}">
        <p14:creationId xmlns:p14="http://schemas.microsoft.com/office/powerpoint/2010/main" val="37853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ja-JP" sz="2400" dirty="0"/>
          </a:p>
          <a:p>
            <a:r>
              <a:rPr lang="ja-JP" altLang="en-US" sz="2400" b="1" dirty="0"/>
              <a:t>左</a:t>
            </a:r>
            <a:r>
              <a:rPr lang="en-US" altLang="ja-JP" sz="3600" b="1" dirty="0">
                <a:solidFill>
                  <a:srgbClr val="FF0000"/>
                </a:solidFill>
              </a:rPr>
              <a:t>=</a:t>
            </a:r>
            <a:r>
              <a:rPr lang="ja-JP" altLang="en-US" sz="2400" b="1" dirty="0"/>
              <a:t>右</a:t>
            </a:r>
            <a:r>
              <a:rPr lang="ja-JP" altLang="en-US" sz="2400" dirty="0"/>
              <a:t>　左に右を代入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左</a:t>
            </a:r>
            <a:r>
              <a:rPr lang="en-US" altLang="ja-JP" sz="2400" dirty="0"/>
              <a:t> </a:t>
            </a:r>
            <a:r>
              <a:rPr lang="en-US" altLang="ja-JP" sz="3600" b="1" dirty="0">
                <a:solidFill>
                  <a:srgbClr val="FF0000"/>
                </a:solidFill>
              </a:rPr>
              <a:t>==</a:t>
            </a:r>
            <a:r>
              <a:rPr lang="en-US" altLang="ja-JP" sz="2800" b="1" dirty="0"/>
              <a:t> </a:t>
            </a:r>
            <a:r>
              <a:rPr lang="ja-JP" altLang="en-US" sz="2400" dirty="0"/>
              <a:t>右</a:t>
            </a:r>
            <a:r>
              <a:rPr lang="en-US" altLang="ja-JP" sz="2400" dirty="0"/>
              <a:t>	</a:t>
            </a:r>
            <a:r>
              <a:rPr lang="ja-JP" altLang="en-US" sz="2400" dirty="0"/>
              <a:t>左と右が同じ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（</a:t>
            </a:r>
            <a:r>
              <a:rPr lang="en-US" altLang="ja-JP" sz="2400" dirty="0"/>
              <a:t>『=』2</a:t>
            </a:r>
            <a:r>
              <a:rPr lang="ja-JP" altLang="en-US" sz="2400" dirty="0"/>
              <a:t>つなので注意）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3200" dirty="0">
                <a:solidFill>
                  <a:srgbClr val="FF0000"/>
                </a:solidFill>
              </a:rPr>
              <a:t>’</a:t>
            </a:r>
            <a:r>
              <a:rPr lang="ja-JP" altLang="en-US" sz="2400" dirty="0"/>
              <a:t>文字</a:t>
            </a:r>
            <a:r>
              <a:rPr lang="en-US" altLang="ja-JP" sz="3200" dirty="0">
                <a:solidFill>
                  <a:srgbClr val="FF0000"/>
                </a:solidFill>
              </a:rPr>
              <a:t>’</a:t>
            </a:r>
            <a:r>
              <a:rPr lang="ja-JP" altLang="en-US" sz="2400" dirty="0"/>
              <a:t>　文字を囲む</a:t>
            </a:r>
            <a:r>
              <a:rPr lang="en-US" altLang="ja-JP" sz="2400" dirty="0"/>
              <a:t>(</a:t>
            </a:r>
            <a:r>
              <a:rPr lang="en-US" altLang="ja-JP" sz="3200" dirty="0">
                <a:solidFill>
                  <a:srgbClr val="FF0000"/>
                </a:solidFill>
              </a:rPr>
              <a:t>”</a:t>
            </a:r>
            <a:r>
              <a:rPr lang="ja-JP" altLang="en-US" sz="2400" dirty="0"/>
              <a:t>文字</a:t>
            </a:r>
            <a:r>
              <a:rPr lang="en-US" altLang="ja-JP" sz="3600" dirty="0">
                <a:solidFill>
                  <a:srgbClr val="FF0000"/>
                </a:solidFill>
              </a:rPr>
              <a:t>”</a:t>
            </a:r>
            <a:r>
              <a:rPr lang="ja-JP" altLang="en-US" sz="2400" dirty="0"/>
              <a:t>これでも</a:t>
            </a:r>
            <a:r>
              <a:rPr lang="en-US" altLang="ja-JP" sz="2400" dirty="0"/>
              <a:t>OK)</a:t>
            </a:r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おぼえておきたい記号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変数とは値をいれるための</a:t>
            </a:r>
            <a:r>
              <a:rPr kumimoji="1" lang="ja-JP" altLang="en-US" sz="2800" dirty="0">
                <a:solidFill>
                  <a:srgbClr val="FF0000"/>
                </a:solidFill>
              </a:rPr>
              <a:t>箱のようなもの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kumimoji="1" lang="ja-JP" altLang="en-US" sz="2000" b="1" dirty="0"/>
              <a:t>今回は</a:t>
            </a:r>
            <a:r>
              <a:rPr lang="ja-JP" altLang="en-US" sz="2000" b="1" dirty="0"/>
              <a:t>「</a:t>
            </a:r>
            <a:r>
              <a:rPr kumimoji="1" lang="en-US" altLang="ja-JP" sz="2000" b="1" dirty="0"/>
              <a:t>me</a:t>
            </a:r>
            <a:r>
              <a:rPr kumimoji="1" lang="ja-JP" altLang="en-US" sz="2000" b="1" dirty="0"/>
              <a:t>」という変数に自分が選択した手が、</a:t>
            </a:r>
            <a:endParaRPr kumimoji="1" lang="en-US" altLang="ja-JP" sz="2000" b="1" dirty="0"/>
          </a:p>
          <a:p>
            <a:pPr marL="109728" indent="0">
              <a:buNone/>
            </a:pPr>
            <a:r>
              <a:rPr kumimoji="1" lang="ja-JP" altLang="en-US" sz="2000" b="1" dirty="0"/>
              <a:t>「</a:t>
            </a:r>
            <a:r>
              <a:rPr kumimoji="1" lang="en-US" altLang="ja-JP" sz="2000" b="1" dirty="0"/>
              <a:t>you</a:t>
            </a:r>
            <a:r>
              <a:rPr kumimoji="1" lang="ja-JP" altLang="en-US" sz="2000" b="1" dirty="0"/>
              <a:t>」の中にはランダムで選択された相手の手が入っています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65" y="3480350"/>
            <a:ext cx="3697784" cy="27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5691" y="1580606"/>
            <a:ext cx="7633742" cy="3746204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条件式が</a:t>
            </a:r>
            <a:r>
              <a:rPr lang="ja-JP" altLang="en-US" sz="2400" dirty="0">
                <a:solidFill>
                  <a:srgbClr val="FF0000"/>
                </a:solidFill>
              </a:rPr>
              <a:t>真の場合</a:t>
            </a:r>
            <a:r>
              <a:rPr lang="ja-JP" altLang="en-US" sz="2400" dirty="0"/>
              <a:t>、中の処理を実行する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4400" dirty="0"/>
              <a:t>if</a:t>
            </a:r>
            <a:r>
              <a:rPr lang="en-US" altLang="ja-JP" sz="4000" dirty="0"/>
              <a:t>(</a:t>
            </a:r>
            <a:r>
              <a:rPr lang="ja-JP" altLang="en-US" sz="4000" dirty="0"/>
              <a:t>条件式</a:t>
            </a:r>
            <a:r>
              <a:rPr lang="en-US" altLang="ja-JP" sz="4000" dirty="0"/>
              <a:t>){</a:t>
            </a:r>
            <a:br>
              <a:rPr lang="en-US" altLang="ja-JP" sz="4000" dirty="0"/>
            </a:br>
            <a:r>
              <a:rPr lang="en-US" altLang="ja-JP" sz="4000" dirty="0"/>
              <a:t>	</a:t>
            </a:r>
            <a:r>
              <a:rPr lang="ja-JP" altLang="en-US" sz="4000" dirty="0"/>
              <a:t>　処理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en-US" altLang="ja-JP" sz="4000" dirty="0"/>
              <a:t>}</a:t>
            </a:r>
          </a:p>
          <a:p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</a:t>
            </a:r>
            <a:r>
              <a:rPr lang="en-US" altLang="ja-JP" dirty="0"/>
              <a:t>if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61703" y="2392679"/>
            <a:ext cx="7955280" cy="2429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136469" y="3411583"/>
            <a:ext cx="7053942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95300"/>
            <a:ext cx="8229600" cy="5511991"/>
          </a:xfrm>
        </p:spPr>
        <p:txBody>
          <a:bodyPr/>
          <a:lstStyle/>
          <a:p>
            <a:r>
              <a:rPr lang="ja-JP" altLang="en-US" sz="2800" dirty="0"/>
              <a:t>もし自分が「グー」の時、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もし相手が「チョキ」なら</a:t>
            </a:r>
            <a:r>
              <a:rPr lang="ja-JP" altLang="en-US" sz="2800" u="sng" dirty="0"/>
              <a:t>勝ち</a:t>
            </a:r>
            <a:endParaRPr lang="en-US" altLang="ja-JP" sz="2800" u="sng" dirty="0"/>
          </a:p>
          <a:p>
            <a:endParaRPr kumimoji="1" lang="en-US" altLang="ja-JP" sz="2800" u="sng" dirty="0"/>
          </a:p>
          <a:p>
            <a:pPr marL="109728" indent="0">
              <a:buNone/>
            </a:pPr>
            <a:r>
              <a:rPr kumimoji="1" lang="en-US" altLang="ja-JP" sz="3200" dirty="0"/>
              <a:t>If(</a:t>
            </a:r>
            <a:r>
              <a:rPr lang="en-US" altLang="ja-JP" sz="3200" dirty="0"/>
              <a:t>me</a:t>
            </a:r>
            <a:r>
              <a:rPr kumimoji="1" lang="en-US" altLang="ja-JP" sz="3200" dirty="0" smtClean="0"/>
              <a:t>==‘</a:t>
            </a:r>
            <a:r>
              <a:rPr kumimoji="1" lang="ja-JP" altLang="en-US" sz="3200" dirty="0" smtClean="0"/>
              <a:t>グー</a:t>
            </a:r>
            <a:r>
              <a:rPr kumimoji="1" lang="en-US" altLang="ja-JP" sz="3200" dirty="0" smtClean="0"/>
              <a:t>’){</a:t>
            </a:r>
            <a:endParaRPr kumimoji="1" lang="en-US" altLang="ja-JP" sz="3200" dirty="0"/>
          </a:p>
          <a:p>
            <a:pPr marL="109728" indent="0">
              <a:buNone/>
            </a:pPr>
            <a:endParaRPr kumimoji="1" lang="en-US" altLang="ja-JP" sz="3200" dirty="0"/>
          </a:p>
          <a:p>
            <a:pPr marL="393192" lvl="1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If(you</a:t>
            </a:r>
            <a:r>
              <a:rPr lang="en-US" altLang="ja-JP" sz="2800" dirty="0" smtClean="0"/>
              <a:t>==‘</a:t>
            </a:r>
            <a:r>
              <a:rPr lang="ja-JP" altLang="en-US" sz="2800" b="1" dirty="0" smtClean="0"/>
              <a:t>チョキ</a:t>
            </a:r>
            <a:r>
              <a:rPr lang="en-US" altLang="ja-JP" sz="2800" b="1" dirty="0" smtClean="0"/>
              <a:t>’</a:t>
            </a:r>
            <a:r>
              <a:rPr lang="en-US" altLang="ja-JP" sz="2800" dirty="0" smtClean="0"/>
              <a:t>){</a:t>
            </a:r>
            <a:endParaRPr lang="en-US" altLang="ja-JP" sz="2800" dirty="0"/>
          </a:p>
          <a:p>
            <a:pPr marL="630936" lvl="2" indent="0">
              <a:buNone/>
            </a:pPr>
            <a:r>
              <a:rPr lang="ja-JP" altLang="en-US" sz="2800" dirty="0"/>
              <a:t>　</a:t>
            </a:r>
            <a:r>
              <a:rPr lang="ja-JP" altLang="en-US" sz="2800" b="1" dirty="0"/>
              <a:t>自分が勝ち</a:t>
            </a:r>
            <a:endParaRPr lang="en-US" altLang="ja-JP" sz="2800" b="1" dirty="0"/>
          </a:p>
          <a:p>
            <a:pPr marL="393192" lvl="1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}</a:t>
            </a:r>
          </a:p>
          <a:p>
            <a:pPr marL="393192" lvl="1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69899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もし</a:t>
            </a:r>
            <a:r>
              <a:rPr kumimoji="1" lang="en-US" altLang="ja-JP" sz="3600" dirty="0"/>
              <a:t>〜</a:t>
            </a:r>
            <a:r>
              <a:rPr kumimoji="1" lang="ja-JP" altLang="en-US" sz="3600" dirty="0"/>
              <a:t>ならば〇〇をする</a:t>
            </a:r>
            <a:r>
              <a:rPr kumimoji="1" lang="ja-JP" altLang="en-US" sz="3600" dirty="0" smtClean="0"/>
              <a:t>。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そう</a:t>
            </a:r>
            <a:r>
              <a:rPr kumimoji="1" lang="ja-JP" altLang="en-US" sz="3600" dirty="0"/>
              <a:t>でなく△△ならば</a:t>
            </a:r>
            <a:r>
              <a:rPr kumimoji="1" lang="en-US" altLang="ja-JP" sz="3600" dirty="0"/>
              <a:t>××</a:t>
            </a:r>
            <a:r>
              <a:rPr kumimoji="1" lang="ja-JP" altLang="en-US" sz="3600" dirty="0"/>
              <a:t>をする。</a:t>
            </a:r>
            <a:r>
              <a:rPr kumimoji="1" lang="en-US" altLang="ja-JP" sz="2400" u="sng" dirty="0"/>
              <a:t/>
            </a:r>
            <a:br>
              <a:rPr kumimoji="1" lang="en-US" altLang="ja-JP" sz="2400" u="sng" dirty="0"/>
            </a:br>
            <a:endParaRPr kumimoji="1" lang="en-US" altLang="ja-JP" sz="2400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314" y="285524"/>
            <a:ext cx="8229600" cy="1143000"/>
          </a:xfrm>
        </p:spPr>
        <p:txBody>
          <a:bodyPr/>
          <a:lstStyle/>
          <a:p>
            <a:r>
              <a:rPr kumimoji="1" lang="en-US" altLang="ja-JP" dirty="0" err="1"/>
              <a:t>elseif</a:t>
            </a:r>
            <a:r>
              <a:rPr kumimoji="1" lang="ja-JP" altLang="en-US" dirty="0"/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5966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ja-JP" altLang="en-US" sz="1100" dirty="0"/>
              <a:t>　　　　ぜ　ん　け　　　　　　　そ　う　い　ち　ろ　</a:t>
            </a:r>
            <a:r>
              <a:rPr lang="ja-JP" altLang="en-US" sz="1100" dirty="0" err="1"/>
              <a:t>う</a:t>
            </a:r>
            <a:endParaRPr lang="en-US" altLang="ja-JP" sz="1100" dirty="0"/>
          </a:p>
          <a:p>
            <a:r>
              <a:rPr lang="ja-JP" altLang="en-US" sz="3600" dirty="0"/>
              <a:t>善家　綜一朗</a:t>
            </a:r>
            <a:r>
              <a:rPr lang="en-US" altLang="ja-JP" sz="3600" dirty="0"/>
              <a:t> </a:t>
            </a:r>
          </a:p>
          <a:p>
            <a:pPr marL="109728" indent="0">
              <a:buNone/>
            </a:pPr>
            <a:endParaRPr lang="en-US" altLang="ja-JP" sz="2400" dirty="0"/>
          </a:p>
          <a:p>
            <a:r>
              <a:rPr kumimoji="1" lang="ja-JP" altLang="en-US" sz="2400" dirty="0"/>
              <a:t>出身地：愛媛県</a:t>
            </a:r>
            <a:endParaRPr kumimoji="1" lang="en-US" altLang="ja-JP" sz="2400" dirty="0"/>
          </a:p>
          <a:p>
            <a:r>
              <a:rPr kumimoji="1" lang="ja-JP" altLang="en-US" sz="2400" dirty="0"/>
              <a:t>出身校：県立北宇和高等学校　普通科</a:t>
            </a:r>
            <a:endParaRPr kumimoji="1" lang="en-US" altLang="ja-JP" sz="2400" dirty="0"/>
          </a:p>
          <a:p>
            <a:r>
              <a:rPr lang="ja-JP" altLang="en-US" sz="2400" dirty="0"/>
              <a:t>情報システム開発学科</a:t>
            </a:r>
            <a:r>
              <a:rPr lang="en-US" altLang="ja-JP" sz="2400" dirty="0"/>
              <a:t> </a:t>
            </a:r>
          </a:p>
          <a:p>
            <a:r>
              <a:rPr lang="ja-JP" altLang="en-US" sz="2400" dirty="0"/>
              <a:t>システムエンジニア専攻</a:t>
            </a:r>
            <a:r>
              <a:rPr lang="en-US" altLang="ja-JP" sz="2400" dirty="0"/>
              <a:t> </a:t>
            </a:r>
            <a:r>
              <a:rPr lang="ja-JP" altLang="en-US" sz="2400" dirty="0"/>
              <a:t>２年</a:t>
            </a:r>
            <a:r>
              <a:rPr lang="en-US" altLang="ja-JP" sz="2400" dirty="0"/>
              <a:t>(3</a:t>
            </a:r>
            <a:r>
              <a:rPr lang="ja-JP" altLang="en-US" sz="2400" dirty="0"/>
              <a:t>年制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所有資格：基本、応用情報技術者</a:t>
            </a:r>
            <a:r>
              <a:rPr lang="en-US" altLang="ja-JP" sz="2400" dirty="0"/>
              <a:t> 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C</a:t>
            </a:r>
            <a:r>
              <a:rPr lang="ja-JP" altLang="en-US" sz="2400" dirty="0"/>
              <a:t>言語検定</a:t>
            </a:r>
            <a:r>
              <a:rPr lang="en-US" altLang="ja-JP" sz="2400" dirty="0"/>
              <a:t>2</a:t>
            </a:r>
            <a:r>
              <a:rPr lang="ja-JP" altLang="en-US" sz="2400" dirty="0"/>
              <a:t>級</a:t>
            </a:r>
            <a:endParaRPr kumimoji="1"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14851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75657" y="3135086"/>
            <a:ext cx="7262949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72491" y="3581401"/>
            <a:ext cx="6152606" cy="552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972491" y="4550229"/>
            <a:ext cx="6152606" cy="537753"/>
          </a:xfrm>
          <a:prstGeom prst="rect">
            <a:avLst/>
          </a:prstGeom>
          <a:solidFill>
            <a:srgbClr val="94FC6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5691" y="1169444"/>
            <a:ext cx="7633742" cy="3559310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例）もし自分が「グー」の時、</a:t>
            </a:r>
            <a:endParaRPr lang="en-US" altLang="ja-JP" sz="2400" dirty="0"/>
          </a:p>
          <a:p>
            <a:r>
              <a:rPr lang="ja-JP" altLang="en-US" sz="2400" dirty="0"/>
              <a:t>もし相手が「チョキ」ならば勝ち、</a:t>
            </a:r>
            <a:endParaRPr lang="en-US" altLang="ja-JP" sz="2400" dirty="0"/>
          </a:p>
          <a:p>
            <a:r>
              <a:rPr lang="ja-JP" altLang="en-US" sz="2400" dirty="0"/>
              <a:t>そうではなく相手が「パー」なら</a:t>
            </a:r>
            <a:r>
              <a:rPr lang="ja-JP" altLang="en-US" sz="2400" dirty="0" smtClean="0"/>
              <a:t>負け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1200" dirty="0"/>
              <a:t>　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3200" dirty="0"/>
              <a:t>if(me</a:t>
            </a:r>
            <a:r>
              <a:rPr lang="en-US" altLang="ja-JP" sz="3200" dirty="0" smtClean="0"/>
              <a:t>==‘</a:t>
            </a:r>
            <a:r>
              <a:rPr lang="ja-JP" altLang="en-US" sz="3200" b="1" dirty="0" smtClean="0"/>
              <a:t>グー</a:t>
            </a:r>
            <a:r>
              <a:rPr lang="en-US" altLang="ja-JP" sz="3200" b="1" dirty="0" smtClean="0"/>
              <a:t>’</a:t>
            </a:r>
            <a:r>
              <a:rPr lang="en-US" altLang="ja-JP" sz="3200" dirty="0" smtClean="0"/>
              <a:t>){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	if(you</a:t>
            </a:r>
            <a:r>
              <a:rPr lang="en-US" altLang="ja-JP" sz="3200" dirty="0" smtClean="0"/>
              <a:t>==‘</a:t>
            </a:r>
            <a:r>
              <a:rPr lang="ja-JP" altLang="en-US" sz="3200" b="1" dirty="0" smtClean="0"/>
              <a:t>チョキ</a:t>
            </a:r>
            <a:r>
              <a:rPr lang="en-US" altLang="ja-JP" sz="3200" b="1" dirty="0" smtClean="0"/>
              <a:t>’</a:t>
            </a:r>
            <a:r>
              <a:rPr lang="en-US" altLang="ja-JP" sz="3200" dirty="0" smtClean="0"/>
              <a:t>){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		</a:t>
            </a:r>
            <a:r>
              <a:rPr lang="ja-JP" altLang="en-US" sz="3200" dirty="0"/>
              <a:t>自分の勝ち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	} else if(you</a:t>
            </a:r>
            <a:r>
              <a:rPr lang="en-US" altLang="ja-JP" sz="3200" dirty="0" smtClean="0"/>
              <a:t>==‘</a:t>
            </a:r>
            <a:r>
              <a:rPr lang="ja-JP" altLang="en-US" sz="3200" b="1" dirty="0" smtClean="0"/>
              <a:t>パー</a:t>
            </a:r>
            <a:r>
              <a:rPr lang="en-US" altLang="ja-JP" sz="3200" b="1" dirty="0" smtClean="0"/>
              <a:t>’</a:t>
            </a:r>
            <a:r>
              <a:rPr lang="en-US" altLang="ja-JP" sz="3200" dirty="0" smtClean="0"/>
              <a:t>){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		</a:t>
            </a:r>
            <a:r>
              <a:rPr lang="ja-JP" altLang="en-US" sz="3200" dirty="0"/>
              <a:t>相手の勝ち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/>
              <a:t>	</a:t>
            </a:r>
            <a:r>
              <a:rPr lang="en-US" altLang="ja-JP" sz="2800" dirty="0"/>
              <a:t>}</a:t>
            </a:r>
          </a:p>
          <a:p>
            <a:r>
              <a:rPr lang="en-US" altLang="ja-JP" sz="2800" dirty="0"/>
              <a:t>}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3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800100" y="1858509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ここからは自分で</a:t>
            </a:r>
            <a:r>
              <a:rPr kumimoji="1" lang="ja-JP" altLang="en-US" sz="3600" dirty="0"/>
              <a:t>プログラミングしてみよう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31229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126671" y="220141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自分が</a:t>
            </a:r>
            <a:r>
              <a:rPr kumimoji="1" lang="ja-JP" altLang="en-US" dirty="0">
                <a:solidFill>
                  <a:srgbClr val="FF0000"/>
                </a:solidFill>
              </a:rPr>
              <a:t>チョキ</a:t>
            </a:r>
            <a:r>
              <a:rPr kumimoji="1" lang="ja-JP" altLang="en-US" dirty="0"/>
              <a:t>のときの判定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6914" y="3559276"/>
            <a:ext cx="680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条件式とその結果を書く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425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436915" y="2348366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自分が</a:t>
            </a:r>
            <a:r>
              <a:rPr kumimoji="1" lang="ja-JP" altLang="en-US" dirty="0">
                <a:solidFill>
                  <a:srgbClr val="FF0000"/>
                </a:solidFill>
              </a:rPr>
              <a:t>パー</a:t>
            </a:r>
            <a:r>
              <a:rPr kumimoji="1" lang="ja-JP" altLang="en-US" dirty="0"/>
              <a:t>のときの判定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3870" y="3752976"/>
            <a:ext cx="60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If</a:t>
            </a:r>
            <a:r>
              <a:rPr kumimoji="1" lang="ja-JP" altLang="en-US" sz="2800" dirty="0"/>
              <a:t>分の中身を一から自分で書いてみる</a:t>
            </a:r>
          </a:p>
        </p:txBody>
      </p:sp>
    </p:spTree>
    <p:extLst>
      <p:ext uri="{BB962C8B-B14F-4D97-AF65-F5344CB8AC3E}">
        <p14:creationId xmlns:p14="http://schemas.microsoft.com/office/powerpoint/2010/main" val="2514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199" y="440268"/>
            <a:ext cx="8398933" cy="556702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できたら</a:t>
            </a:r>
            <a:r>
              <a:rPr kumimoji="1"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勝った回数を表示させてみよう</a:t>
            </a:r>
            <a:endParaRPr kumimoji="1"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3200" dirty="0"/>
          </a:p>
          <a:p>
            <a:r>
              <a:rPr lang="ja-JP" altLang="en-US" dirty="0"/>
              <a:t>勝った回数は「</a:t>
            </a:r>
            <a:r>
              <a:rPr lang="en-US" altLang="ja-JP" dirty="0"/>
              <a:t>win</a:t>
            </a:r>
            <a:r>
              <a:rPr lang="ja-JP" altLang="en-US" dirty="0"/>
              <a:t>」という変数に入っている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プログラミングで変数の中身に１を足すときは</a:t>
            </a:r>
            <a:endParaRPr lang="en-US" altLang="ja-JP" dirty="0"/>
          </a:p>
          <a:p>
            <a:r>
              <a:rPr lang="en-US" altLang="ja-JP" sz="4400" dirty="0">
                <a:solidFill>
                  <a:srgbClr val="FF0000"/>
                </a:solidFill>
              </a:rPr>
              <a:t>win=win+1;</a:t>
            </a:r>
          </a:p>
          <a:p>
            <a:r>
              <a:rPr lang="en-US" altLang="ja-JP" sz="4400" dirty="0">
                <a:solidFill>
                  <a:srgbClr val="FF0000"/>
                </a:solidFill>
              </a:rPr>
              <a:t>win++;</a:t>
            </a:r>
            <a:r>
              <a:rPr lang="en-US" altLang="ja-JP" sz="4400" dirty="0"/>
              <a:t>	</a:t>
            </a:r>
            <a:r>
              <a:rPr lang="ja-JP" altLang="en-US" sz="4000" dirty="0"/>
              <a:t>←インクリメントという</a:t>
            </a:r>
            <a:endParaRPr lang="en-US" altLang="ja-JP" sz="4000" dirty="0"/>
          </a:p>
          <a:p>
            <a:r>
              <a:rPr lang="ja-JP" altLang="en-US" dirty="0"/>
              <a:t>という</a:t>
            </a:r>
            <a:r>
              <a:rPr lang="en-US" altLang="ja-JP" dirty="0"/>
              <a:t>2</a:t>
            </a:r>
            <a:r>
              <a:rPr lang="ja-JP" altLang="en-US" sz="2800" dirty="0"/>
              <a:t>通り</a:t>
            </a:r>
            <a:r>
              <a:rPr lang="ja-JP" altLang="en-US" dirty="0"/>
              <a:t>の書き方がある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0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プログラミング言語の一種</a:t>
            </a:r>
            <a:endParaRPr kumimoji="1" lang="en-US" altLang="ja-JP" sz="2400" dirty="0"/>
          </a:p>
          <a:p>
            <a:r>
              <a:rPr kumimoji="1" lang="en-US" altLang="ja-JP" sz="2400" dirty="0"/>
              <a:t>IE(Internet Explorer),Google Chrome</a:t>
            </a:r>
            <a:r>
              <a:rPr kumimoji="1" lang="ja-JP" altLang="en-US" sz="2400" dirty="0"/>
              <a:t>などのブラウザで動く言語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ea typeface="MS PGothic" charset="-128"/>
                <a:cs typeface="MS PGothic" charset="-128"/>
              </a:rPr>
              <a:t>J</a:t>
            </a:r>
            <a:r>
              <a:rPr kumimoji="1" lang="en-US" altLang="ja-JP" cap="none" dirty="0" err="1">
                <a:ea typeface="MS PGothic" charset="-128"/>
                <a:cs typeface="MS PGothic" charset="-128"/>
              </a:rPr>
              <a:t>avascript</a:t>
            </a:r>
            <a:endParaRPr kumimoji="1" lang="ja-JP" altLang="en-US" cap="none" dirty="0"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17271" y="2430009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楽しかったですか？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4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926772" y="1665514"/>
            <a:ext cx="5834742" cy="301534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高校生</a:t>
            </a:r>
            <a:r>
              <a:rPr lang="ja-JP" altLang="en-US" dirty="0" smtClean="0"/>
              <a:t>に</a:t>
            </a:r>
            <a:r>
              <a:rPr lang="ja-JP" altLang="en-US" dirty="0"/>
              <a:t>伝えたい</a:t>
            </a:r>
            <a:r>
              <a:rPr lang="ja-JP" altLang="en-US" dirty="0" smtClean="0"/>
              <a:t>こと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・プログラミングの楽しさ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・進路を選択するにあたって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88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/>
              <a:t>じゃんけんゲームの製作を通して</a:t>
            </a:r>
            <a:r>
              <a:rPr lang="ja-JP" altLang="en-US" sz="2400" b="1" dirty="0" smtClean="0"/>
              <a:t>、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プログラミングの楽しさ</a:t>
            </a:r>
            <a:r>
              <a:rPr lang="ja-JP" altLang="en-US" sz="2400" b="1" dirty="0" smtClean="0"/>
              <a:t>を知ってもらう。</a:t>
            </a:r>
            <a:endParaRPr lang="en-US" altLang="ja-JP" sz="2400" b="1" dirty="0"/>
          </a:p>
          <a:p>
            <a:pPr marL="109728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自己紹介</a:t>
            </a:r>
            <a:r>
              <a:rPr lang="en-US" altLang="ja-JP" sz="2400" dirty="0"/>
              <a:t>(</a:t>
            </a:r>
            <a:r>
              <a:rPr lang="ja-JP" altLang="en-US" sz="2400" dirty="0"/>
              <a:t>２分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体験内容</a:t>
            </a:r>
            <a:r>
              <a:rPr lang="en-US" altLang="ja-JP" sz="2400" dirty="0"/>
              <a:t>(</a:t>
            </a:r>
            <a:r>
              <a:rPr lang="ja-JP" altLang="en-US" sz="2400" dirty="0"/>
              <a:t>２分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じゃんけんゲームを作る前に考えること</a:t>
            </a:r>
            <a:r>
              <a:rPr lang="en-US" altLang="ja-JP" sz="2400" dirty="0"/>
              <a:t>(</a:t>
            </a:r>
            <a:r>
              <a:rPr lang="ja-JP" altLang="en-US" sz="2400" dirty="0"/>
              <a:t>１０分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プログラミングをする前に覚えておくこと</a:t>
            </a:r>
            <a:r>
              <a:rPr lang="en-US" altLang="ja-JP" sz="2400" dirty="0"/>
              <a:t>(</a:t>
            </a:r>
            <a:r>
              <a:rPr lang="ja-JP" altLang="en-US" sz="2400" dirty="0"/>
              <a:t>１０分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プログラミング</a:t>
            </a:r>
            <a:r>
              <a:rPr lang="en-US" altLang="ja-JP" sz="2400" dirty="0"/>
              <a:t>(</a:t>
            </a:r>
            <a:r>
              <a:rPr lang="ja-JP" altLang="en-US" sz="2400" dirty="0"/>
              <a:t>３０分程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質問、まとめ</a:t>
            </a:r>
            <a:r>
              <a:rPr lang="en-US" altLang="ja-JP" sz="2400" dirty="0"/>
              <a:t>(</a:t>
            </a:r>
            <a:r>
              <a:rPr lang="ja-JP" altLang="en-US" sz="2400" dirty="0"/>
              <a:t>５分ほど</a:t>
            </a:r>
            <a:r>
              <a:rPr lang="en-US" altLang="ja-JP" sz="2400" dirty="0"/>
              <a:t>)</a:t>
            </a:r>
          </a:p>
          <a:p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</a:t>
            </a:r>
            <a:r>
              <a:rPr lang="ja-JP" altLang="en-US" dirty="0" smtClean="0"/>
              <a:t>の体験内容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6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86" y="1220788"/>
            <a:ext cx="2815528" cy="452596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今回、作るもの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4784" y="156086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kumimoji="1" lang="ja-JP" altLang="en-US" sz="2400" dirty="0"/>
              <a:t>じゃんけんゲーム</a:t>
            </a:r>
          </a:p>
        </p:txBody>
      </p:sp>
    </p:spTree>
    <p:extLst>
      <p:ext uri="{BB962C8B-B14F-4D97-AF65-F5344CB8AC3E}">
        <p14:creationId xmlns:p14="http://schemas.microsoft.com/office/powerpoint/2010/main" val="1346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実現すべき機能、処理や満たすべき性能などを明確にしていく作業のこと。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お客さんのやって欲しいことをまとめる作業のこと。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要件定義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4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「グー、チョキ、パー」の中から自分が出したものを選択する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「グー、チョキ、パー」</a:t>
            </a:r>
            <a:r>
              <a:rPr lang="ja-JP" altLang="en-US" sz="2400" dirty="0"/>
              <a:t>の中から相手の手をランダムで一つ出す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勝ちか負けかそれともあいこかを判定する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じゃんけんゲームで考えると</a:t>
            </a:r>
          </a:p>
        </p:txBody>
      </p:sp>
    </p:spTree>
    <p:extLst>
      <p:ext uri="{BB962C8B-B14F-4D97-AF65-F5344CB8AC3E}">
        <p14:creationId xmlns:p14="http://schemas.microsoft.com/office/powerpoint/2010/main" val="712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必要とされる機能や性能などを検討し、どのような構成で作るのかを仕様として決定すること。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必要な機能をどうやって実現するかを考える</a:t>
            </a:r>
            <a:endParaRPr kumimoji="1" lang="ja-JP" altLang="en-US" sz="24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13275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ja-JP" altLang="en-US" sz="2400" dirty="0">
                <a:solidFill>
                  <a:srgbClr val="FF0000"/>
                </a:solidFill>
              </a:rPr>
              <a:t>勝ちか負けかそれともあいこかを判定する</a:t>
            </a:r>
            <a:r>
              <a:rPr kumimoji="1" lang="ja-JP" altLang="en-US" sz="2400" dirty="0"/>
              <a:t>」をどのように実現するのかを考えてみる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じゃんけんゲームで考えると</a:t>
            </a:r>
          </a:p>
        </p:txBody>
      </p:sp>
    </p:spTree>
    <p:extLst>
      <p:ext uri="{BB962C8B-B14F-4D97-AF65-F5344CB8AC3E}">
        <p14:creationId xmlns:p14="http://schemas.microsoft.com/office/powerpoint/2010/main" val="13483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もし</a:t>
            </a:r>
            <a:r>
              <a:rPr kumimoji="1" lang="ja-JP" altLang="en-US" sz="2400" dirty="0"/>
              <a:t>自分が「グー」を出し、</a:t>
            </a: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kumimoji="1" lang="ja-JP" altLang="en-US" sz="2400" dirty="0"/>
              <a:t>相手が「チョキ」なら</a:t>
            </a:r>
            <a:r>
              <a:rPr lang="ja-JP" altLang="en-US" sz="2400" dirty="0"/>
              <a:t>？</a:t>
            </a:r>
            <a:r>
              <a:rPr lang="en-US" altLang="ja-JP" sz="2400" u="sng" dirty="0"/>
              <a:t/>
            </a:r>
            <a:br>
              <a:rPr lang="en-US" altLang="ja-JP" sz="2400" u="sng" dirty="0"/>
            </a:br>
            <a:endParaRPr lang="en-US" altLang="ja-JP" sz="2400" u="sng" dirty="0"/>
          </a:p>
          <a:p>
            <a:r>
              <a:rPr lang="ja-JP" altLang="en-US" sz="2400" dirty="0"/>
              <a:t>もし自分が「グー」を出し、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もし相手が「パー」なら？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勝敗判定</a:t>
            </a:r>
          </a:p>
        </p:txBody>
      </p:sp>
    </p:spTree>
    <p:extLst>
      <p:ext uri="{BB962C8B-B14F-4D97-AF65-F5344CB8AC3E}">
        <p14:creationId xmlns:p14="http://schemas.microsoft.com/office/powerpoint/2010/main" val="3734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19884</TotalTime>
  <Words>545</Words>
  <Application>Microsoft Office PowerPoint</Application>
  <PresentationFormat>画面に合わせる (4:3)</PresentationFormat>
  <Paragraphs>111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ビジネス</vt:lpstr>
      <vt:lpstr>じゃんけんゲームを作ろう！ ～プログラミングを楽しもう～</vt:lpstr>
      <vt:lpstr>自己紹介</vt:lpstr>
      <vt:lpstr>今回の体験内容</vt:lpstr>
      <vt:lpstr>今回、作るもの</vt:lpstr>
      <vt:lpstr>要件定義</vt:lpstr>
      <vt:lpstr>じゃんけんゲームで考えると</vt:lpstr>
      <vt:lpstr>設計</vt:lpstr>
      <vt:lpstr>じゃんけんゲームで考えると</vt:lpstr>
      <vt:lpstr>勝敗判定</vt:lpstr>
      <vt:lpstr>勝敗判定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おぼえておきたい記号</vt:lpstr>
      <vt:lpstr>変数</vt:lpstr>
      <vt:lpstr>記if</vt:lpstr>
      <vt:lpstr>PowerPoint プレゼンテーション</vt:lpstr>
      <vt:lpstr>elseif文</vt:lpstr>
      <vt:lpstr>記述方法</vt:lpstr>
      <vt:lpstr>ここからは自分でプログラミングしてみよう</vt:lpstr>
      <vt:lpstr>自分がチョキのときの判定</vt:lpstr>
      <vt:lpstr>自分がパーのときの判定</vt:lpstr>
      <vt:lpstr>PowerPoint プレゼンテーション</vt:lpstr>
      <vt:lpstr>Javascript</vt:lpstr>
      <vt:lpstr>楽しかったですか？</vt:lpstr>
      <vt:lpstr>高校生に伝えたいこと  ・プログラミングの楽しさ ・進路を選択するにあたって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BINGOマシーン を作ってみよう</dc:title>
  <dc:creator>山崎　好洋</dc:creator>
  <cp:lastModifiedBy>体験授業</cp:lastModifiedBy>
  <cp:revision>73</cp:revision>
  <dcterms:created xsi:type="dcterms:W3CDTF">2016-02-02T07:38:46Z</dcterms:created>
  <dcterms:modified xsi:type="dcterms:W3CDTF">2017-03-06T06:11:58Z</dcterms:modified>
</cp:coreProperties>
</file>