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71" r:id="rId14"/>
    <p:sldId id="267" r:id="rId15"/>
    <p:sldId id="272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2" autoAdjust="0"/>
    <p:restoredTop sz="94660"/>
  </p:normalViewPr>
  <p:slideViewPr>
    <p:cSldViewPr snapToGrid="0">
      <p:cViewPr varScale="1">
        <p:scale>
          <a:sx n="81" d="100"/>
          <a:sy n="81" d="100"/>
        </p:scale>
        <p:origin x="76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B872F-659D-6243-B52A-2E2860AFF5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393635"/>
            <a:ext cx="7197726" cy="3514204"/>
          </a:xfrm>
        </p:spPr>
        <p:txBody>
          <a:bodyPr/>
          <a:lstStyle/>
          <a:p>
            <a:r>
              <a:rPr lang="en-GB" sz="5400" dirty="0">
                <a:latin typeface="Algerian" panose="04020705040A02060702" pitchFamily="82" charset="0"/>
              </a:rPr>
              <a:t>GRAPHICAL PASSWORD AUTHENTICATION</a:t>
            </a:r>
            <a:r>
              <a:rPr lang="en-GB" dirty="0">
                <a:latin typeface="Algerian" panose="04020705040A02060702" pitchFamily="82" charset="0"/>
              </a:rPr>
              <a:t> 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5DEAE-90A9-3B4A-9049-C607841EE7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3798" y="4039107"/>
            <a:ext cx="4776327" cy="1448230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lgerian" panose="04020705040A02060702" pitchFamily="82" charset="0"/>
              </a:rPr>
              <a:t>I </a:t>
            </a:r>
            <a:r>
              <a:rPr lang="en-GB" sz="2400" dirty="0" err="1">
                <a:latin typeface="Algerian" panose="04020705040A02060702" pitchFamily="82" charset="0"/>
              </a:rPr>
              <a:t>B.Sc</a:t>
            </a:r>
            <a:r>
              <a:rPr lang="en-GB" sz="2400" dirty="0">
                <a:latin typeface="Algerian" panose="04020705040A02060702" pitchFamily="82" charset="0"/>
              </a:rPr>
              <a:t> DATA SCIENCE </a:t>
            </a:r>
            <a:endParaRPr lang="en-US" sz="2400" dirty="0">
              <a:latin typeface="Algerian" panose="04020705040A02060702" pitchFamily="82" charset="0"/>
            </a:endParaRPr>
          </a:p>
        </p:txBody>
      </p:sp>
      <p:pic>
        <p:nvPicPr>
          <p:cNvPr id="1026" name="Picture 2" descr="Smart India Hackathon 2022">
            <a:extLst>
              <a:ext uri="{FF2B5EF4-FFF2-40B4-BE49-F238E27FC236}">
                <a16:creationId xmlns:a16="http://schemas.microsoft.com/office/drawing/2014/main" id="{A45A2668-8237-44F8-9982-86EDBE5C4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314950" cy="2206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5009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Applications of </a:t>
            </a:r>
            <a:r>
              <a:rPr lang="en-US" dirty="0" err="1">
                <a:latin typeface="Algerian" panose="04020705040A02060702" pitchFamily="82" charset="0"/>
              </a:rPr>
              <a:t>gpa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Lucida Console" panose="020B0609040504020204" pitchFamily="49" charset="0"/>
              </a:rPr>
              <a:t>The GPA can be used in various ways for example</a:t>
            </a:r>
            <a:r>
              <a:rPr lang="en-IN" sz="2400" dirty="0">
                <a:latin typeface="Lucida Console" panose="020B0609040504020204" pitchFamily="49" charset="0"/>
              </a:rPr>
              <a:t> in</a:t>
            </a:r>
          </a:p>
          <a:p>
            <a:endParaRPr lang="en-IN" sz="2400" dirty="0">
              <a:latin typeface="Lucida Console" panose="020B0609040504020204" pitchFamily="49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Lucida Console" panose="020B0609040504020204" pitchFamily="49" charset="0"/>
              </a:rPr>
              <a:t>Various banking systems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Lucida Console" panose="020B0609040504020204" pitchFamily="49" charset="0"/>
              </a:rPr>
              <a:t>Shopping websites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Lucida Console" panose="020B0609040504020204" pitchFamily="49" charset="0"/>
              </a:rPr>
              <a:t>Email systems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981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Advantages of </a:t>
            </a:r>
            <a:r>
              <a:rPr lang="en-US" dirty="0" err="1">
                <a:latin typeface="Algerian" panose="04020705040A02060702" pitchFamily="82" charset="0"/>
              </a:rPr>
              <a:t>gpa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Lucida Console" panose="020B0609040504020204" pitchFamily="49" charset="0"/>
              </a:rPr>
              <a:t>Graphical passwords schemes provide a way of making more human-friendly passwords.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The security of the system is very high.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Dictionary attacks can’t effect the system.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Brute force search is also infeasible.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Shoulder surfing is also avoided to a limit.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Easily remembered by  users.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Hacking method can also be restrained to an extend.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7731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WORKING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685801" y="1961235"/>
            <a:ext cx="584754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While using Graphical Password Authentication</a:t>
            </a:r>
            <a:endParaRPr lang="en-IN" dirty="0">
              <a:latin typeface="Lucida Console" panose="020B0609040504020204" pitchFamily="49" charset="0"/>
            </a:endParaRPr>
          </a:p>
          <a:p>
            <a:endParaRPr lang="en-IN" dirty="0">
              <a:latin typeface="Lucida Console" panose="020B060904050402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Lucida Console" panose="020B0609040504020204" pitchFamily="49" charset="0"/>
              </a:rPr>
              <a:t>Each time the software produces  randomly </a:t>
            </a:r>
            <a:r>
              <a:rPr lang="en-US" dirty="0" err="1">
                <a:latin typeface="Lucida Console" panose="020B0609040504020204" pitchFamily="49" charset="0"/>
              </a:rPr>
              <a:t>shuffeled</a:t>
            </a:r>
            <a:r>
              <a:rPr lang="en-US" dirty="0">
                <a:latin typeface="Lucida Console" panose="020B0609040504020204" pitchFamily="49" charset="0"/>
              </a:rPr>
              <a:t> images of the pattern.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Lucida Console" panose="020B0609040504020204" pitchFamily="49" charset="0"/>
              </a:rPr>
              <a:t>The user must arrange the images in a specific pattern to unlock the device.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Lucida Console" panose="020B0609040504020204" pitchFamily="49" charset="0"/>
              </a:rPr>
              <a:t> This Graphical password authentication ruins out </a:t>
            </a:r>
            <a:r>
              <a:rPr lang="en-US" dirty="0" err="1">
                <a:latin typeface="Lucida Console" panose="020B0609040504020204" pitchFamily="49" charset="0"/>
              </a:rPr>
              <a:t>bruteforce</a:t>
            </a:r>
            <a:r>
              <a:rPr lang="en-US" dirty="0">
                <a:latin typeface="Lucida Console" panose="020B0609040504020204" pitchFamily="49" charset="0"/>
              </a:rPr>
              <a:t> attacks.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Lucida Console" panose="020B0609040504020204" pitchFamily="49" charset="0"/>
              </a:rPr>
              <a:t>Disables </a:t>
            </a:r>
            <a:r>
              <a:rPr lang="en-US" dirty="0" err="1">
                <a:latin typeface="Lucida Console" panose="020B0609040504020204" pitchFamily="49" charset="0"/>
              </a:rPr>
              <a:t>keyloggers,sniffers,spoofers</a:t>
            </a:r>
            <a:r>
              <a:rPr lang="en-US" dirty="0">
                <a:latin typeface="Lucida Console" panose="020B0609040504020204" pitchFamily="49" charset="0"/>
              </a:rPr>
              <a:t>.</a:t>
            </a: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513" y="949131"/>
            <a:ext cx="2791839" cy="2233471"/>
          </a:xfr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912" y="3431981"/>
            <a:ext cx="1988213" cy="159057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172" y="949131"/>
            <a:ext cx="2815815" cy="223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936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6" b="1276"/>
          <a:stretch>
            <a:fillRect/>
          </a:stretch>
        </p:blipFill>
        <p:spPr>
          <a:xfrm>
            <a:off x="1068945" y="399245"/>
            <a:ext cx="4196401" cy="5847637"/>
          </a:xfr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532" y="399245"/>
            <a:ext cx="4921842" cy="583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29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CONCLUSION 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Lucida Console" panose="020B0609040504020204" pitchFamily="49" charset="0"/>
              </a:rPr>
              <a:t>Graphical passwords are an alternative to textual alpha numeric passwords.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It satisfies both conflicting requirements </a:t>
            </a:r>
            <a:r>
              <a:rPr lang="en-US" sz="2400" dirty="0" err="1">
                <a:latin typeface="Lucida Console" panose="020B0609040504020204" pitchFamily="49" charset="0"/>
              </a:rPr>
              <a:t>i.e</a:t>
            </a:r>
            <a:r>
              <a:rPr lang="en-US" sz="2400" dirty="0">
                <a:latin typeface="Lucida Console" panose="020B0609040504020204" pitchFamily="49" charset="0"/>
              </a:rPr>
              <a:t> , it is easy to remember and it is hard to guess.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By the solution of the shoulder surfing problem it becomes the most secured and easiest  password scheme.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As it is not yet widely used , current graphical password techniques cannot be easily hacked.</a:t>
            </a:r>
            <a:endParaRPr lang="en-IN" sz="2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842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36BB7-86C4-435E-91D9-2D3A2AE79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TEAM MEMBERS  [Data science department]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1941A-0DC8-4F86-A975-10FCBE146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3200" dirty="0" err="1"/>
              <a:t>Sudharshan</a:t>
            </a:r>
            <a:r>
              <a:rPr lang="en-IN" sz="3200" dirty="0"/>
              <a:t>           </a:t>
            </a:r>
          </a:p>
          <a:p>
            <a:r>
              <a:rPr lang="en-IN" sz="3200" dirty="0" err="1"/>
              <a:t>Sarvaesh</a:t>
            </a:r>
            <a:r>
              <a:rPr lang="en-IN" sz="3200" dirty="0"/>
              <a:t> </a:t>
            </a:r>
            <a:r>
              <a:rPr lang="en-IN" sz="3200" dirty="0" err="1"/>
              <a:t>Raam</a:t>
            </a:r>
            <a:endParaRPr lang="en-IN" sz="3200" dirty="0"/>
          </a:p>
          <a:p>
            <a:r>
              <a:rPr lang="en-IN" sz="3200" dirty="0"/>
              <a:t>Ajay </a:t>
            </a:r>
          </a:p>
          <a:p>
            <a:r>
              <a:rPr lang="en-IN" sz="3200" dirty="0"/>
              <a:t>Surya Rajiv Kumar</a:t>
            </a:r>
          </a:p>
          <a:p>
            <a:r>
              <a:rPr lang="en-IN" sz="3200" dirty="0"/>
              <a:t>Indra</a:t>
            </a:r>
          </a:p>
          <a:p>
            <a:r>
              <a:rPr lang="en-IN" sz="3200" dirty="0"/>
              <a:t>Sailesh </a:t>
            </a:r>
          </a:p>
        </p:txBody>
      </p:sp>
    </p:spTree>
    <p:extLst>
      <p:ext uri="{BB962C8B-B14F-4D97-AF65-F5344CB8AC3E}">
        <p14:creationId xmlns:p14="http://schemas.microsoft.com/office/powerpoint/2010/main" val="3380115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8984" y="2412642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latin typeface="Berlin Sans FB" panose="020E0602020502020306" pitchFamily="34" charset="0"/>
              </a:rPr>
              <a:t>THANK YOU</a:t>
            </a:r>
            <a:endParaRPr lang="en-IN" sz="600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04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76026-2F21-8649-89ED-F3292AC0C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lgerian" panose="04020705040A02060702" pitchFamily="82" charset="0"/>
              </a:rPr>
              <a:t>agenda 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051E3-158B-EE4B-9E12-599C3C55F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12079"/>
            <a:ext cx="10131425" cy="3649133"/>
          </a:xfrm>
        </p:spPr>
        <p:txBody>
          <a:bodyPr/>
          <a:lstStyle/>
          <a:p>
            <a:r>
              <a:rPr lang="en-GB" dirty="0">
                <a:latin typeface="Lucida Console" panose="020B0609040504020204" pitchFamily="49" charset="0"/>
              </a:rPr>
              <a:t>INTRODUCTION</a:t>
            </a:r>
          </a:p>
          <a:p>
            <a:r>
              <a:rPr lang="en-GB" dirty="0">
                <a:latin typeface="Lucida Console" panose="020B0609040504020204" pitchFamily="49" charset="0"/>
              </a:rPr>
              <a:t>OVERVIEW OF AUTHENTICATION METHODS </a:t>
            </a:r>
          </a:p>
          <a:p>
            <a:r>
              <a:rPr lang="en-GB" dirty="0">
                <a:latin typeface="Lucida Console" panose="020B0609040504020204" pitchFamily="49" charset="0"/>
              </a:rPr>
              <a:t>WHAT IS GPA </a:t>
            </a:r>
          </a:p>
          <a:p>
            <a:r>
              <a:rPr lang="en-GB" dirty="0">
                <a:latin typeface="Lucida Console" panose="020B0609040504020204" pitchFamily="49" charset="0"/>
              </a:rPr>
              <a:t>WHY GPA </a:t>
            </a:r>
          </a:p>
          <a:p>
            <a:r>
              <a:rPr lang="en-GB" dirty="0">
                <a:latin typeface="Lucida Console" panose="020B0609040504020204" pitchFamily="49" charset="0"/>
              </a:rPr>
              <a:t>TYPES OF GPA</a:t>
            </a:r>
          </a:p>
          <a:p>
            <a:r>
              <a:rPr lang="en-GB" dirty="0">
                <a:latin typeface="Lucida Console" panose="020B0609040504020204" pitchFamily="49" charset="0"/>
              </a:rPr>
              <a:t>APPLICATIONS</a:t>
            </a:r>
          </a:p>
          <a:p>
            <a:r>
              <a:rPr lang="en-GB" dirty="0">
                <a:latin typeface="Lucida Console" panose="020B0609040504020204" pitchFamily="49" charset="0"/>
              </a:rPr>
              <a:t>WORKING</a:t>
            </a:r>
          </a:p>
          <a:p>
            <a:r>
              <a:rPr lang="en-GB" dirty="0">
                <a:latin typeface="Lucida Console" panose="020B0609040504020204" pitchFamily="49" charset="0"/>
              </a:rPr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669678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265A6C-4DD7-A147-8F69-2A1A5BC71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77" y="313899"/>
            <a:ext cx="3529322" cy="1369831"/>
          </a:xfrm>
        </p:spPr>
        <p:txBody>
          <a:bodyPr/>
          <a:lstStyle/>
          <a:p>
            <a:r>
              <a:rPr lang="en-GB" dirty="0">
                <a:latin typeface="Algerian" panose="04020705040A02060702" pitchFamily="82" charset="0"/>
              </a:rPr>
              <a:t>INTRODUCTION 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2A5903-86BA-734D-9FD5-B49E27696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377" y="1323833"/>
            <a:ext cx="10131425" cy="52680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latin typeface="Lucida Console" panose="020B0609040504020204" pitchFamily="49" charset="0"/>
              </a:rPr>
              <a:t>WHAT ARE AUTHENTICATION METHODS?</a:t>
            </a:r>
          </a:p>
          <a:p>
            <a:pPr marL="0" indent="0">
              <a:buNone/>
            </a:pPr>
            <a:r>
              <a:rPr lang="en-GB" sz="2400" dirty="0">
                <a:latin typeface="Lucida Console" panose="020B0609040504020204" pitchFamily="49" charset="0"/>
              </a:rPr>
              <a:t>Authentication is a method used to verify a user’s identity when the user is trying to access network resources. </a:t>
            </a:r>
          </a:p>
          <a:p>
            <a:pPr marL="0" indent="0">
              <a:buNone/>
            </a:pPr>
            <a:endParaRPr lang="en-GB" sz="2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sz="2400" dirty="0">
                <a:latin typeface="Lucida Console" panose="020B0609040504020204" pitchFamily="49" charset="0"/>
              </a:rPr>
              <a:t> Authentication method refers to verifying the identity of someone that maybe a user, a device or an entity who wants to access data resources or applications  </a:t>
            </a:r>
          </a:p>
        </p:txBody>
      </p:sp>
    </p:spTree>
    <p:extLst>
      <p:ext uri="{BB962C8B-B14F-4D97-AF65-F5344CB8AC3E}">
        <p14:creationId xmlns:p14="http://schemas.microsoft.com/office/powerpoint/2010/main" val="2319305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87F9F-B793-8D48-881C-9E2E52473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lgerian" panose="04020705040A02060702" pitchFamily="82" charset="0"/>
              </a:rPr>
              <a:t>Overview of  authentication  methods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D486C-6A2E-B340-A394-CAF657E74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Lucida Console" panose="020B0609040504020204" pitchFamily="49" charset="0"/>
              </a:rPr>
              <a:t>TOKEN BASED AUTHENTICATION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Lucida Console" panose="020B0609040504020204" pitchFamily="49" charset="0"/>
              </a:rPr>
              <a:t>Key cards, Bank cards, Smart cards ……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Lucida Console" panose="020B0609040504020204" pitchFamily="49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Lucida Console" panose="020B0609040504020204" pitchFamily="49" charset="0"/>
              </a:rPr>
              <a:t>BIOMETRIC BASED AUTHENTICATION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Lucida Console" panose="020B0609040504020204" pitchFamily="49" charset="0"/>
              </a:rPr>
              <a:t>Fingerprints, Iris scan, Facial recognition …….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Lucida Console" panose="020B0609040504020204" pitchFamily="49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Lucida Console" panose="020B0609040504020204" pitchFamily="49" charset="0"/>
              </a:rPr>
              <a:t>KNOWLEDGE BASED AUTHENTICATION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Lucida Console" panose="020B0609040504020204" pitchFamily="49" charset="0"/>
              </a:rPr>
              <a:t>Text based password, Picture based passwords….</a:t>
            </a:r>
          </a:p>
        </p:txBody>
      </p:sp>
    </p:spTree>
    <p:extLst>
      <p:ext uri="{BB962C8B-B14F-4D97-AF65-F5344CB8AC3E}">
        <p14:creationId xmlns:p14="http://schemas.microsoft.com/office/powerpoint/2010/main" val="1449780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lgerian" panose="04020705040A02060702" pitchFamily="82" charset="0"/>
              </a:rPr>
              <a:t>What is </a:t>
            </a:r>
            <a:r>
              <a:rPr lang="en-US" dirty="0" err="1">
                <a:latin typeface="Algerian" panose="04020705040A02060702" pitchFamily="82" charset="0"/>
              </a:rPr>
              <a:t>gpa</a:t>
            </a:r>
            <a:r>
              <a:rPr lang="en-US" dirty="0">
                <a:latin typeface="Algerian" panose="04020705040A02060702" pitchFamily="82" charset="0"/>
              </a:rPr>
              <a:t>?(graphical password authentication)</a:t>
            </a:r>
            <a:br>
              <a:rPr lang="en-US" dirty="0">
                <a:latin typeface="Algerian" panose="04020705040A02060702" pitchFamily="82" charset="0"/>
              </a:rPr>
            </a:b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245085"/>
          </a:xfrm>
        </p:spPr>
        <p:txBody>
          <a:bodyPr>
            <a:noAutofit/>
          </a:bodyPr>
          <a:lstStyle/>
          <a:p>
            <a:r>
              <a:rPr lang="en-US" sz="2400" u="sng" dirty="0">
                <a:latin typeface="Lucida Console" panose="020B0609040504020204" pitchFamily="49" charset="0"/>
              </a:rPr>
              <a:t>GRAPHICAL PASSWORD AUTHENTICATION OR PICTURE BASED AUTHENTICATION </a:t>
            </a:r>
            <a:r>
              <a:rPr lang="en-US" sz="2400" dirty="0">
                <a:latin typeface="Lucida Console" panose="020B0609040504020204" pitchFamily="49" charset="0"/>
              </a:rPr>
              <a:t>is a </a:t>
            </a:r>
            <a:r>
              <a:rPr lang="en-US" sz="2400" dirty="0" err="1">
                <a:latin typeface="Lucida Console" panose="020B0609040504020204" pitchFamily="49" charset="0"/>
              </a:rPr>
              <a:t>a</a:t>
            </a:r>
            <a:r>
              <a:rPr lang="en-US" sz="2400" dirty="0">
                <a:latin typeface="Lucida Console" panose="020B0609040504020204" pitchFamily="49" charset="0"/>
              </a:rPr>
              <a:t> form of authentication using images rather than letters digits or special characters 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It was first developed by </a:t>
            </a:r>
            <a:r>
              <a:rPr lang="en-US" sz="2400" dirty="0" err="1">
                <a:latin typeface="Lucida Console" panose="020B0609040504020204" pitchFamily="49" charset="0"/>
              </a:rPr>
              <a:t>Sobrado</a:t>
            </a:r>
            <a:r>
              <a:rPr lang="en-US" sz="2400" dirty="0">
                <a:latin typeface="Lucida Console" panose="020B0609040504020204" pitchFamily="49" charset="0"/>
              </a:rPr>
              <a:t> and </a:t>
            </a:r>
            <a:r>
              <a:rPr lang="en-US" sz="2400" dirty="0" err="1">
                <a:latin typeface="Lucida Console" panose="020B0609040504020204" pitchFamily="49" charset="0"/>
              </a:rPr>
              <a:t>Birget</a:t>
            </a:r>
            <a:r>
              <a:rPr lang="en-US" sz="2400" dirty="0">
                <a:latin typeface="Lucida Console" panose="020B0609040504020204" pitchFamily="49" charset="0"/>
              </a:rPr>
              <a:t> to deal with the shoulder surfing problem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GPA allows the user to set a pattern password for using the applications </a:t>
            </a:r>
          </a:p>
        </p:txBody>
      </p:sp>
    </p:spTree>
    <p:extLst>
      <p:ext uri="{BB962C8B-B14F-4D97-AF65-F5344CB8AC3E}">
        <p14:creationId xmlns:p14="http://schemas.microsoft.com/office/powerpoint/2010/main" val="3880557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EXAMPLE OF A GPA SERVICE 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477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An example of GPA service is that for </a:t>
            </a:r>
          </a:p>
          <a:p>
            <a:pPr marL="0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authentication the user is asked to </a:t>
            </a:r>
          </a:p>
          <a:p>
            <a:pPr marL="0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type his username and after that</a:t>
            </a:r>
          </a:p>
          <a:p>
            <a:pPr marL="0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 he or she is presented with a set </a:t>
            </a:r>
          </a:p>
          <a:p>
            <a:pPr marL="0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of</a:t>
            </a:r>
            <a:r>
              <a:rPr lang="en-IN" sz="2400" dirty="0">
                <a:latin typeface="Lucida Console" panose="020B0609040504020204" pitchFamily="49" charset="0"/>
              </a:rPr>
              <a:t> information which needed to be </a:t>
            </a:r>
          </a:p>
          <a:p>
            <a:pPr marL="0" indent="0">
              <a:buNone/>
            </a:pPr>
            <a:r>
              <a:rPr lang="en-IN" sz="2400" dirty="0">
                <a:latin typeface="Lucida Console" panose="020B0609040504020204" pitchFamily="49" charset="0"/>
              </a:rPr>
              <a:t>Selected in a specific order to login </a:t>
            </a:r>
            <a:endParaRPr lang="en-US" sz="2400" dirty="0">
              <a:latin typeface="Lucida Console" panose="020B060904050402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2870" y="1455794"/>
            <a:ext cx="4162569" cy="44400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52538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Why </a:t>
            </a:r>
            <a:r>
              <a:rPr lang="en-US" dirty="0" err="1">
                <a:latin typeface="Algerian" panose="04020705040A02060702" pitchFamily="82" charset="0"/>
              </a:rPr>
              <a:t>gpa</a:t>
            </a:r>
            <a:r>
              <a:rPr lang="en-US" dirty="0">
                <a:latin typeface="Algerian" panose="04020705040A02060702" pitchFamily="82" charset="0"/>
              </a:rPr>
              <a:t>?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600" dirty="0">
                <a:latin typeface="Lucida Console" panose="020B0609040504020204" pitchFamily="49" charset="0"/>
              </a:rPr>
              <a:t>Graphical passwords are better alternative than text based passwords in terms of memorability and usability</a:t>
            </a:r>
          </a:p>
          <a:p>
            <a:r>
              <a:rPr lang="en-US" sz="2600" dirty="0">
                <a:latin typeface="Lucida Console" panose="020B0609040504020204" pitchFamily="49" charset="0"/>
              </a:rPr>
              <a:t>Psychological studies proves that humans are visual creatures who depend a lot on daily virtual examples than textual ones and so it would be easy for the users to remember them </a:t>
            </a:r>
          </a:p>
          <a:p>
            <a:r>
              <a:rPr lang="en-US" sz="2600" dirty="0">
                <a:latin typeface="Lucida Console" panose="020B0609040504020204" pitchFamily="49" charset="0"/>
              </a:rPr>
              <a:t>Also the fact that GPA provides a wider and broader space for passwords and are not limited to alpha numeric permutations. For example take a 1024 x 768 pixel image </a:t>
            </a:r>
          </a:p>
          <a:p>
            <a:endParaRPr lang="en-IN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775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Types of </a:t>
            </a:r>
            <a:r>
              <a:rPr lang="en-US" dirty="0" err="1">
                <a:latin typeface="Algerian" panose="04020705040A02060702" pitchFamily="82" charset="0"/>
              </a:rPr>
              <a:t>gpa</a:t>
            </a:r>
            <a:r>
              <a:rPr lang="en-US" dirty="0">
                <a:latin typeface="Algerian" panose="04020705040A02060702" pitchFamily="82" charset="0"/>
              </a:rPr>
              <a:t>  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Lucida Console" panose="020B0609040504020204" pitchFamily="49" charset="0"/>
              </a:rPr>
              <a:t>There are two main types of graphical password authentication </a:t>
            </a:r>
            <a:r>
              <a:rPr lang="en-IN" sz="2400" dirty="0">
                <a:latin typeface="Lucida Console" panose="020B0609040504020204" pitchFamily="49" charset="0"/>
              </a:rPr>
              <a:t>,namely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Lucida Console" panose="020B0609040504020204" pitchFamily="49" charset="0"/>
              </a:rPr>
              <a:t>Recognition based password authentication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Lucida Console" panose="020B0609040504020204" pitchFamily="49" charset="0"/>
              </a:rPr>
              <a:t>Recall based password authentication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508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CONTD OF TYPES OF GPA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87225"/>
            <a:ext cx="10131425" cy="4477097"/>
          </a:xfrm>
        </p:spPr>
        <p:txBody>
          <a:bodyPr>
            <a:noAutofit/>
          </a:bodyPr>
          <a:lstStyle/>
          <a:p>
            <a:r>
              <a:rPr lang="en-US" sz="2400" dirty="0">
                <a:latin typeface="Lucida Console" panose="020B0609040504020204" pitchFamily="49" charset="0"/>
              </a:rPr>
              <a:t>RECOGNITION BASED AUTHENTICATION TECHNIQUES</a:t>
            </a:r>
          </a:p>
          <a:p>
            <a:pPr marL="0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User is presented with a set of random images during registration . The user has to select the particular number of images from this set as a password. During authentication, user has to recognize those preselected image in a correct sequences</a:t>
            </a:r>
          </a:p>
          <a:p>
            <a:pPr marL="0" indent="0">
              <a:buNone/>
            </a:pPr>
            <a:endParaRPr lang="en-US" sz="2400" dirty="0">
              <a:latin typeface="Lucida Console" panose="020B0609040504020204" pitchFamily="49" charset="0"/>
            </a:endParaRPr>
          </a:p>
          <a:p>
            <a:r>
              <a:rPr lang="en-US" sz="2400" dirty="0">
                <a:latin typeface="Lucida Console" panose="020B0609040504020204" pitchFamily="49" charset="0"/>
              </a:rPr>
              <a:t>RECALL BASED AUTHENTICATION TECHNIQUES</a:t>
            </a:r>
          </a:p>
          <a:p>
            <a:pPr marL="0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The user is asked to recall something that he or she have selected or created during registration phase and asked to recreate or reselect it in the login phase</a:t>
            </a:r>
          </a:p>
          <a:p>
            <a:pPr marL="0" indent="0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3517367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633</Words>
  <Application>Microsoft Office PowerPoint</Application>
  <PresentationFormat>Widescreen</PresentationFormat>
  <Paragraphs>85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Algerian</vt:lpstr>
      <vt:lpstr>Arial</vt:lpstr>
      <vt:lpstr>Berlin Sans FB</vt:lpstr>
      <vt:lpstr>Calibri</vt:lpstr>
      <vt:lpstr>Calibri Light</vt:lpstr>
      <vt:lpstr>Courier New</vt:lpstr>
      <vt:lpstr>Lucida Console</vt:lpstr>
      <vt:lpstr>Wingdings</vt:lpstr>
      <vt:lpstr>Celestial</vt:lpstr>
      <vt:lpstr>GRAPHICAL PASSWORD AUTHENTICATION </vt:lpstr>
      <vt:lpstr>agenda </vt:lpstr>
      <vt:lpstr>INTRODUCTION </vt:lpstr>
      <vt:lpstr>Overview of  authentication  methods</vt:lpstr>
      <vt:lpstr>What is gpa?(graphical password authentication) </vt:lpstr>
      <vt:lpstr>EXAMPLE OF A GPA SERVICE </vt:lpstr>
      <vt:lpstr>Why gpa?</vt:lpstr>
      <vt:lpstr>Types of gpa   </vt:lpstr>
      <vt:lpstr>CONTD OF TYPES OF GPA </vt:lpstr>
      <vt:lpstr>Applications of gpa</vt:lpstr>
      <vt:lpstr>Advantages of gpa</vt:lpstr>
      <vt:lpstr>WORKING</vt:lpstr>
      <vt:lpstr> </vt:lpstr>
      <vt:lpstr>CONCLUSION </vt:lpstr>
      <vt:lpstr>TEAM MEMBERS  [Data science department]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GRAPHICAL PASSWORD AUTHENTICATION</dc:title>
  <dc:creator>Unknown User</dc:creator>
  <cp:lastModifiedBy>Sailesh Sailu</cp:lastModifiedBy>
  <cp:revision>28</cp:revision>
  <dcterms:created xsi:type="dcterms:W3CDTF">2022-03-05T07:41:08Z</dcterms:created>
  <dcterms:modified xsi:type="dcterms:W3CDTF">2022-03-07T10:23:30Z</dcterms:modified>
</cp:coreProperties>
</file>