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D4D41E"/>
    <a:srgbClr val="853F3F"/>
    <a:srgbClr val="32EABA"/>
    <a:srgbClr val="D7D49D"/>
    <a:srgbClr val="E4AADA"/>
    <a:srgbClr val="DB096D"/>
    <a:srgbClr val="D917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7T09:50:52.772"/>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17T09:50:53.190"/>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F44B0-4090-44D7-BEDE-3110F937A1B8}" type="datetimeFigureOut">
              <a:rPr lang="ru-RU" smtClean="0"/>
              <a:t>15.02.2022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47603-C9E8-41ED-8491-32D4599653C9}" type="slidenum">
              <a:rPr lang="ru-RU" smtClean="0"/>
              <a:t>‹#›</a:t>
            </a:fld>
            <a:endParaRPr lang="ru-RU"/>
          </a:p>
        </p:txBody>
      </p:sp>
    </p:spTree>
    <p:extLst>
      <p:ext uri="{BB962C8B-B14F-4D97-AF65-F5344CB8AC3E}">
        <p14:creationId xmlns:p14="http://schemas.microsoft.com/office/powerpoint/2010/main" val="4160604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dirty="0"/>
              <a:pPr/>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2/15/2022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8" Type="http://schemas.openxmlformats.org/officeDocument/2006/relationships/hyperlink" Target="https://vk.com/away.php?to=https%3A%2F%2Fvuejs.org%2F&amp;cc_key=" TargetMode="External"/><Relationship Id="rId3" Type="http://schemas.openxmlformats.org/officeDocument/2006/relationships/hyperlink" Target="https://vk.com/away.php?to=https%3A%2F%2Fru.wikipedia.org%2Fwiki%2FPython&amp;cc_key=" TargetMode="External"/><Relationship Id="rId7" Type="http://schemas.openxmlformats.org/officeDocument/2006/relationships/hyperlink" Target="https://vk.com/away.php?to=http%3A%2F%2Ftypescript-lang.ru%2Fdocs%2F&amp;cc_key=" TargetMode="External"/><Relationship Id="rId2" Type="http://schemas.openxmlformats.org/officeDocument/2006/relationships/hyperlink" Target="https://vk.com/away.php?to=https%3A%2F%2Fwww.jetbrains.com%2Fru-ru%2Fpycharm%2F&amp;cc_key=" TargetMode="External"/><Relationship Id="rId1" Type="http://schemas.openxmlformats.org/officeDocument/2006/relationships/slideLayout" Target="../slideLayouts/slideLayout7.xml"/><Relationship Id="rId6" Type="http://schemas.openxmlformats.org/officeDocument/2006/relationships/hyperlink" Target="https://vk.com/away.php?to=https%3A%2F%2Fru.wikipedia.org%2Fwiki%2FJavaScript&amp;cc_key=" TargetMode="External"/><Relationship Id="rId11" Type="http://schemas.openxmlformats.org/officeDocument/2006/relationships/hyperlink" Target="https://vk.com/away.php?to=https%3A%2F%2Faxios-http.com%2Fdocs%2Fintro&amp;cc_key=" TargetMode="External"/><Relationship Id="rId5" Type="http://schemas.openxmlformats.org/officeDocument/2006/relationships/hyperlink" Target="https://vk.com/away.php?to=https%3A%2F%2Fcode.visualstudio.com%2F&amp;cc_key=" TargetMode="External"/><Relationship Id="rId10" Type="http://schemas.openxmlformats.org/officeDocument/2006/relationships/hyperlink" Target="https://vk.com/away.php?to=https%3A%2F%2Frouter.vuejs.org%2F&amp;cc_key=" TargetMode="External"/><Relationship Id="rId4" Type="http://schemas.openxmlformats.org/officeDocument/2006/relationships/hyperlink" Target="https://vk.com/away.php?to=https%3A%2F%2Fflask.palletsprojects.com%2Fen%2F2.0.x%2F&amp;cc_key=" TargetMode="External"/><Relationship Id="rId9" Type="http://schemas.openxmlformats.org/officeDocument/2006/relationships/hyperlink" Target="https://vk.com/away.php?to=https%3A%2F%2Fquasar.dev%2F&amp;cc_ke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46B59C-F915-4181-AF5C-6064A78DDD04}"/>
              </a:ext>
            </a:extLst>
          </p:cNvPr>
          <p:cNvSpPr>
            <a:spLocks noGrp="1"/>
          </p:cNvSpPr>
          <p:nvPr>
            <p:ph type="ctrTitle"/>
          </p:nvPr>
        </p:nvSpPr>
        <p:spPr>
          <a:xfrm>
            <a:off x="1419391" y="982316"/>
            <a:ext cx="9838410" cy="2915277"/>
          </a:xfrm>
        </p:spPr>
        <p:txBody>
          <a:bodyPr>
            <a:noAutofit/>
          </a:bodyPr>
          <a:lstStyle/>
          <a:p>
            <a:r>
              <a:rPr lang="ru-RU" sz="4400" b="1" dirty="0"/>
              <a:t>РАЗРАБОТКА ЗАЩИЩЕННОГО МЕССЕНДЖЕРА С ВОЗМОЖНОСТЬЮ АВТОРИЗАЦИИ ПО ГРАФИЧЕСКОМУ КЛЮЧУ</a:t>
            </a:r>
          </a:p>
        </p:txBody>
      </p:sp>
      <p:sp>
        <p:nvSpPr>
          <p:cNvPr id="3" name="TextBox 2">
            <a:extLst>
              <a:ext uri="{FF2B5EF4-FFF2-40B4-BE49-F238E27FC236}">
                <a16:creationId xmlns:a16="http://schemas.microsoft.com/office/drawing/2014/main" id="{9F281A2F-C3A9-458C-A4C1-CE5F21799003}"/>
              </a:ext>
            </a:extLst>
          </p:cNvPr>
          <p:cNvSpPr txBox="1"/>
          <p:nvPr/>
        </p:nvSpPr>
        <p:spPr>
          <a:xfrm>
            <a:off x="1020147" y="4273420"/>
            <a:ext cx="5240694" cy="2246769"/>
          </a:xfrm>
          <a:prstGeom prst="rect">
            <a:avLst/>
          </a:prstGeom>
          <a:noFill/>
        </p:spPr>
        <p:txBody>
          <a:bodyPr wrap="square" rtlCol="0">
            <a:spAutoFit/>
          </a:bodyPr>
          <a:lstStyle/>
          <a:p>
            <a:r>
              <a:rPr lang="ru-RU" sz="2800" dirty="0"/>
              <a:t>Адизова Александра 10Г класс</a:t>
            </a:r>
          </a:p>
          <a:p>
            <a:r>
              <a:rPr lang="ru-RU" sz="2800" dirty="0"/>
              <a:t>ГБОУ школа №1542</a:t>
            </a:r>
          </a:p>
          <a:p>
            <a:r>
              <a:rPr lang="ru-RU" sz="2800" dirty="0"/>
              <a:t>Руководитель: Русаков Алексей                    Михайлович</a:t>
            </a:r>
          </a:p>
        </p:txBody>
      </p:sp>
    </p:spTree>
    <p:extLst>
      <p:ext uri="{BB962C8B-B14F-4D97-AF65-F5344CB8AC3E}">
        <p14:creationId xmlns:p14="http://schemas.microsoft.com/office/powerpoint/2010/main" val="24210276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228B97-0C27-4B00-A300-4C5C11C579A4}"/>
              </a:ext>
            </a:extLst>
          </p:cNvPr>
          <p:cNvSpPr>
            <a:spLocks noGrp="1"/>
          </p:cNvSpPr>
          <p:nvPr>
            <p:ph type="title"/>
          </p:nvPr>
        </p:nvSpPr>
        <p:spPr/>
        <p:txBody>
          <a:bodyPr>
            <a:normAutofit/>
          </a:bodyPr>
          <a:lstStyle/>
          <a:p>
            <a:r>
              <a:rPr lang="ru-RU" sz="4800" b="1" dirty="0">
                <a:solidFill>
                  <a:schemeClr val="tx1"/>
                </a:solidFill>
                <a:effectLst/>
              </a:rPr>
              <a:t>Выводы</a:t>
            </a:r>
          </a:p>
        </p:txBody>
      </p:sp>
      <p:sp>
        <p:nvSpPr>
          <p:cNvPr id="8" name="TextBox 7">
            <a:extLst>
              <a:ext uri="{FF2B5EF4-FFF2-40B4-BE49-F238E27FC236}">
                <a16:creationId xmlns:a16="http://schemas.microsoft.com/office/drawing/2014/main" id="{C55350F0-1024-4D9A-92CF-2F277ACD1AFE}"/>
              </a:ext>
            </a:extLst>
          </p:cNvPr>
          <p:cNvSpPr txBox="1"/>
          <p:nvPr/>
        </p:nvSpPr>
        <p:spPr>
          <a:xfrm>
            <a:off x="2183364" y="1997839"/>
            <a:ext cx="8490857" cy="2862322"/>
          </a:xfrm>
          <a:prstGeom prst="rect">
            <a:avLst/>
          </a:prstGeom>
          <a:noFill/>
        </p:spPr>
        <p:txBody>
          <a:bodyPr wrap="square" rtlCol="0">
            <a:spAutoFit/>
          </a:bodyPr>
          <a:lstStyle/>
          <a:p>
            <a:r>
              <a:rPr lang="ru-RU" sz="3600" dirty="0">
                <a:effectLst/>
                <a:ea typeface="Calibri" panose="020F0502020204030204" pitchFamily="34" charset="0"/>
              </a:rPr>
              <a:t>Данный проект может использоваться в качестве коммерческого сервиса, а также внедрен в различные программные средства, требующие авторизации.</a:t>
            </a:r>
            <a:endParaRPr lang="ru-RU" sz="3600" dirty="0"/>
          </a:p>
        </p:txBody>
      </p:sp>
    </p:spTree>
    <p:extLst>
      <p:ext uri="{BB962C8B-B14F-4D97-AF65-F5344CB8AC3E}">
        <p14:creationId xmlns:p14="http://schemas.microsoft.com/office/powerpoint/2010/main" val="265826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a:extLst>
              <a:ext uri="{FF2B5EF4-FFF2-40B4-BE49-F238E27FC236}">
                <a16:creationId xmlns:a16="http://schemas.microsoft.com/office/drawing/2014/main" id="{750CDDC9-3653-443D-8D09-285450E38F55}"/>
              </a:ext>
            </a:extLst>
          </p:cNvPr>
          <p:cNvSpPr txBox="1"/>
          <p:nvPr/>
        </p:nvSpPr>
        <p:spPr>
          <a:xfrm>
            <a:off x="2563905" y="2659559"/>
            <a:ext cx="7064189" cy="769441"/>
          </a:xfrm>
          <a:prstGeom prst="rect">
            <a:avLst/>
          </a:prstGeom>
          <a:noFill/>
        </p:spPr>
        <p:txBody>
          <a:bodyPr wrap="square" rtlCol="0">
            <a:spAutoFit/>
          </a:bodyPr>
          <a:lstStyle/>
          <a:p>
            <a:r>
              <a:rPr lang="ru-RU" sz="4400" b="1" dirty="0">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2499507986"/>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D1470-4A9F-424C-8218-BADF11896ACD}"/>
              </a:ext>
            </a:extLst>
          </p:cNvPr>
          <p:cNvSpPr txBox="1"/>
          <p:nvPr/>
        </p:nvSpPr>
        <p:spPr>
          <a:xfrm>
            <a:off x="2223246" y="918138"/>
            <a:ext cx="7902163" cy="923330"/>
          </a:xfrm>
          <a:prstGeom prst="rect">
            <a:avLst/>
          </a:prstGeom>
          <a:noFill/>
        </p:spPr>
        <p:txBody>
          <a:bodyPr vert="horz" wrap="square" rtlCol="0" anchor="ctr">
            <a:spAutoFit/>
          </a:bodyPr>
          <a:lstStyle/>
          <a:p>
            <a:pPr algn="ctr"/>
            <a:r>
              <a:rPr lang="ru-RU" sz="5400" b="1" dirty="0">
                <a:effectLst>
                  <a:outerShdw blurRad="38100" dist="38100" dir="2700000" algn="tl">
                    <a:srgbClr val="000000">
                      <a:alpha val="43137"/>
                    </a:srgbClr>
                  </a:outerShdw>
                </a:effectLst>
              </a:rPr>
              <a:t>Цель работы</a:t>
            </a:r>
          </a:p>
        </p:txBody>
      </p:sp>
      <p:sp>
        <p:nvSpPr>
          <p:cNvPr id="4" name="TextBox 3">
            <a:extLst>
              <a:ext uri="{FF2B5EF4-FFF2-40B4-BE49-F238E27FC236}">
                <a16:creationId xmlns:a16="http://schemas.microsoft.com/office/drawing/2014/main" id="{5799AC28-CE0B-44F4-9E55-665ED7C7AAFB}"/>
              </a:ext>
            </a:extLst>
          </p:cNvPr>
          <p:cNvSpPr txBox="1"/>
          <p:nvPr/>
        </p:nvSpPr>
        <p:spPr>
          <a:xfrm>
            <a:off x="842682" y="2375647"/>
            <a:ext cx="10506635" cy="3139321"/>
          </a:xfrm>
          <a:prstGeom prst="rect">
            <a:avLst/>
          </a:prstGeom>
          <a:noFill/>
        </p:spPr>
        <p:txBody>
          <a:bodyPr wrap="square" rtlCol="0">
            <a:spAutoFit/>
          </a:bodyPr>
          <a:lstStyle/>
          <a:p>
            <a:pPr algn="ctr"/>
            <a:r>
              <a:rPr lang="ru-RU" sz="3600" dirty="0"/>
              <a:t>Разработать мессенджер с возможностью авторизации по графическому ключу, обеспечить пользователям безопасность во время разговоров в интернете и комфортную связь при использовании сайта.</a:t>
            </a:r>
          </a:p>
          <a:p>
            <a:endParaRPr lang="ru-RU" dirty="0"/>
          </a:p>
        </p:txBody>
      </p:sp>
    </p:spTree>
    <p:extLst>
      <p:ext uri="{BB962C8B-B14F-4D97-AF65-F5344CB8AC3E}">
        <p14:creationId xmlns:p14="http://schemas.microsoft.com/office/powerpoint/2010/main" val="12071944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F1E9A-5EC2-48D7-BE5A-7F5364A45BB2}"/>
              </a:ext>
            </a:extLst>
          </p:cNvPr>
          <p:cNvSpPr txBox="1"/>
          <p:nvPr/>
        </p:nvSpPr>
        <p:spPr>
          <a:xfrm>
            <a:off x="2043953" y="753034"/>
            <a:ext cx="7010400" cy="923330"/>
          </a:xfrm>
          <a:prstGeom prst="rect">
            <a:avLst/>
          </a:prstGeom>
          <a:noFill/>
        </p:spPr>
        <p:txBody>
          <a:bodyPr wrap="square" rtlCol="0">
            <a:spAutoFit/>
          </a:bodyPr>
          <a:lstStyle/>
          <a:p>
            <a:pPr algn="ctr"/>
            <a:r>
              <a:rPr lang="ru-RU" sz="5400" b="1" dirty="0">
                <a:effectLst>
                  <a:outerShdw blurRad="38100" dist="38100" dir="2700000" algn="tl">
                    <a:srgbClr val="000000">
                      <a:alpha val="43137"/>
                    </a:srgbClr>
                  </a:outerShdw>
                </a:effectLst>
              </a:rPr>
              <a:t>Задачи</a:t>
            </a:r>
          </a:p>
        </p:txBody>
      </p:sp>
      <p:sp>
        <p:nvSpPr>
          <p:cNvPr id="5" name="TextBox 4">
            <a:extLst>
              <a:ext uri="{FF2B5EF4-FFF2-40B4-BE49-F238E27FC236}">
                <a16:creationId xmlns:a16="http://schemas.microsoft.com/office/drawing/2014/main" id="{7F3FA6FB-5924-496E-B1DF-ABA4F80EEFD7}"/>
              </a:ext>
            </a:extLst>
          </p:cNvPr>
          <p:cNvSpPr txBox="1"/>
          <p:nvPr/>
        </p:nvSpPr>
        <p:spPr>
          <a:xfrm>
            <a:off x="1030941" y="2274838"/>
            <a:ext cx="10130118" cy="2308324"/>
          </a:xfrm>
          <a:prstGeom prst="rect">
            <a:avLst/>
          </a:prstGeom>
          <a:noFill/>
        </p:spPr>
        <p:txBody>
          <a:bodyPr wrap="square" rtlCol="0">
            <a:spAutoFit/>
          </a:bodyPr>
          <a:lstStyle/>
          <a:p>
            <a:pPr marL="285750" indent="-285750">
              <a:buFont typeface="Arial" panose="020B0604020202020204" pitchFamily="34" charset="0"/>
              <a:buChar char="•"/>
            </a:pPr>
            <a:r>
              <a:rPr lang="ru-RU" sz="2400" dirty="0"/>
              <a:t>Разработать безопасный графический способ авторизации, легко запоминающийся для пользователя.</a:t>
            </a:r>
          </a:p>
          <a:p>
            <a:pPr marL="285750" indent="-285750">
              <a:buFont typeface="Arial" panose="020B0604020202020204" pitchFamily="34" charset="0"/>
              <a:buChar char="•"/>
            </a:pPr>
            <a:r>
              <a:rPr lang="ru-RU" sz="2400" dirty="0"/>
              <a:t>Разработать специальные функции для обеспечения информационной безопасности внутри сайта (возможность установления дополнительной защиты на определенные чаты и </a:t>
            </a:r>
            <a:r>
              <a:rPr lang="ru-RU" sz="2400" dirty="0" err="1"/>
              <a:t>тд</a:t>
            </a:r>
            <a:r>
              <a:rPr lang="ru-RU" sz="2400" dirty="0"/>
              <a:t>).</a:t>
            </a:r>
          </a:p>
          <a:p>
            <a:pPr marL="285750" indent="-285750">
              <a:buFont typeface="Arial" panose="020B0604020202020204" pitchFamily="34" charset="0"/>
              <a:buChar char="•"/>
            </a:pPr>
            <a:r>
              <a:rPr lang="ru-RU" sz="2400" dirty="0"/>
              <a:t>Разработать удобный и комфортный для пользователя интерфейс.</a:t>
            </a:r>
          </a:p>
        </p:txBody>
      </p:sp>
    </p:spTree>
    <p:extLst>
      <p:ext uri="{BB962C8B-B14F-4D97-AF65-F5344CB8AC3E}">
        <p14:creationId xmlns:p14="http://schemas.microsoft.com/office/powerpoint/2010/main" val="3281409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81E529-8DF1-4C36-B1E0-EBDE693A9A2E}"/>
              </a:ext>
            </a:extLst>
          </p:cNvPr>
          <p:cNvSpPr txBox="1"/>
          <p:nvPr/>
        </p:nvSpPr>
        <p:spPr>
          <a:xfrm>
            <a:off x="1299881" y="214171"/>
            <a:ext cx="9179859" cy="830997"/>
          </a:xfrm>
          <a:prstGeom prst="rect">
            <a:avLst/>
          </a:prstGeom>
          <a:noFill/>
        </p:spPr>
        <p:txBody>
          <a:bodyPr wrap="square" rtlCol="0">
            <a:spAutoFit/>
          </a:bodyPr>
          <a:lstStyle/>
          <a:p>
            <a:pPr algn="ctr"/>
            <a:r>
              <a:rPr lang="ru-RU" sz="4800" b="1" dirty="0">
                <a:effectLst>
                  <a:outerShdw blurRad="38100" dist="38100" dir="2700000" algn="tl">
                    <a:srgbClr val="000000">
                      <a:alpha val="43137"/>
                    </a:srgbClr>
                  </a:outerShdw>
                </a:effectLst>
              </a:rPr>
              <a:t>Ход работы</a:t>
            </a:r>
          </a:p>
        </p:txBody>
      </p:sp>
      <p:sp>
        <p:nvSpPr>
          <p:cNvPr id="3" name="TextBox 2">
            <a:extLst>
              <a:ext uri="{FF2B5EF4-FFF2-40B4-BE49-F238E27FC236}">
                <a16:creationId xmlns:a16="http://schemas.microsoft.com/office/drawing/2014/main" id="{8982174F-CAEF-4B1F-911F-383BCF40CCAC}"/>
              </a:ext>
            </a:extLst>
          </p:cNvPr>
          <p:cNvSpPr txBox="1"/>
          <p:nvPr/>
        </p:nvSpPr>
        <p:spPr>
          <a:xfrm>
            <a:off x="1299880" y="1205247"/>
            <a:ext cx="9179859" cy="5262979"/>
          </a:xfrm>
          <a:prstGeom prst="rect">
            <a:avLst/>
          </a:prstGeom>
          <a:noFill/>
        </p:spPr>
        <p:txBody>
          <a:bodyPr wrap="square" rtlCol="0">
            <a:spAutoFit/>
          </a:bodyPr>
          <a:lstStyle/>
          <a:p>
            <a:pPr marL="342900" indent="-342900">
              <a:buFont typeface="+mj-lt"/>
              <a:buAutoNum type="arabicPeriod"/>
            </a:pPr>
            <a:r>
              <a:rPr lang="ru-RU" sz="2800" dirty="0"/>
              <a:t>Изучение специализированных материалов для разработки мессенджера и авторизации</a:t>
            </a:r>
          </a:p>
          <a:p>
            <a:pPr marL="342900" indent="-342900">
              <a:buFont typeface="+mj-lt"/>
              <a:buAutoNum type="arabicPeriod"/>
            </a:pPr>
            <a:r>
              <a:rPr lang="ru-RU" sz="2800" dirty="0"/>
              <a:t>Создание мессенджера на основе современных технологий</a:t>
            </a:r>
          </a:p>
          <a:p>
            <a:pPr marL="342900" indent="-342900">
              <a:buFont typeface="+mj-lt"/>
              <a:buAutoNum type="arabicPeriod"/>
            </a:pPr>
            <a:r>
              <a:rPr lang="ru-RU" sz="2800" dirty="0"/>
              <a:t>Разработка основного функционала мессенджера (личные и групповые чаты, уведомления, звонки и </a:t>
            </a:r>
            <a:r>
              <a:rPr lang="ru-RU" sz="2800" dirty="0" err="1"/>
              <a:t>тд</a:t>
            </a:r>
            <a:r>
              <a:rPr lang="ru-RU" sz="2800" dirty="0"/>
              <a:t>)</a:t>
            </a:r>
          </a:p>
          <a:p>
            <a:pPr marL="342900" indent="-342900">
              <a:buFont typeface="+mj-lt"/>
              <a:buAutoNum type="arabicPeriod"/>
            </a:pPr>
            <a:r>
              <a:rPr lang="ru-RU" sz="2800" dirty="0"/>
              <a:t>Разработка дополнительного функционала мессенджера (дополнительная защита чатов, профиль пользователя и </a:t>
            </a:r>
            <a:r>
              <a:rPr lang="ru-RU" sz="2800" dirty="0" err="1"/>
              <a:t>тд</a:t>
            </a:r>
            <a:r>
              <a:rPr lang="ru-RU" sz="2800" dirty="0"/>
              <a:t>) </a:t>
            </a:r>
            <a:endParaRPr lang="ru-RU" sz="2800" dirty="0">
              <a:highlight>
                <a:srgbClr val="FFFF00"/>
              </a:highlight>
            </a:endParaRPr>
          </a:p>
          <a:p>
            <a:pPr marL="342900" indent="-342900">
              <a:buFont typeface="+mj-lt"/>
              <a:buAutoNum type="arabicPeriod"/>
            </a:pPr>
            <a:r>
              <a:rPr lang="ru-RU" sz="2800" dirty="0"/>
              <a:t>Разработка графической авторизации мессенджера</a:t>
            </a:r>
          </a:p>
          <a:p>
            <a:pPr marL="342900" indent="-342900">
              <a:buFont typeface="+mj-lt"/>
              <a:buAutoNum type="arabicPeriod"/>
            </a:pPr>
            <a:endParaRPr lang="ru-RU" sz="2800" dirty="0"/>
          </a:p>
        </p:txBody>
      </p:sp>
    </p:spTree>
    <p:extLst>
      <p:ext uri="{BB962C8B-B14F-4D97-AF65-F5344CB8AC3E}">
        <p14:creationId xmlns:p14="http://schemas.microsoft.com/office/powerpoint/2010/main" val="29664838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2E38A9-D866-4F73-A659-0BE7805C7687}"/>
              </a:ext>
            </a:extLst>
          </p:cNvPr>
          <p:cNvSpPr txBox="1"/>
          <p:nvPr/>
        </p:nvSpPr>
        <p:spPr>
          <a:xfrm>
            <a:off x="1098177" y="296856"/>
            <a:ext cx="10766611" cy="646331"/>
          </a:xfrm>
          <a:prstGeom prst="rect">
            <a:avLst/>
          </a:prstGeom>
          <a:noFill/>
        </p:spPr>
        <p:txBody>
          <a:bodyPr wrap="square" rtlCol="0">
            <a:spAutoFit/>
          </a:bodyPr>
          <a:lstStyle/>
          <a:p>
            <a:r>
              <a:rPr lang="ru-RU" sz="3600" b="1" dirty="0">
                <a:effectLst>
                  <a:outerShdw blurRad="38100" dist="38100" dir="2700000" algn="tl">
                    <a:srgbClr val="000000">
                      <a:alpha val="43137"/>
                    </a:srgbClr>
                  </a:outerShdw>
                </a:effectLst>
              </a:rPr>
              <a:t>Принцип работы графической авторизации</a:t>
            </a:r>
          </a:p>
        </p:txBody>
      </p:sp>
      <mc:AlternateContent xmlns:mc="http://schemas.openxmlformats.org/markup-compatibility/2006" xmlns:p14="http://schemas.microsoft.com/office/powerpoint/2010/main">
        <mc:Choice Requires="p14">
          <p:contentPart p14:bwMode="auto" r:id="rId2">
            <p14:nvContentPartPr>
              <p14:cNvPr id="10" name="Рукописный ввод 9">
                <a:extLst>
                  <a:ext uri="{FF2B5EF4-FFF2-40B4-BE49-F238E27FC236}">
                    <a16:creationId xmlns:a16="http://schemas.microsoft.com/office/drawing/2014/main" id="{FB4E48DF-40DA-473D-99C2-C49D9EB1A5B4}"/>
                  </a:ext>
                </a:extLst>
              </p14:cNvPr>
              <p14:cNvContentPartPr/>
              <p14:nvPr/>
            </p14:nvContentPartPr>
            <p14:xfrm>
              <a:off x="-744099" y="1317628"/>
              <a:ext cx="360" cy="360"/>
            </p14:xfrm>
          </p:contentPart>
        </mc:Choice>
        <mc:Fallback xmlns="">
          <p:pic>
            <p:nvPicPr>
              <p:cNvPr id="10" name="Рукописный ввод 9">
                <a:extLst>
                  <a:ext uri="{FF2B5EF4-FFF2-40B4-BE49-F238E27FC236}">
                    <a16:creationId xmlns:a16="http://schemas.microsoft.com/office/drawing/2014/main" id="{FB4E48DF-40DA-473D-99C2-C49D9EB1A5B4}"/>
                  </a:ext>
                </a:extLst>
              </p:cNvPr>
              <p:cNvPicPr/>
              <p:nvPr/>
            </p:nvPicPr>
            <p:blipFill>
              <a:blip r:embed="rId3"/>
              <a:stretch>
                <a:fillRect/>
              </a:stretch>
            </p:blipFill>
            <p:spPr>
              <a:xfrm>
                <a:off x="-752739" y="13089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Рукописный ввод 10">
                <a:extLst>
                  <a:ext uri="{FF2B5EF4-FFF2-40B4-BE49-F238E27FC236}">
                    <a16:creationId xmlns:a16="http://schemas.microsoft.com/office/drawing/2014/main" id="{6E80C321-4AFC-41DE-909C-8788467A2B97}"/>
                  </a:ext>
                </a:extLst>
              </p14:cNvPr>
              <p14:cNvContentPartPr/>
              <p14:nvPr/>
            </p14:nvContentPartPr>
            <p14:xfrm>
              <a:off x="-744099" y="1317628"/>
              <a:ext cx="360" cy="360"/>
            </p14:xfrm>
          </p:contentPart>
        </mc:Choice>
        <mc:Fallback xmlns="">
          <p:pic>
            <p:nvPicPr>
              <p:cNvPr id="11" name="Рукописный ввод 10">
                <a:extLst>
                  <a:ext uri="{FF2B5EF4-FFF2-40B4-BE49-F238E27FC236}">
                    <a16:creationId xmlns:a16="http://schemas.microsoft.com/office/drawing/2014/main" id="{6E80C321-4AFC-41DE-909C-8788467A2B97}"/>
                  </a:ext>
                </a:extLst>
              </p:cNvPr>
              <p:cNvPicPr/>
              <p:nvPr/>
            </p:nvPicPr>
            <p:blipFill>
              <a:blip r:embed="rId3"/>
              <a:stretch>
                <a:fillRect/>
              </a:stretch>
            </p:blipFill>
            <p:spPr>
              <a:xfrm>
                <a:off x="-752739" y="1308988"/>
                <a:ext cx="18000" cy="18000"/>
              </a:xfrm>
              <a:prstGeom prst="rect">
                <a:avLst/>
              </a:prstGeom>
            </p:spPr>
          </p:pic>
        </mc:Fallback>
      </mc:AlternateContent>
      <p:sp>
        <p:nvSpPr>
          <p:cNvPr id="12" name="Прямоугольник 11">
            <a:extLst>
              <a:ext uri="{FF2B5EF4-FFF2-40B4-BE49-F238E27FC236}">
                <a16:creationId xmlns:a16="http://schemas.microsoft.com/office/drawing/2014/main" id="{387B8A38-01EA-4CBB-A59A-BAFB833B8134}"/>
              </a:ext>
            </a:extLst>
          </p:cNvPr>
          <p:cNvSpPr/>
          <p:nvPr/>
        </p:nvSpPr>
        <p:spPr>
          <a:xfrm>
            <a:off x="2125716" y="1317628"/>
            <a:ext cx="7107931" cy="43179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t>Вв</a:t>
            </a:r>
            <a:endParaRPr lang="ru-RU" dirty="0"/>
          </a:p>
        </p:txBody>
      </p:sp>
      <p:sp>
        <p:nvSpPr>
          <p:cNvPr id="19" name="Прямоугольник 18">
            <a:extLst>
              <a:ext uri="{FF2B5EF4-FFF2-40B4-BE49-F238E27FC236}">
                <a16:creationId xmlns:a16="http://schemas.microsoft.com/office/drawing/2014/main" id="{D689A9FE-8590-4765-98BD-4A93D9B183BD}"/>
              </a:ext>
            </a:extLst>
          </p:cNvPr>
          <p:cNvSpPr/>
          <p:nvPr/>
        </p:nvSpPr>
        <p:spPr>
          <a:xfrm>
            <a:off x="2614290" y="2187390"/>
            <a:ext cx="91440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FA77E32B-8E43-47B8-86D1-26DD573A6459}"/>
              </a:ext>
            </a:extLst>
          </p:cNvPr>
          <p:cNvSpPr/>
          <p:nvPr/>
        </p:nvSpPr>
        <p:spPr>
          <a:xfrm>
            <a:off x="6562166" y="3324516"/>
            <a:ext cx="914400" cy="914400"/>
          </a:xfrm>
          <a:prstGeom prst="rect">
            <a:avLst/>
          </a:prstGeom>
          <a:solidFill>
            <a:srgbClr val="32EA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9B61FA86-FA92-44BE-A05D-0A1D512B7748}"/>
              </a:ext>
            </a:extLst>
          </p:cNvPr>
          <p:cNvSpPr/>
          <p:nvPr/>
        </p:nvSpPr>
        <p:spPr>
          <a:xfrm>
            <a:off x="7879980" y="3324516"/>
            <a:ext cx="914400" cy="914400"/>
          </a:xfrm>
          <a:prstGeom prst="rect">
            <a:avLst/>
          </a:prstGeom>
          <a:solidFill>
            <a:srgbClr val="853F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4F99E0B8-CBC8-436F-91D4-11285E6B3CF5}"/>
              </a:ext>
            </a:extLst>
          </p:cNvPr>
          <p:cNvSpPr/>
          <p:nvPr/>
        </p:nvSpPr>
        <p:spPr>
          <a:xfrm>
            <a:off x="7879980" y="2187390"/>
            <a:ext cx="914400" cy="914400"/>
          </a:xfrm>
          <a:prstGeom prst="rect">
            <a:avLst/>
          </a:prstGeom>
          <a:solidFill>
            <a:srgbClr val="D4D41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рямоугольник 22">
            <a:extLst>
              <a:ext uri="{FF2B5EF4-FFF2-40B4-BE49-F238E27FC236}">
                <a16:creationId xmlns:a16="http://schemas.microsoft.com/office/drawing/2014/main" id="{5DB40592-1A21-4493-90E4-76405A3BA411}"/>
              </a:ext>
            </a:extLst>
          </p:cNvPr>
          <p:cNvSpPr/>
          <p:nvPr/>
        </p:nvSpPr>
        <p:spPr>
          <a:xfrm>
            <a:off x="6562166" y="2180099"/>
            <a:ext cx="914400" cy="914400"/>
          </a:xfrm>
          <a:prstGeom prst="rect">
            <a:avLst/>
          </a:prstGeom>
          <a:solidFill>
            <a:srgbClr val="D7D4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1B82AF7-8B7B-4FB2-B90E-3317C939E72A}"/>
              </a:ext>
            </a:extLst>
          </p:cNvPr>
          <p:cNvSpPr/>
          <p:nvPr/>
        </p:nvSpPr>
        <p:spPr>
          <a:xfrm>
            <a:off x="5244352" y="2168786"/>
            <a:ext cx="914400" cy="914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5D57C079-B961-4A5F-A237-5A57A4A26399}"/>
              </a:ext>
            </a:extLst>
          </p:cNvPr>
          <p:cNvSpPr/>
          <p:nvPr/>
        </p:nvSpPr>
        <p:spPr>
          <a:xfrm>
            <a:off x="3926538" y="2168786"/>
            <a:ext cx="914400"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FD3AAD8D-E828-421E-9977-DEDE9E8F4593}"/>
              </a:ext>
            </a:extLst>
          </p:cNvPr>
          <p:cNvSpPr/>
          <p:nvPr/>
        </p:nvSpPr>
        <p:spPr>
          <a:xfrm>
            <a:off x="7879980" y="4461642"/>
            <a:ext cx="914400" cy="914400"/>
          </a:xfrm>
          <a:prstGeom prst="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1CE04F3C-F9E1-402D-A564-0B971A18B33D}"/>
              </a:ext>
            </a:extLst>
          </p:cNvPr>
          <p:cNvSpPr/>
          <p:nvPr/>
        </p:nvSpPr>
        <p:spPr>
          <a:xfrm>
            <a:off x="6557686" y="4461642"/>
            <a:ext cx="914400" cy="914400"/>
          </a:xfrm>
          <a:prstGeom prst="rect">
            <a:avLst/>
          </a:prstGeom>
          <a:solidFill>
            <a:srgbClr val="E4AA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BE48524F-33CB-49C7-8863-234D563C2EFF}"/>
              </a:ext>
            </a:extLst>
          </p:cNvPr>
          <p:cNvSpPr/>
          <p:nvPr/>
        </p:nvSpPr>
        <p:spPr>
          <a:xfrm>
            <a:off x="5244352" y="4480038"/>
            <a:ext cx="914400"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0" name="Прямоугольник 29">
            <a:extLst>
              <a:ext uri="{FF2B5EF4-FFF2-40B4-BE49-F238E27FC236}">
                <a16:creationId xmlns:a16="http://schemas.microsoft.com/office/drawing/2014/main" id="{FCB10EF5-FF32-4241-AC17-B12F1967AE24}"/>
              </a:ext>
            </a:extLst>
          </p:cNvPr>
          <p:cNvSpPr/>
          <p:nvPr/>
        </p:nvSpPr>
        <p:spPr>
          <a:xfrm>
            <a:off x="3922058" y="448003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 name="Прямоугольник 30">
            <a:extLst>
              <a:ext uri="{FF2B5EF4-FFF2-40B4-BE49-F238E27FC236}">
                <a16:creationId xmlns:a16="http://schemas.microsoft.com/office/drawing/2014/main" id="{EEFC6D00-272A-4419-8E36-DF8AED3F19BD}"/>
              </a:ext>
            </a:extLst>
          </p:cNvPr>
          <p:cNvSpPr/>
          <p:nvPr/>
        </p:nvSpPr>
        <p:spPr>
          <a:xfrm>
            <a:off x="2614290" y="4498433"/>
            <a:ext cx="9144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Прямоугольник 31">
            <a:extLst>
              <a:ext uri="{FF2B5EF4-FFF2-40B4-BE49-F238E27FC236}">
                <a16:creationId xmlns:a16="http://schemas.microsoft.com/office/drawing/2014/main" id="{6BF113EE-704E-4035-AFDA-F496D9EA3EA1}"/>
              </a:ext>
            </a:extLst>
          </p:cNvPr>
          <p:cNvSpPr/>
          <p:nvPr/>
        </p:nvSpPr>
        <p:spPr>
          <a:xfrm>
            <a:off x="3926538" y="3324516"/>
            <a:ext cx="9144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5D54CE0D-EF77-4C26-99BA-11DEE94F120D}"/>
              </a:ext>
            </a:extLst>
          </p:cNvPr>
          <p:cNvSpPr/>
          <p:nvPr/>
        </p:nvSpPr>
        <p:spPr>
          <a:xfrm>
            <a:off x="5244352" y="3324516"/>
            <a:ext cx="914400" cy="914400"/>
          </a:xfrm>
          <a:prstGeom prst="rect">
            <a:avLst/>
          </a:prstGeom>
          <a:solidFill>
            <a:srgbClr val="D917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8C8B11B1-4ADE-4922-9DDC-9825F2F00DEF}"/>
              </a:ext>
            </a:extLst>
          </p:cNvPr>
          <p:cNvSpPr/>
          <p:nvPr/>
        </p:nvSpPr>
        <p:spPr>
          <a:xfrm>
            <a:off x="2618768" y="3324516"/>
            <a:ext cx="914400"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TextBox 34">
            <a:extLst>
              <a:ext uri="{FF2B5EF4-FFF2-40B4-BE49-F238E27FC236}">
                <a16:creationId xmlns:a16="http://schemas.microsoft.com/office/drawing/2014/main" id="{76CD968C-79C8-45C2-981D-303EEAFD0597}"/>
              </a:ext>
            </a:extLst>
          </p:cNvPr>
          <p:cNvSpPr txBox="1"/>
          <p:nvPr/>
        </p:nvSpPr>
        <p:spPr>
          <a:xfrm>
            <a:off x="3003178" y="1551249"/>
            <a:ext cx="5791202" cy="369332"/>
          </a:xfrm>
          <a:prstGeom prst="rect">
            <a:avLst/>
          </a:prstGeom>
          <a:noFill/>
        </p:spPr>
        <p:txBody>
          <a:bodyPr wrap="square" rtlCol="0">
            <a:spAutoFit/>
          </a:bodyPr>
          <a:lstStyle/>
          <a:p>
            <a:r>
              <a:rPr lang="ru-RU" b="1" dirty="0">
                <a:solidFill>
                  <a:schemeClr val="bg1"/>
                </a:solidFill>
              </a:rPr>
              <a:t>Введите верную последовательность цветов</a:t>
            </a:r>
          </a:p>
        </p:txBody>
      </p:sp>
    </p:spTree>
    <p:extLst>
      <p:ext uri="{BB962C8B-B14F-4D97-AF65-F5344CB8AC3E}">
        <p14:creationId xmlns:p14="http://schemas.microsoft.com/office/powerpoint/2010/main" val="3535709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77A57-2703-42F0-9E8F-E6A162DFCE73}"/>
              </a:ext>
            </a:extLst>
          </p:cNvPr>
          <p:cNvSpPr txBox="1"/>
          <p:nvPr/>
        </p:nvSpPr>
        <p:spPr>
          <a:xfrm>
            <a:off x="2483224" y="457200"/>
            <a:ext cx="6956612" cy="646331"/>
          </a:xfrm>
          <a:prstGeom prst="rect">
            <a:avLst/>
          </a:prstGeom>
          <a:noFill/>
        </p:spPr>
        <p:txBody>
          <a:bodyPr wrap="square" rtlCol="0">
            <a:spAutoFit/>
          </a:bodyPr>
          <a:lstStyle/>
          <a:p>
            <a:r>
              <a:rPr lang="ru-RU" sz="3600" b="1" dirty="0">
                <a:effectLst>
                  <a:outerShdw blurRad="38100" dist="38100" dir="2700000" algn="tl">
                    <a:srgbClr val="000000">
                      <a:alpha val="43137"/>
                    </a:srgbClr>
                  </a:outerShdw>
                </a:effectLst>
              </a:rPr>
              <a:t>Методы  и среда разработки</a:t>
            </a:r>
          </a:p>
        </p:txBody>
      </p:sp>
      <p:sp>
        <p:nvSpPr>
          <p:cNvPr id="3" name="TextBox 2">
            <a:extLst>
              <a:ext uri="{FF2B5EF4-FFF2-40B4-BE49-F238E27FC236}">
                <a16:creationId xmlns:a16="http://schemas.microsoft.com/office/drawing/2014/main" id="{E33B1F9B-8343-43F0-A581-D72BF1A23F01}"/>
              </a:ext>
            </a:extLst>
          </p:cNvPr>
          <p:cNvSpPr txBox="1"/>
          <p:nvPr/>
        </p:nvSpPr>
        <p:spPr>
          <a:xfrm>
            <a:off x="1246095" y="1389529"/>
            <a:ext cx="1344705" cy="369332"/>
          </a:xfrm>
          <a:prstGeom prst="rect">
            <a:avLst/>
          </a:prstGeom>
          <a:noFill/>
        </p:spPr>
        <p:txBody>
          <a:bodyPr wrap="square" rtlCol="0">
            <a:spAutoFit/>
          </a:bodyPr>
          <a:lstStyle/>
          <a:p>
            <a:r>
              <a:rPr lang="ru-RU" b="1" dirty="0">
                <a:effectLst>
                  <a:outerShdw blurRad="38100" dist="38100" dir="2700000" algn="tl">
                    <a:srgbClr val="000000">
                      <a:alpha val="43137"/>
                    </a:srgbClr>
                  </a:outerShdw>
                </a:effectLst>
              </a:rPr>
              <a:t>1.Сервер</a:t>
            </a:r>
          </a:p>
        </p:txBody>
      </p:sp>
      <p:sp>
        <p:nvSpPr>
          <p:cNvPr id="4" name="TextBox 3">
            <a:extLst>
              <a:ext uri="{FF2B5EF4-FFF2-40B4-BE49-F238E27FC236}">
                <a16:creationId xmlns:a16="http://schemas.microsoft.com/office/drawing/2014/main" id="{90851557-7A36-4C09-8067-35FC8FD9F997}"/>
              </a:ext>
            </a:extLst>
          </p:cNvPr>
          <p:cNvSpPr txBox="1"/>
          <p:nvPr/>
        </p:nvSpPr>
        <p:spPr>
          <a:xfrm>
            <a:off x="1246095" y="1758861"/>
            <a:ext cx="7351059" cy="923330"/>
          </a:xfrm>
          <a:prstGeom prst="rect">
            <a:avLst/>
          </a:prstGeom>
          <a:noFill/>
        </p:spPr>
        <p:txBody>
          <a:bodyPr wrap="square" rtlCol="0">
            <a:spAutoFit/>
          </a:bodyPr>
          <a:lstStyle/>
          <a:p>
            <a:r>
              <a:rPr lang="ru-RU" b="0" i="1" dirty="0">
                <a:effectLst/>
                <a:latin typeface="-apple-system"/>
              </a:rPr>
              <a:t>Среда разработки </a:t>
            </a:r>
            <a:r>
              <a:rPr lang="ru-RU" b="0" i="1" dirty="0" err="1">
                <a:effectLst/>
                <a:latin typeface="-apple-system"/>
              </a:rPr>
              <a:t>pyCharm</a:t>
            </a:r>
            <a:r>
              <a:rPr lang="ru-RU" b="0" i="0" dirty="0">
                <a:effectLst/>
                <a:latin typeface="-apple-system"/>
              </a:rPr>
              <a:t>:  </a:t>
            </a:r>
            <a:r>
              <a:rPr lang="ru-RU" b="0" i="0" u="none" strike="noStrike" dirty="0">
                <a:effectLst/>
                <a:latin typeface="-apple-system"/>
                <a:hlinkClick r:id="rId2">
                  <a:extLst>
                    <a:ext uri="{A12FA001-AC4F-418D-AE19-62706E023703}">
                      <ahyp:hlinkClr xmlns:ahyp="http://schemas.microsoft.com/office/drawing/2018/hyperlinkcolor" val="tx"/>
                    </a:ext>
                  </a:extLst>
                </a:hlinkClick>
              </a:rPr>
              <a:t>https://www.jetbrains.com/ru-ru/pycharm/</a:t>
            </a:r>
            <a:br>
              <a:rPr lang="ru-RU" dirty="0"/>
            </a:br>
            <a:r>
              <a:rPr lang="ru-RU" b="0" i="1" dirty="0">
                <a:effectLst/>
                <a:latin typeface="-apple-system"/>
              </a:rPr>
              <a:t>Язык программирования Python</a:t>
            </a:r>
            <a:r>
              <a:rPr lang="ru-RU" b="0" i="0" dirty="0">
                <a:effectLst/>
                <a:latin typeface="-apple-system"/>
              </a:rPr>
              <a:t>:  </a:t>
            </a:r>
            <a:r>
              <a:rPr lang="ru-RU" b="0" i="0" u="none" strike="noStrike" dirty="0">
                <a:effectLst/>
                <a:latin typeface="-apple-system"/>
                <a:hlinkClick r:id="rId3">
                  <a:extLst>
                    <a:ext uri="{A12FA001-AC4F-418D-AE19-62706E023703}">
                      <ahyp:hlinkClr xmlns:ahyp="http://schemas.microsoft.com/office/drawing/2018/hyperlinkcolor" val="tx"/>
                    </a:ext>
                  </a:extLst>
                </a:hlinkClick>
              </a:rPr>
              <a:t>https://ru.wikipedia.org/wiki/Python</a:t>
            </a:r>
            <a:br>
              <a:rPr lang="ru-RU" dirty="0"/>
            </a:br>
            <a:r>
              <a:rPr lang="ru-RU" b="0" i="1" dirty="0">
                <a:effectLst/>
                <a:latin typeface="-apple-system"/>
              </a:rPr>
              <a:t>Фреймворк </a:t>
            </a:r>
            <a:r>
              <a:rPr lang="ru-RU" b="0" i="1" dirty="0" err="1">
                <a:effectLst/>
                <a:latin typeface="-apple-system"/>
              </a:rPr>
              <a:t>Flask</a:t>
            </a:r>
            <a:r>
              <a:rPr lang="ru-RU" b="0" i="0" dirty="0">
                <a:effectLst/>
                <a:latin typeface="-apple-system"/>
              </a:rPr>
              <a:t>:  </a:t>
            </a:r>
            <a:r>
              <a:rPr lang="ru-RU" b="0" i="0" u="none" strike="noStrike" dirty="0">
                <a:effectLst/>
                <a:latin typeface="-apple-system"/>
                <a:hlinkClick r:id="rId4">
                  <a:extLst>
                    <a:ext uri="{A12FA001-AC4F-418D-AE19-62706E023703}">
                      <ahyp:hlinkClr xmlns:ahyp="http://schemas.microsoft.com/office/drawing/2018/hyperlinkcolor" val="tx"/>
                    </a:ext>
                  </a:extLst>
                </a:hlinkClick>
              </a:rPr>
              <a:t>https://flask.palletsprojects.com/en/2.0.x/</a:t>
            </a:r>
            <a:endParaRPr lang="ru-RU" dirty="0"/>
          </a:p>
        </p:txBody>
      </p:sp>
      <p:sp>
        <p:nvSpPr>
          <p:cNvPr id="5" name="TextBox 4">
            <a:extLst>
              <a:ext uri="{FF2B5EF4-FFF2-40B4-BE49-F238E27FC236}">
                <a16:creationId xmlns:a16="http://schemas.microsoft.com/office/drawing/2014/main" id="{A2F6550C-A8FB-4D7B-B992-DEACAC1C468C}"/>
              </a:ext>
            </a:extLst>
          </p:cNvPr>
          <p:cNvSpPr txBox="1"/>
          <p:nvPr/>
        </p:nvSpPr>
        <p:spPr>
          <a:xfrm>
            <a:off x="1246095" y="2866857"/>
            <a:ext cx="2940423" cy="369332"/>
          </a:xfrm>
          <a:prstGeom prst="rect">
            <a:avLst/>
          </a:prstGeom>
          <a:noFill/>
        </p:spPr>
        <p:txBody>
          <a:bodyPr wrap="square" rtlCol="0">
            <a:spAutoFit/>
          </a:bodyPr>
          <a:lstStyle/>
          <a:p>
            <a:r>
              <a:rPr lang="ru-RU" b="1" dirty="0">
                <a:effectLst>
                  <a:outerShdw blurRad="38100" dist="38100" dir="2700000" algn="tl">
                    <a:srgbClr val="000000">
                      <a:alpha val="43137"/>
                    </a:srgbClr>
                  </a:outerShdw>
                </a:effectLst>
              </a:rPr>
              <a:t>2.</a:t>
            </a:r>
            <a:r>
              <a:rPr lang="ru-RU" b="1" dirty="0"/>
              <a:t>Клиент</a:t>
            </a:r>
          </a:p>
        </p:txBody>
      </p:sp>
      <p:sp>
        <p:nvSpPr>
          <p:cNvPr id="6" name="TextBox 5">
            <a:extLst>
              <a:ext uri="{FF2B5EF4-FFF2-40B4-BE49-F238E27FC236}">
                <a16:creationId xmlns:a16="http://schemas.microsoft.com/office/drawing/2014/main" id="{7F15D3A0-319E-4773-8879-6F02F739F107}"/>
              </a:ext>
            </a:extLst>
          </p:cNvPr>
          <p:cNvSpPr txBox="1"/>
          <p:nvPr/>
        </p:nvSpPr>
        <p:spPr>
          <a:xfrm>
            <a:off x="1210236" y="3420855"/>
            <a:ext cx="8229600" cy="2031325"/>
          </a:xfrm>
          <a:prstGeom prst="rect">
            <a:avLst/>
          </a:prstGeom>
          <a:noFill/>
        </p:spPr>
        <p:txBody>
          <a:bodyPr wrap="square" rtlCol="0">
            <a:spAutoFit/>
          </a:bodyPr>
          <a:lstStyle/>
          <a:p>
            <a:r>
              <a:rPr lang="ru-RU" b="0" i="1" dirty="0">
                <a:effectLst/>
                <a:latin typeface="-apple-system"/>
              </a:rPr>
              <a:t>Среда разработки Visual Studio Code</a:t>
            </a:r>
            <a:r>
              <a:rPr lang="ru-RU" b="0" i="0" dirty="0">
                <a:effectLst/>
                <a:latin typeface="-apple-system"/>
              </a:rPr>
              <a:t>:  </a:t>
            </a:r>
            <a:r>
              <a:rPr lang="ru-RU" b="0" i="0" u="none" strike="noStrike" dirty="0">
                <a:effectLst/>
                <a:latin typeface="-apple-system"/>
                <a:hlinkClick r:id="rId5">
                  <a:extLst>
                    <a:ext uri="{A12FA001-AC4F-418D-AE19-62706E023703}">
                      <ahyp:hlinkClr xmlns:ahyp="http://schemas.microsoft.com/office/drawing/2018/hyperlinkcolor" val="tx"/>
                    </a:ext>
                  </a:extLst>
                </a:hlinkClick>
              </a:rPr>
              <a:t>https://code.visualstudio.com/</a:t>
            </a:r>
            <a:br>
              <a:rPr lang="ru-RU" dirty="0"/>
            </a:br>
            <a:r>
              <a:rPr lang="ru-RU" b="0" i="1" dirty="0">
                <a:effectLst/>
                <a:latin typeface="-apple-system"/>
              </a:rPr>
              <a:t>Язык программирования JavaScript</a:t>
            </a:r>
            <a:r>
              <a:rPr lang="ru-RU" b="0" i="0" dirty="0">
                <a:effectLst/>
                <a:latin typeface="-apple-system"/>
              </a:rPr>
              <a:t>:  </a:t>
            </a:r>
            <a:r>
              <a:rPr lang="ru-RU" b="0" i="0" u="none" strike="noStrike" dirty="0">
                <a:effectLst/>
                <a:latin typeface="-apple-system"/>
                <a:hlinkClick r:id="rId6">
                  <a:extLst>
                    <a:ext uri="{A12FA001-AC4F-418D-AE19-62706E023703}">
                      <ahyp:hlinkClr xmlns:ahyp="http://schemas.microsoft.com/office/drawing/2018/hyperlinkcolor" val="tx"/>
                    </a:ext>
                  </a:extLst>
                </a:hlinkClick>
              </a:rPr>
              <a:t>https://ru.wikipedia.org/wiki/JavaScript</a:t>
            </a:r>
            <a:br>
              <a:rPr lang="ru-RU" dirty="0"/>
            </a:br>
            <a:r>
              <a:rPr lang="ru-RU" b="0" i="1" dirty="0">
                <a:effectLst/>
                <a:latin typeface="-apple-system"/>
              </a:rPr>
              <a:t>Язык программирования </a:t>
            </a:r>
            <a:r>
              <a:rPr lang="ru-RU" b="0" i="1" dirty="0" err="1">
                <a:effectLst/>
                <a:latin typeface="-apple-system"/>
              </a:rPr>
              <a:t>TypeScript</a:t>
            </a:r>
            <a:r>
              <a:rPr lang="ru-RU" b="0" i="0" dirty="0">
                <a:effectLst/>
                <a:latin typeface="-apple-system"/>
              </a:rPr>
              <a:t>:  </a:t>
            </a:r>
            <a:r>
              <a:rPr lang="ru-RU" b="0" i="0" u="none" strike="noStrike" dirty="0">
                <a:effectLst/>
                <a:latin typeface="-apple-system"/>
                <a:hlinkClick r:id="rId7">
                  <a:extLst>
                    <a:ext uri="{A12FA001-AC4F-418D-AE19-62706E023703}">
                      <ahyp:hlinkClr xmlns:ahyp="http://schemas.microsoft.com/office/drawing/2018/hyperlinkcolor" val="tx"/>
                    </a:ext>
                  </a:extLst>
                </a:hlinkClick>
              </a:rPr>
              <a:t>http://typescript-lang.ru/docs/</a:t>
            </a:r>
            <a:br>
              <a:rPr lang="ru-RU" dirty="0"/>
            </a:br>
            <a:r>
              <a:rPr lang="ru-RU" b="0" i="1" dirty="0">
                <a:effectLst/>
                <a:latin typeface="-apple-system"/>
              </a:rPr>
              <a:t>Фреймворк Vue.JS 3.0</a:t>
            </a:r>
            <a:r>
              <a:rPr lang="ru-RU" b="0" i="0" dirty="0">
                <a:effectLst/>
                <a:latin typeface="-apple-system"/>
              </a:rPr>
              <a:t>:  </a:t>
            </a:r>
            <a:r>
              <a:rPr lang="ru-RU" b="0" i="0" u="none" strike="noStrike" dirty="0">
                <a:effectLst/>
                <a:latin typeface="-apple-system"/>
                <a:hlinkClick r:id="rId8">
                  <a:extLst>
                    <a:ext uri="{A12FA001-AC4F-418D-AE19-62706E023703}">
                      <ahyp:hlinkClr xmlns:ahyp="http://schemas.microsoft.com/office/drawing/2018/hyperlinkcolor" val="tx"/>
                    </a:ext>
                  </a:extLst>
                </a:hlinkClick>
              </a:rPr>
              <a:t>https://vuejs.org/</a:t>
            </a:r>
            <a:br>
              <a:rPr lang="ru-RU" dirty="0"/>
            </a:br>
            <a:r>
              <a:rPr lang="ru-RU" b="0" i="1" dirty="0">
                <a:effectLst/>
                <a:latin typeface="-apple-system"/>
              </a:rPr>
              <a:t>Фреймворк </a:t>
            </a:r>
            <a:r>
              <a:rPr lang="ru-RU" b="0" i="1" dirty="0" err="1">
                <a:effectLst/>
                <a:latin typeface="-apple-system"/>
              </a:rPr>
              <a:t>Quasar</a:t>
            </a:r>
            <a:r>
              <a:rPr lang="ru-RU" b="0" i="0" dirty="0">
                <a:effectLst/>
                <a:latin typeface="-apple-system"/>
              </a:rPr>
              <a:t>:  </a:t>
            </a:r>
            <a:r>
              <a:rPr lang="ru-RU" b="0" i="0" u="none" strike="noStrike" dirty="0">
                <a:effectLst/>
                <a:latin typeface="-apple-system"/>
                <a:hlinkClick r:id="rId9">
                  <a:extLst>
                    <a:ext uri="{A12FA001-AC4F-418D-AE19-62706E023703}">
                      <ahyp:hlinkClr xmlns:ahyp="http://schemas.microsoft.com/office/drawing/2018/hyperlinkcolor" val="tx"/>
                    </a:ext>
                  </a:extLst>
                </a:hlinkClick>
              </a:rPr>
              <a:t>https://quasar.dev/</a:t>
            </a:r>
            <a:br>
              <a:rPr lang="ru-RU" dirty="0"/>
            </a:br>
            <a:r>
              <a:rPr lang="ru-RU" b="0" i="1" dirty="0">
                <a:effectLst/>
                <a:latin typeface="-apple-system"/>
              </a:rPr>
              <a:t>Библиотека </a:t>
            </a:r>
            <a:r>
              <a:rPr lang="ru-RU" b="0" i="1" dirty="0" err="1">
                <a:effectLst/>
                <a:latin typeface="-apple-system"/>
              </a:rPr>
              <a:t>Vue</a:t>
            </a:r>
            <a:r>
              <a:rPr lang="ru-RU" b="0" i="1" dirty="0">
                <a:effectLst/>
                <a:latin typeface="-apple-system"/>
              </a:rPr>
              <a:t> </a:t>
            </a:r>
            <a:r>
              <a:rPr lang="ru-RU" b="0" i="1" dirty="0" err="1">
                <a:effectLst/>
                <a:latin typeface="-apple-system"/>
              </a:rPr>
              <a:t>Router</a:t>
            </a:r>
            <a:r>
              <a:rPr lang="ru-RU" b="0" i="0" dirty="0">
                <a:effectLst/>
                <a:latin typeface="-apple-system"/>
              </a:rPr>
              <a:t>:  </a:t>
            </a:r>
            <a:r>
              <a:rPr lang="ru-RU" b="0" i="0" u="none" strike="noStrike" dirty="0">
                <a:effectLst/>
                <a:latin typeface="-apple-system"/>
                <a:hlinkClick r:id="rId10">
                  <a:extLst>
                    <a:ext uri="{A12FA001-AC4F-418D-AE19-62706E023703}">
                      <ahyp:hlinkClr xmlns:ahyp="http://schemas.microsoft.com/office/drawing/2018/hyperlinkcolor" val="tx"/>
                    </a:ext>
                  </a:extLst>
                </a:hlinkClick>
              </a:rPr>
              <a:t>https://router.vuejs.org/</a:t>
            </a:r>
            <a:br>
              <a:rPr lang="ru-RU" dirty="0"/>
            </a:br>
            <a:r>
              <a:rPr lang="ru-RU" b="0" i="1" dirty="0">
                <a:effectLst/>
                <a:latin typeface="-apple-system"/>
              </a:rPr>
              <a:t>Библиотека AXIOS</a:t>
            </a:r>
            <a:r>
              <a:rPr lang="ru-RU" b="0" i="0" dirty="0">
                <a:effectLst/>
                <a:latin typeface="-apple-system"/>
              </a:rPr>
              <a:t>:  </a:t>
            </a:r>
            <a:r>
              <a:rPr lang="ru-RU" b="0" i="0" u="none" strike="noStrike" dirty="0">
                <a:effectLst/>
                <a:latin typeface="-apple-system"/>
                <a:hlinkClick r:id="rId11">
                  <a:extLst>
                    <a:ext uri="{A12FA001-AC4F-418D-AE19-62706E023703}">
                      <ahyp:hlinkClr xmlns:ahyp="http://schemas.microsoft.com/office/drawing/2018/hyperlinkcolor" val="tx"/>
                    </a:ext>
                  </a:extLst>
                </a:hlinkClick>
              </a:rPr>
              <a:t>https://axios-http.com/docs/intro</a:t>
            </a:r>
            <a:endParaRPr lang="ru-RU" dirty="0"/>
          </a:p>
        </p:txBody>
      </p:sp>
      <p:sp>
        <p:nvSpPr>
          <p:cNvPr id="7" name="TextBox 6">
            <a:extLst>
              <a:ext uri="{FF2B5EF4-FFF2-40B4-BE49-F238E27FC236}">
                <a16:creationId xmlns:a16="http://schemas.microsoft.com/office/drawing/2014/main" id="{271DADEC-882A-465F-B115-8CF6227CDDF6}"/>
              </a:ext>
            </a:extLst>
          </p:cNvPr>
          <p:cNvSpPr txBox="1"/>
          <p:nvPr/>
        </p:nvSpPr>
        <p:spPr>
          <a:xfrm>
            <a:off x="1210236" y="5821687"/>
            <a:ext cx="5827059" cy="369332"/>
          </a:xfrm>
          <a:prstGeom prst="rect">
            <a:avLst/>
          </a:prstGeom>
          <a:noFill/>
        </p:spPr>
        <p:txBody>
          <a:bodyPr wrap="square" rtlCol="0">
            <a:spAutoFit/>
          </a:bodyPr>
          <a:lstStyle/>
          <a:p>
            <a:r>
              <a:rPr lang="ru-RU" b="1" i="0" dirty="0">
                <a:effectLst/>
                <a:latin typeface="-apple-system"/>
              </a:rPr>
              <a:t>3.Технология связи клиент-сервер</a:t>
            </a:r>
            <a:r>
              <a:rPr lang="ru-RU" b="0" i="0" dirty="0">
                <a:effectLst/>
                <a:latin typeface="-apple-system"/>
              </a:rPr>
              <a:t>: </a:t>
            </a:r>
            <a:r>
              <a:rPr lang="ru-RU" b="0" i="0" dirty="0" err="1">
                <a:effectLst/>
                <a:latin typeface="-apple-system"/>
              </a:rPr>
              <a:t>Rest</a:t>
            </a:r>
            <a:r>
              <a:rPr lang="ru-RU" b="0" i="0" dirty="0">
                <a:effectLst/>
                <a:latin typeface="-apple-system"/>
              </a:rPr>
              <a:t> API через </a:t>
            </a:r>
            <a:r>
              <a:rPr lang="ru-RU" b="0" i="0" dirty="0" err="1">
                <a:effectLst/>
                <a:latin typeface="-apple-system"/>
              </a:rPr>
              <a:t>https</a:t>
            </a:r>
            <a:endParaRPr lang="ru-RU" dirty="0"/>
          </a:p>
        </p:txBody>
      </p:sp>
    </p:spTree>
    <p:extLst>
      <p:ext uri="{BB962C8B-B14F-4D97-AF65-F5344CB8AC3E}">
        <p14:creationId xmlns:p14="http://schemas.microsoft.com/office/powerpoint/2010/main" val="524144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4959C-4CA8-444F-BD42-C25FF61C43EC}"/>
              </a:ext>
            </a:extLst>
          </p:cNvPr>
          <p:cNvSpPr txBox="1"/>
          <p:nvPr/>
        </p:nvSpPr>
        <p:spPr>
          <a:xfrm>
            <a:off x="2351314" y="868855"/>
            <a:ext cx="6960637" cy="769441"/>
          </a:xfrm>
          <a:prstGeom prst="rect">
            <a:avLst/>
          </a:prstGeom>
          <a:noFill/>
        </p:spPr>
        <p:txBody>
          <a:bodyPr wrap="square" rtlCol="0">
            <a:spAutoFit/>
          </a:bodyPr>
          <a:lstStyle/>
          <a:p>
            <a:pPr algn="ctr"/>
            <a:r>
              <a:rPr lang="ru-RU" sz="4400" b="1" dirty="0">
                <a:effectLst>
                  <a:outerShdw blurRad="38100" dist="38100" dir="2700000" algn="tl">
                    <a:srgbClr val="000000">
                      <a:alpha val="43137"/>
                    </a:srgbClr>
                  </a:outerShdw>
                </a:effectLst>
              </a:rPr>
              <a:t>Итоги проекта</a:t>
            </a:r>
          </a:p>
        </p:txBody>
      </p:sp>
      <p:sp>
        <p:nvSpPr>
          <p:cNvPr id="5" name="TextBox 4">
            <a:extLst>
              <a:ext uri="{FF2B5EF4-FFF2-40B4-BE49-F238E27FC236}">
                <a16:creationId xmlns:a16="http://schemas.microsoft.com/office/drawing/2014/main" id="{74D7B0F5-C9ED-4E28-8BDC-8D116A1E8210}"/>
              </a:ext>
            </a:extLst>
          </p:cNvPr>
          <p:cNvSpPr txBox="1"/>
          <p:nvPr/>
        </p:nvSpPr>
        <p:spPr>
          <a:xfrm>
            <a:off x="839755" y="1231641"/>
            <a:ext cx="10310327" cy="369332"/>
          </a:xfrm>
          <a:prstGeom prst="rect">
            <a:avLst/>
          </a:prstGeom>
          <a:noFill/>
        </p:spPr>
        <p:txBody>
          <a:bodyPr wrap="square" rtlCol="0">
            <a:spAutoFit/>
          </a:bodyPr>
          <a:lstStyle/>
          <a:p>
            <a:endParaRPr lang="ru-RU" dirty="0"/>
          </a:p>
        </p:txBody>
      </p:sp>
      <p:sp>
        <p:nvSpPr>
          <p:cNvPr id="4" name="TextBox 3">
            <a:extLst>
              <a:ext uri="{FF2B5EF4-FFF2-40B4-BE49-F238E27FC236}">
                <a16:creationId xmlns:a16="http://schemas.microsoft.com/office/drawing/2014/main" id="{0B58ED0A-82D3-49E9-90EB-2F0EC95E2C25}"/>
              </a:ext>
            </a:extLst>
          </p:cNvPr>
          <p:cNvSpPr txBox="1"/>
          <p:nvPr/>
        </p:nvSpPr>
        <p:spPr>
          <a:xfrm>
            <a:off x="1087016" y="2272777"/>
            <a:ext cx="9815804" cy="3046988"/>
          </a:xfrm>
          <a:prstGeom prst="rect">
            <a:avLst/>
          </a:prstGeom>
          <a:noFill/>
        </p:spPr>
        <p:txBody>
          <a:bodyPr wrap="square" rtlCol="0">
            <a:spAutoFit/>
          </a:bodyPr>
          <a:lstStyle/>
          <a:p>
            <a:pPr marL="342900" indent="-342900">
              <a:buFont typeface="+mj-lt"/>
              <a:buAutoNum type="arabicPeriod"/>
            </a:pPr>
            <a:r>
              <a:rPr lang="ru-RU" sz="3200" dirty="0"/>
              <a:t>Изучены материалы по разработке мессенджера и авторизации</a:t>
            </a:r>
          </a:p>
          <a:p>
            <a:pPr marL="342900" indent="-342900">
              <a:buFont typeface="+mj-lt"/>
              <a:buAutoNum type="arabicPeriod"/>
            </a:pPr>
            <a:r>
              <a:rPr lang="ru-RU" sz="3200" dirty="0"/>
              <a:t>Создан мессенджер на основе современных технологий</a:t>
            </a:r>
          </a:p>
          <a:p>
            <a:pPr marL="342900" indent="-342900">
              <a:buFont typeface="+mj-lt"/>
              <a:buAutoNum type="arabicPeriod"/>
            </a:pPr>
            <a:r>
              <a:rPr lang="ru-RU" sz="3200" dirty="0"/>
              <a:t>Разработан графический способ авторизации</a:t>
            </a:r>
          </a:p>
          <a:p>
            <a:pPr marL="342900" indent="-342900">
              <a:buFont typeface="+mj-lt"/>
              <a:buAutoNum type="arabicPeriod"/>
            </a:pPr>
            <a:r>
              <a:rPr lang="ru-RU" sz="3200" dirty="0"/>
              <a:t>Разработан прототип сайта «</a:t>
            </a:r>
            <a:r>
              <a:rPr lang="en-GB" sz="3200" dirty="0" err="1"/>
              <a:t>Convect</a:t>
            </a:r>
            <a:r>
              <a:rPr lang="en-GB" sz="3200" dirty="0"/>
              <a:t> Messenger</a:t>
            </a:r>
            <a:r>
              <a:rPr lang="ru-RU" sz="3200" dirty="0"/>
              <a:t>» </a:t>
            </a:r>
          </a:p>
        </p:txBody>
      </p:sp>
    </p:spTree>
    <p:extLst>
      <p:ext uri="{BB962C8B-B14F-4D97-AF65-F5344CB8AC3E}">
        <p14:creationId xmlns:p14="http://schemas.microsoft.com/office/powerpoint/2010/main" val="322514254"/>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9CE7-7F6D-46F4-9999-794EBDB2A01D}"/>
              </a:ext>
            </a:extLst>
          </p:cNvPr>
          <p:cNvSpPr txBox="1"/>
          <p:nvPr/>
        </p:nvSpPr>
        <p:spPr>
          <a:xfrm>
            <a:off x="1800807" y="727787"/>
            <a:ext cx="7819053" cy="769441"/>
          </a:xfrm>
          <a:prstGeom prst="rect">
            <a:avLst/>
          </a:prstGeom>
          <a:noFill/>
        </p:spPr>
        <p:txBody>
          <a:bodyPr wrap="square" rtlCol="0">
            <a:spAutoFit/>
          </a:bodyPr>
          <a:lstStyle/>
          <a:p>
            <a:pPr algn="ctr"/>
            <a:r>
              <a:rPr lang="ru-RU" sz="4400" b="1" dirty="0">
                <a:effectLst>
                  <a:outerShdw blurRad="38100" dist="38100" dir="2700000" algn="tl">
                    <a:srgbClr val="000000">
                      <a:alpha val="43137"/>
                    </a:srgbClr>
                  </a:outerShdw>
                </a:effectLst>
              </a:rPr>
              <a:t>Перспективы проекта</a:t>
            </a:r>
          </a:p>
        </p:txBody>
      </p:sp>
      <p:sp>
        <p:nvSpPr>
          <p:cNvPr id="3" name="TextBox 2">
            <a:extLst>
              <a:ext uri="{FF2B5EF4-FFF2-40B4-BE49-F238E27FC236}">
                <a16:creationId xmlns:a16="http://schemas.microsoft.com/office/drawing/2014/main" id="{C9940A7D-FA08-4756-B149-4C119255CAE0}"/>
              </a:ext>
            </a:extLst>
          </p:cNvPr>
          <p:cNvSpPr txBox="1"/>
          <p:nvPr/>
        </p:nvSpPr>
        <p:spPr>
          <a:xfrm>
            <a:off x="1133669" y="2258008"/>
            <a:ext cx="9769151" cy="3470694"/>
          </a:xfrm>
          <a:prstGeom prst="rect">
            <a:avLst/>
          </a:prstGeom>
          <a:noFill/>
        </p:spPr>
        <p:txBody>
          <a:bodyPr wrap="square" rtlCol="0">
            <a:spAutoFit/>
          </a:bodyPr>
          <a:lstStyle/>
          <a:p>
            <a:pPr marL="457200">
              <a:lnSpc>
                <a:spcPct val="115000"/>
              </a:lnSpc>
            </a:pPr>
            <a:r>
              <a:rPr lang="en-GB" sz="3200" dirty="0">
                <a:effectLst/>
                <a:ea typeface="Calibri" panose="020F0502020204030204" pitchFamily="34" charset="0"/>
                <a:cs typeface="Times New Roman" panose="02020603050405020304" pitchFamily="18" charset="0"/>
              </a:rPr>
              <a:t>1.</a:t>
            </a:r>
            <a:r>
              <a:rPr lang="ru-RU" sz="3200" dirty="0">
                <a:effectLst/>
                <a:ea typeface="Calibri" panose="020F0502020204030204" pitchFamily="34" charset="0"/>
                <a:cs typeface="Times New Roman" panose="02020603050405020304" pitchFamily="18" charset="0"/>
              </a:rPr>
              <a:t>Оформление данного проекта на платном хостинге</a:t>
            </a:r>
          </a:p>
          <a:p>
            <a:pPr marL="457200">
              <a:lnSpc>
                <a:spcPct val="115000"/>
              </a:lnSpc>
              <a:spcAft>
                <a:spcPts val="1000"/>
              </a:spcAft>
            </a:pPr>
            <a:r>
              <a:rPr lang="en-GB" sz="3200" dirty="0">
                <a:ea typeface="Calibri" panose="020F0502020204030204" pitchFamily="34" charset="0"/>
                <a:cs typeface="Times New Roman" panose="02020603050405020304" pitchFamily="18" charset="0"/>
              </a:rPr>
              <a:t>2</a:t>
            </a:r>
            <a:r>
              <a:rPr lang="en-GB" sz="3200" dirty="0">
                <a:effectLst/>
                <a:ea typeface="Calibri" panose="020F0502020204030204" pitchFamily="34" charset="0"/>
                <a:cs typeface="Times New Roman" panose="02020603050405020304" pitchFamily="18" charset="0"/>
              </a:rPr>
              <a:t>.</a:t>
            </a:r>
            <a:r>
              <a:rPr lang="ru-RU" sz="3200" dirty="0">
                <a:effectLst/>
                <a:ea typeface="Calibri" panose="020F0502020204030204" pitchFamily="34" charset="0"/>
                <a:cs typeface="Times New Roman" panose="02020603050405020304" pitchFamily="18" charset="0"/>
              </a:rPr>
              <a:t>Формирование документации и исходного кода в свободном доступе</a:t>
            </a:r>
          </a:p>
          <a:p>
            <a:r>
              <a:rPr lang="en-GB" sz="3200" dirty="0">
                <a:effectLst/>
                <a:ea typeface="Calibri" panose="020F0502020204030204" pitchFamily="34" charset="0"/>
              </a:rPr>
              <a:t>    3.</a:t>
            </a:r>
            <a:r>
              <a:rPr lang="ru-RU" sz="3200" dirty="0">
                <a:effectLst/>
                <a:ea typeface="Calibri" panose="020F0502020204030204" pitchFamily="34" charset="0"/>
              </a:rPr>
              <a:t>Внедрение во все популярные платформы </a:t>
            </a:r>
            <a:r>
              <a:rPr lang="en-GB" sz="3200" dirty="0">
                <a:effectLst/>
                <a:ea typeface="Calibri" panose="020F0502020204030204" pitchFamily="34" charset="0"/>
              </a:rPr>
              <a:t>       </a:t>
            </a:r>
            <a:r>
              <a:rPr lang="ru-RU" sz="3200" dirty="0">
                <a:effectLst/>
                <a:ea typeface="Calibri" panose="020F0502020204030204" pitchFamily="34" charset="0"/>
              </a:rPr>
              <a:t>мессенджеров.</a:t>
            </a:r>
            <a:endParaRPr lang="ru-RU" sz="3200" dirty="0"/>
          </a:p>
        </p:txBody>
      </p:sp>
    </p:spTree>
    <p:extLst>
      <p:ext uri="{BB962C8B-B14F-4D97-AF65-F5344CB8AC3E}">
        <p14:creationId xmlns:p14="http://schemas.microsoft.com/office/powerpoint/2010/main" val="250268144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52E6E7-FA61-4D85-B7E1-6BE94CB0B380}"/>
              </a:ext>
            </a:extLst>
          </p:cNvPr>
          <p:cNvSpPr>
            <a:spLocks noGrp="1"/>
          </p:cNvSpPr>
          <p:nvPr>
            <p:ph type="title"/>
          </p:nvPr>
        </p:nvSpPr>
        <p:spPr>
          <a:xfrm>
            <a:off x="643207" y="385665"/>
            <a:ext cx="10353762" cy="970450"/>
          </a:xfrm>
        </p:spPr>
        <p:txBody>
          <a:bodyPr>
            <a:normAutofit/>
          </a:bodyPr>
          <a:lstStyle/>
          <a:p>
            <a:r>
              <a:rPr lang="ru-RU" sz="4400" b="1" dirty="0">
                <a:solidFill>
                  <a:schemeClr val="tx1"/>
                </a:solidFill>
                <a:effectLst/>
                <a:ea typeface="Calibri" panose="020F0502020204030204" pitchFamily="34" charset="0"/>
              </a:rPr>
              <a:t>Актуальность проекта </a:t>
            </a:r>
            <a:endParaRPr lang="ru-RU" sz="4400" dirty="0">
              <a:solidFill>
                <a:schemeClr val="tx1"/>
              </a:solidFill>
            </a:endParaRPr>
          </a:p>
        </p:txBody>
      </p:sp>
      <p:sp>
        <p:nvSpPr>
          <p:cNvPr id="5" name="TextBox 4">
            <a:extLst>
              <a:ext uri="{FF2B5EF4-FFF2-40B4-BE49-F238E27FC236}">
                <a16:creationId xmlns:a16="http://schemas.microsoft.com/office/drawing/2014/main" id="{3C8194E3-895D-4520-8D12-4E52AAB9BCDA}"/>
              </a:ext>
            </a:extLst>
          </p:cNvPr>
          <p:cNvSpPr txBox="1"/>
          <p:nvPr/>
        </p:nvSpPr>
        <p:spPr>
          <a:xfrm>
            <a:off x="1763485" y="1866124"/>
            <a:ext cx="9162661" cy="4031873"/>
          </a:xfrm>
          <a:prstGeom prst="rect">
            <a:avLst/>
          </a:prstGeom>
          <a:noFill/>
        </p:spPr>
        <p:txBody>
          <a:bodyPr wrap="square" rtlCol="0">
            <a:spAutoFit/>
          </a:bodyPr>
          <a:lstStyle/>
          <a:p>
            <a:r>
              <a:rPr lang="ru-RU" sz="3200" dirty="0">
                <a:effectLst/>
                <a:ea typeface="Calibri" panose="020F0502020204030204" pitchFamily="34" charset="0"/>
              </a:rPr>
              <a:t>Обзор и анализ современных средств показал, что проблема защищенной авторизации до сих пор существует, поскольку все способы авторизации на данный момент несовершенны, поэтому данный способ авторизации имеет право на существование, как один из возможных аналогичных способов авторизации.</a:t>
            </a:r>
            <a:endParaRPr lang="ru-RU" sz="3200" dirty="0"/>
          </a:p>
        </p:txBody>
      </p:sp>
    </p:spTree>
    <p:extLst>
      <p:ext uri="{BB962C8B-B14F-4D97-AF65-F5344CB8AC3E}">
        <p14:creationId xmlns:p14="http://schemas.microsoft.com/office/powerpoint/2010/main" val="1082255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5502</TotalTime>
  <Words>434</Words>
  <Application>Microsoft Office PowerPoint</Application>
  <PresentationFormat>Широкоэкранный</PresentationFormat>
  <Paragraphs>39</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-apple-system</vt:lpstr>
      <vt:lpstr>Arial</vt:lpstr>
      <vt:lpstr>Calibri</vt:lpstr>
      <vt:lpstr>Calisto MT</vt:lpstr>
      <vt:lpstr>Wingdings 2</vt:lpstr>
      <vt:lpstr>Сланец</vt:lpstr>
      <vt:lpstr>РАЗРАБОТКА ЗАЩИЩЕННОГО МЕССЕНДЖЕРА С ВОЗМОЖНОСТЬЮ АВТОРИЗАЦИИ ПО ГРАФИЧЕСКОМУ КЛЮЧУ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Актуальность проекта </vt:lpstr>
      <vt:lpstr>Выводы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ЗАЩИЩЕННОГО МЕССЕНДЖЕРА С УСИЛЕННОЙ</dc:title>
  <dc:creator>Александра Адизова</dc:creator>
  <cp:lastModifiedBy>Александра Адизова</cp:lastModifiedBy>
  <cp:revision>18</cp:revision>
  <dcterms:created xsi:type="dcterms:W3CDTF">2021-11-14T13:03:38Z</dcterms:created>
  <dcterms:modified xsi:type="dcterms:W3CDTF">2022-02-15T18:36:13Z</dcterms:modified>
</cp:coreProperties>
</file>