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Kollektif Bold" charset="1" panose="020B0604020101010102"/>
      <p:regular r:id="rId16"/>
    </p:embeddedFont>
    <p:embeddedFont>
      <p:font typeface="DM Sans" charset="1" panose="00000000000000000000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3486377" y="3749675"/>
            <a:ext cx="11315247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PROJECT</a:t>
            </a:r>
          </a:p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ANALYTICS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45397" y="6809551"/>
            <a:ext cx="7197206" cy="103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Expense detail for 6 months &amp; June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0">
            <a:off x="15470622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5400000">
            <a:off x="16554431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5" id="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3960810"/>
            <a:ext cx="10620170" cy="1886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86918" y="5866444"/>
            <a:ext cx="7514164" cy="43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By Sapna Yadav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22" id="22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5" id="25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3" id="33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4" id="34"/>
          <p:cNvGrpSpPr/>
          <p:nvPr/>
        </p:nvGrpSpPr>
        <p:grpSpPr>
          <a:xfrm rot="0"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name="Group 35" id="35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8" id="38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6" id="46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20382" y="705368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120382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400000">
            <a:off x="12770705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41904" y="230528"/>
            <a:ext cx="6046286" cy="1027869"/>
            <a:chOff x="0" y="0"/>
            <a:chExt cx="1592438" cy="27071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1592438" cy="242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40"/>
                </a:lnSpc>
              </a:pPr>
              <a:r>
                <a:rPr lang="en-US" sz="40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Project 1 - Part One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8047091" y="2509353"/>
            <a:ext cx="9447228" cy="5628136"/>
          </a:xfrm>
          <a:custGeom>
            <a:avLst/>
            <a:gdLst/>
            <a:ahLst/>
            <a:cxnLst/>
            <a:rect r="r" b="b" t="t" l="l"/>
            <a:pathLst>
              <a:path h="5628136" w="9447228">
                <a:moveTo>
                  <a:pt x="0" y="0"/>
                </a:moveTo>
                <a:lnTo>
                  <a:pt x="9447228" y="0"/>
                </a:lnTo>
                <a:lnTo>
                  <a:pt x="9447228" y="5628136"/>
                </a:lnTo>
                <a:lnTo>
                  <a:pt x="0" y="562813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95012" y="3575857"/>
            <a:ext cx="6609976" cy="4019727"/>
          </a:xfrm>
          <a:custGeom>
            <a:avLst/>
            <a:gdLst/>
            <a:ahLst/>
            <a:cxnLst/>
            <a:rect r="r" b="b" t="t" l="l"/>
            <a:pathLst>
              <a:path h="4019727" w="6609976">
                <a:moveTo>
                  <a:pt x="0" y="0"/>
                </a:moveTo>
                <a:lnTo>
                  <a:pt x="6609976" y="0"/>
                </a:lnTo>
                <a:lnTo>
                  <a:pt x="6609976" y="4019727"/>
                </a:lnTo>
                <a:lnTo>
                  <a:pt x="0" y="401972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83366" r="-190231" b="-85088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145415" y="1597115"/>
            <a:ext cx="12324516" cy="524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212" indent="-367106" lvl="1">
              <a:lnSpc>
                <a:spcPts val="3400"/>
              </a:lnSpc>
              <a:spcBef>
                <a:spcPct val="0"/>
              </a:spcBef>
              <a:buAutoNum type="arabicPeriod" startAt="1"/>
            </a:pPr>
            <a:r>
              <a:rPr lang="en-US" sz="340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</a:t>
            </a:r>
            <a:r>
              <a:rPr lang="en-US" sz="340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THE CATEGORY WITH THE HIGHEST EXPENSE AMOUNT.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20382" y="705368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120382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400000">
            <a:off x="12770705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41904" y="230528"/>
            <a:ext cx="6046286" cy="1027869"/>
            <a:chOff x="0" y="0"/>
            <a:chExt cx="1592438" cy="27071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1592438" cy="242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40"/>
                </a:lnSpc>
              </a:pPr>
              <a:r>
                <a:rPr lang="en-US" sz="40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Project 1 - Part One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8170315" y="3051257"/>
            <a:ext cx="9447228" cy="5628136"/>
          </a:xfrm>
          <a:custGeom>
            <a:avLst/>
            <a:gdLst/>
            <a:ahLst/>
            <a:cxnLst/>
            <a:rect r="r" b="b" t="t" l="l"/>
            <a:pathLst>
              <a:path h="5628136" w="9447228">
                <a:moveTo>
                  <a:pt x="0" y="0"/>
                </a:moveTo>
                <a:lnTo>
                  <a:pt x="9447228" y="0"/>
                </a:lnTo>
                <a:lnTo>
                  <a:pt x="9447228" y="5628136"/>
                </a:lnTo>
                <a:lnTo>
                  <a:pt x="0" y="562813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89537" y="3853409"/>
            <a:ext cx="7032043" cy="3086614"/>
          </a:xfrm>
          <a:custGeom>
            <a:avLst/>
            <a:gdLst/>
            <a:ahLst/>
            <a:cxnLst/>
            <a:rect r="r" b="b" t="t" l="l"/>
            <a:pathLst>
              <a:path h="3086614" w="7032043">
                <a:moveTo>
                  <a:pt x="0" y="0"/>
                </a:moveTo>
                <a:lnTo>
                  <a:pt x="7032043" y="0"/>
                </a:lnTo>
                <a:lnTo>
                  <a:pt x="7032043" y="3086614"/>
                </a:lnTo>
                <a:lnTo>
                  <a:pt x="0" y="308661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128228" r="-240982" b="-208744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0" y="1597115"/>
            <a:ext cx="16340630" cy="524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2. TOTAL EXPENSE AMOUNT AGAINST ENTERTAINMENT AND SHOPPING.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20382" y="705368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120382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400000">
            <a:off x="12770705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41904" y="230528"/>
            <a:ext cx="6046286" cy="1027869"/>
            <a:chOff x="0" y="0"/>
            <a:chExt cx="1592438" cy="27071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1592438" cy="242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40"/>
                </a:lnSpc>
              </a:pPr>
              <a:r>
                <a:rPr lang="en-US" sz="40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Project 1 - Part One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380219" y="5993089"/>
            <a:ext cx="7652404" cy="2791980"/>
          </a:xfrm>
          <a:custGeom>
            <a:avLst/>
            <a:gdLst/>
            <a:ahLst/>
            <a:cxnLst/>
            <a:rect r="r" b="b" t="t" l="l"/>
            <a:pathLst>
              <a:path h="2791980" w="7652404">
                <a:moveTo>
                  <a:pt x="0" y="0"/>
                </a:moveTo>
                <a:lnTo>
                  <a:pt x="7652404" y="0"/>
                </a:lnTo>
                <a:lnTo>
                  <a:pt x="7652404" y="2791980"/>
                </a:lnTo>
                <a:lnTo>
                  <a:pt x="0" y="279198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54225" r="-255083" b="-293216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70952" y="1553983"/>
            <a:ext cx="17746096" cy="1381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0"/>
              </a:lnSpc>
            </a:pPr>
            <a:r>
              <a:rPr lang="en-US" sz="340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3. NUMBER OF TIMES NITIN HAS ORDERED FOOD ONLINE AND THE AMOUNT SPENT FOR IT.</a:t>
            </a:r>
          </a:p>
          <a:p>
            <a:pPr algn="ctr">
              <a:lnSpc>
                <a:spcPts val="3400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551429" y="5322436"/>
            <a:ext cx="11107936" cy="524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4. </a:t>
            </a:r>
            <a:r>
              <a:rPr lang="en-US" sz="340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NUMBER OF TIMES NITIN HAS WATCHED A MOVIE.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380219" y="2637217"/>
            <a:ext cx="9926808" cy="2506283"/>
          </a:xfrm>
          <a:custGeom>
            <a:avLst/>
            <a:gdLst/>
            <a:ahLst/>
            <a:cxnLst/>
            <a:rect r="r" b="b" t="t" l="l"/>
            <a:pathLst>
              <a:path h="2506283" w="9926808">
                <a:moveTo>
                  <a:pt x="0" y="0"/>
                </a:moveTo>
                <a:lnTo>
                  <a:pt x="9926808" y="0"/>
                </a:lnTo>
                <a:lnTo>
                  <a:pt x="9926808" y="2506283"/>
                </a:lnTo>
                <a:lnTo>
                  <a:pt x="0" y="250628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188233" r="-208910" b="-399997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20382" y="705368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120382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400000">
            <a:off x="12770705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41904" y="230528"/>
            <a:ext cx="6046286" cy="1027869"/>
            <a:chOff x="0" y="0"/>
            <a:chExt cx="1592438" cy="27071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1592438" cy="242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40"/>
                </a:lnSpc>
              </a:pPr>
              <a:r>
                <a:rPr lang="en-US" sz="40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Project 1 - Part One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38225" y="1502037"/>
            <a:ext cx="16230600" cy="953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5. </a:t>
            </a:r>
            <a:r>
              <a:rPr lang="en-US" sz="340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THE LESS ESSENTIAL CATEGORY THAT NITIN MAY REMOVE TO INCREASE HIS SAVINGS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280954" y="3114411"/>
            <a:ext cx="12573000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Through Analyzing and using Data Validation we can say that Nitin Can remove Entertainment, Miscellaneous and Shopping Category.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 can also, cut down Online food ordering in order to save and buy a scooter.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Using his past, months expense sheet example june month he can optimize and can set a specific amount to utilize on specific category.</a:t>
            </a:r>
          </a:p>
          <a:p>
            <a:pPr algn="just">
              <a:lnSpc>
                <a:spcPts val="475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93334" y="3171561"/>
            <a:ext cx="1930717" cy="524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ANSWER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20382" y="705368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120382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400000">
            <a:off x="12770705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41904" y="230528"/>
            <a:ext cx="6046286" cy="1027869"/>
            <a:chOff x="0" y="0"/>
            <a:chExt cx="1592438" cy="27071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1592438" cy="242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40"/>
                </a:lnSpc>
              </a:pPr>
              <a:r>
                <a:rPr lang="en-US" sz="40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Project 1 - Part Two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8378926" y="2777505"/>
            <a:ext cx="9367170" cy="5637764"/>
          </a:xfrm>
          <a:custGeom>
            <a:avLst/>
            <a:gdLst/>
            <a:ahLst/>
            <a:cxnLst/>
            <a:rect r="r" b="b" t="t" l="l"/>
            <a:pathLst>
              <a:path h="5637764" w="9367170">
                <a:moveTo>
                  <a:pt x="0" y="0"/>
                </a:moveTo>
                <a:lnTo>
                  <a:pt x="9367170" y="0"/>
                </a:lnTo>
                <a:lnTo>
                  <a:pt x="9367170" y="5637764"/>
                </a:lnTo>
                <a:lnTo>
                  <a:pt x="0" y="563776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12673" y="3176186"/>
            <a:ext cx="5585772" cy="3934629"/>
          </a:xfrm>
          <a:custGeom>
            <a:avLst/>
            <a:gdLst/>
            <a:ahLst/>
            <a:cxnLst/>
            <a:rect r="r" b="b" t="t" l="l"/>
            <a:pathLst>
              <a:path h="3934629" w="5585772">
                <a:moveTo>
                  <a:pt x="0" y="0"/>
                </a:moveTo>
                <a:lnTo>
                  <a:pt x="5585772" y="0"/>
                </a:lnTo>
                <a:lnTo>
                  <a:pt x="5585772" y="3934628"/>
                </a:lnTo>
                <a:lnTo>
                  <a:pt x="0" y="393462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83928" r="-292451" b="-129463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41904" y="1545169"/>
            <a:ext cx="17471007" cy="1381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212" indent="-367106" lvl="1">
              <a:lnSpc>
                <a:spcPts val="3400"/>
              </a:lnSpc>
              <a:buAutoNum type="arabicPeriod" startAt="1"/>
            </a:pPr>
            <a:r>
              <a:rPr lang="en-US" sz="340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THE MONTH-WISE TREND OF EXPENSES AND FIND OUT THE MONTH NITIN SPENT THE MOST.</a:t>
            </a:r>
          </a:p>
          <a:p>
            <a:pPr algn="ctr">
              <a:lnSpc>
                <a:spcPts val="34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20382" y="705368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120382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400000">
            <a:off x="12770705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41904" y="230528"/>
            <a:ext cx="6046286" cy="1027869"/>
            <a:chOff x="0" y="0"/>
            <a:chExt cx="1592438" cy="27071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1592438" cy="242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40"/>
                </a:lnSpc>
              </a:pPr>
              <a:r>
                <a:rPr lang="en-US" sz="40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Project 1 - Part Two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712539" y="2430583"/>
            <a:ext cx="10595506" cy="6354486"/>
          </a:xfrm>
          <a:custGeom>
            <a:avLst/>
            <a:gdLst/>
            <a:ahLst/>
            <a:cxnLst/>
            <a:rect r="r" b="b" t="t" l="l"/>
            <a:pathLst>
              <a:path h="6354486" w="10595506">
                <a:moveTo>
                  <a:pt x="0" y="0"/>
                </a:moveTo>
                <a:lnTo>
                  <a:pt x="10595506" y="0"/>
                </a:lnTo>
                <a:lnTo>
                  <a:pt x="10595506" y="6354486"/>
                </a:lnTo>
                <a:lnTo>
                  <a:pt x="0" y="635448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41904" y="1545169"/>
            <a:ext cx="17471007" cy="953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0"/>
              </a:lnSpc>
            </a:pPr>
            <a:r>
              <a:rPr lang="en-US" sz="340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2. VISUAL REPRESENTATION OF EXPENSES AGAINST DIFFERENT CATEGORIES.</a:t>
            </a:r>
          </a:p>
          <a:p>
            <a:pPr algn="ctr">
              <a:lnSpc>
                <a:spcPts val="34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20382" y="705368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120382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400000">
            <a:off x="12770705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41904" y="230528"/>
            <a:ext cx="6046286" cy="1027869"/>
            <a:chOff x="0" y="0"/>
            <a:chExt cx="1592438" cy="27071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1592438" cy="242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40"/>
                </a:lnSpc>
              </a:pPr>
              <a:r>
                <a:rPr lang="en-US" sz="40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Project 1 - Part Two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4405559" y="2498322"/>
            <a:ext cx="8088964" cy="6652886"/>
          </a:xfrm>
          <a:custGeom>
            <a:avLst/>
            <a:gdLst/>
            <a:ahLst/>
            <a:cxnLst/>
            <a:rect r="r" b="b" t="t" l="l"/>
            <a:pathLst>
              <a:path h="6652886" w="8088964">
                <a:moveTo>
                  <a:pt x="0" y="0"/>
                </a:moveTo>
                <a:lnTo>
                  <a:pt x="8088964" y="0"/>
                </a:lnTo>
                <a:lnTo>
                  <a:pt x="8088964" y="6652885"/>
                </a:lnTo>
                <a:lnTo>
                  <a:pt x="0" y="665288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58353" r="-202223" b="-48342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41904" y="1545169"/>
            <a:ext cx="17471007" cy="953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0"/>
              </a:lnSpc>
            </a:pPr>
            <a:r>
              <a:rPr lang="en-US" sz="340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3. TOP 2 CATEGORIES WITH HIGHER EXPENSES FOR EACH MONTH.</a:t>
            </a:r>
          </a:p>
          <a:p>
            <a:pPr algn="ctr">
              <a:lnSpc>
                <a:spcPts val="34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20382" y="705368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120382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400000">
            <a:off x="12770705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41904" y="230528"/>
            <a:ext cx="6046286" cy="1027869"/>
            <a:chOff x="0" y="0"/>
            <a:chExt cx="1592438" cy="27071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1592438" cy="242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40"/>
                </a:lnSpc>
              </a:pPr>
              <a:r>
                <a:rPr lang="en-US" sz="40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Project 1 - Part Two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609640" y="1900360"/>
            <a:ext cx="14510742" cy="524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4. </a:t>
            </a:r>
            <a:r>
              <a:rPr lang="en-US" sz="340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RECOMMENDATIONS ON HOW CAN NITIN INCREASE HIS SAVINGS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605501" y="3274658"/>
            <a:ext cx="11972976" cy="432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3917" indent="-331959" lvl="1">
              <a:lnSpc>
                <a:spcPts val="4305"/>
              </a:lnSpc>
              <a:buFont typeface="Arial"/>
              <a:buChar char="•"/>
            </a:pPr>
            <a:r>
              <a:rPr lang="en-US" sz="307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As, Nitin has Data of his past expenses for six months, he can study and analyze where he spent more amount. </a:t>
            </a:r>
          </a:p>
          <a:p>
            <a:pPr algn="just" marL="663917" indent="-331959" lvl="1">
              <a:lnSpc>
                <a:spcPts val="4305"/>
              </a:lnSpc>
              <a:buFont typeface="Arial"/>
              <a:buChar char="•"/>
            </a:pPr>
            <a:r>
              <a:rPr lang="en-US" sz="307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 have observed that he can cut down Shopping, online food ordering from food category and Entertainment.</a:t>
            </a:r>
          </a:p>
          <a:p>
            <a:pPr algn="just" marL="663917" indent="-331959" lvl="1">
              <a:lnSpc>
                <a:spcPts val="4305"/>
              </a:lnSpc>
              <a:buFont typeface="Arial"/>
              <a:buChar char="•"/>
            </a:pPr>
            <a:r>
              <a:rPr lang="en-US" sz="307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 can also, minimize the grocery for example he can reduce items like snacks, chips and fries.</a:t>
            </a:r>
          </a:p>
          <a:p>
            <a:pPr algn="just" marL="663917" indent="-331959" lvl="1">
              <a:lnSpc>
                <a:spcPts val="4305"/>
              </a:lnSpc>
              <a:buFont typeface="Arial"/>
              <a:buChar char="•"/>
            </a:pPr>
            <a:r>
              <a:rPr lang="en-US" sz="307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Nitin can make tentative expense sheet for upcoming months by taking consideration of saving.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91032" y="3322283"/>
            <a:ext cx="1930717" cy="524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ANSWER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DAGLY-bneRg</dc:identifier>
  <dcterms:modified xsi:type="dcterms:W3CDTF">2011-08-01T06:04:30Z</dcterms:modified>
  <cp:revision>1</cp:revision>
  <dc:title>Project Analytics</dc:title>
</cp:coreProperties>
</file>