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sldIdLst>
    <p:sldId id="256" r:id="rId2"/>
    <p:sldId id="270" r:id="rId3"/>
    <p:sldId id="271" r:id="rId4"/>
    <p:sldId id="257" r:id="rId5"/>
    <p:sldId id="261" r:id="rId6"/>
    <p:sldId id="259" r:id="rId7"/>
    <p:sldId id="258" r:id="rId8"/>
    <p:sldId id="262" r:id="rId9"/>
    <p:sldId id="264" r:id="rId10"/>
    <p:sldId id="269" r:id="rId11"/>
    <p:sldId id="263" r:id="rId12"/>
    <p:sldId id="265" r:id="rId13"/>
    <p:sldId id="266" r:id="rId14"/>
    <p:sldId id="268"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55"/>
    <a:srgbClr val="FFC901"/>
    <a:srgbClr val="FFAF9F"/>
    <a:srgbClr val="2A000F"/>
    <a:srgbClr val="48001A"/>
    <a:srgbClr val="4400EE"/>
    <a:srgbClr val="6C1A00"/>
    <a:srgbClr val="58004E"/>
    <a:srgbClr val="FE9202"/>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4660"/>
  </p:normalViewPr>
  <p:slideViewPr>
    <p:cSldViewPr>
      <p:cViewPr varScale="1">
        <p:scale>
          <a:sx n="110" d="100"/>
          <a:sy n="110" d="100"/>
        </p:scale>
        <p:origin x="706" y="-91"/>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dirty="0"/>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8</a:t>
            </a:fld>
            <a:endParaRPr lang="en-US" dirty="0"/>
          </a:p>
        </p:txBody>
      </p:sp>
    </p:spTree>
    <p:extLst>
      <p:ext uri="{BB962C8B-B14F-4D97-AF65-F5344CB8AC3E}">
        <p14:creationId xmlns:p14="http://schemas.microsoft.com/office/powerpoint/2010/main" val="7835009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07080" y="1326268"/>
            <a:ext cx="7631835" cy="1832460"/>
          </a:xfrm>
          <a:noFill/>
          <a:effectLst>
            <a:outerShdw blurRad="50800" dist="38100" dir="2700000" algn="tl" rotWithShape="0">
              <a:prstClr val="black">
                <a:alpha val="40000"/>
              </a:prstClr>
            </a:outerShdw>
          </a:effectLst>
        </p:spPr>
        <p:txBody>
          <a:bodyPr>
            <a:normAutofit/>
          </a:bodyPr>
          <a:lstStyle>
            <a:lvl1pPr algn="l">
              <a:defRPr sz="3600">
                <a:solidFill>
                  <a:srgbClr val="C39C55"/>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907080" y="3320598"/>
            <a:ext cx="7631836" cy="642397"/>
          </a:xfrm>
        </p:spPr>
        <p:txBody>
          <a:bodyPr>
            <a:normAutofit/>
          </a:bodyPr>
          <a:lstStyle>
            <a:lvl1pPr marL="0" indent="0" algn="l">
              <a:buNone/>
              <a:defRPr sz="2800" b="0" i="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5436" y="281104"/>
            <a:ext cx="8229600" cy="763526"/>
          </a:xfrm>
        </p:spPr>
        <p:txBody>
          <a:bodyPr>
            <a:normAutofit/>
          </a:bodyPr>
          <a:lstStyle>
            <a:lvl1pPr algn="r">
              <a:defRPr sz="3600" baseline="0">
                <a:solidFill>
                  <a:srgbClr val="C39C5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11" y="569389"/>
            <a:ext cx="6252689" cy="572644"/>
          </a:xfrm>
        </p:spPr>
        <p:txBody>
          <a:bodyPr>
            <a:normAutofit/>
          </a:bodyPr>
          <a:lstStyle>
            <a:lvl1pPr algn="l">
              <a:defRPr sz="3600">
                <a:solidFill>
                  <a:srgbClr val="C39C5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11" y="1180209"/>
            <a:ext cx="6252689"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346721"/>
            <a:ext cx="8076896" cy="763525"/>
          </a:xfrm>
        </p:spPr>
        <p:txBody>
          <a:bodyPr>
            <a:normAutofit/>
          </a:bodyPr>
          <a:lstStyle>
            <a:lvl1pPr algn="r">
              <a:defRPr sz="3600" baseline="0">
                <a:solidFill>
                  <a:srgbClr val="C39C5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64409"/>
            <a:ext cx="4040188" cy="479822"/>
          </a:xfrm>
        </p:spPr>
        <p:txBody>
          <a:bodyPr anchor="b"/>
          <a:lstStyle>
            <a:lvl1pPr marL="0" indent="0" algn="ctr">
              <a:buNone/>
              <a:defRPr sz="2400" b="1">
                <a:solidFill>
                  <a:schemeClr val="bg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36806"/>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64409"/>
            <a:ext cx="4041775" cy="479822"/>
          </a:xfrm>
        </p:spPr>
        <p:txBody>
          <a:bodyPr anchor="b"/>
          <a:lstStyle>
            <a:lvl1pPr marL="0" indent="0" algn="ctr">
              <a:buNone/>
              <a:defRPr sz="2400" b="1">
                <a:solidFill>
                  <a:schemeClr val="bg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36806"/>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3/23/2023</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dirty="0"/>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languageinindia.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69" y="6219"/>
            <a:ext cx="7784539" cy="1640354"/>
          </a:xfrm>
        </p:spPr>
        <p:txBody>
          <a:bodyPr>
            <a:normAutofit/>
          </a:bodyPr>
          <a:lstStyle/>
          <a:p>
            <a:r>
              <a:rPr lang="en-US" sz="2800" b="1" dirty="0" smtClean="0"/>
              <a:t>SALIENT FACTORS THAT CONTRIBUTE TO LANGUAGE SHIFT AND DEATH</a:t>
            </a:r>
            <a:endParaRPr lang="en-US" sz="2800" dirty="0"/>
          </a:p>
        </p:txBody>
      </p:sp>
      <p:sp>
        <p:nvSpPr>
          <p:cNvPr id="3" name="Subtitle 2"/>
          <p:cNvSpPr>
            <a:spLocks noGrp="1"/>
          </p:cNvSpPr>
          <p:nvPr>
            <p:ph type="subTitle" idx="1"/>
          </p:nvPr>
        </p:nvSpPr>
        <p:spPr>
          <a:xfrm>
            <a:off x="143555" y="2571750"/>
            <a:ext cx="7784540" cy="642397"/>
          </a:xfrm>
        </p:spPr>
        <p:txBody>
          <a:bodyPr>
            <a:noAutofit/>
          </a:bodyPr>
          <a:lstStyle/>
          <a:p>
            <a:r>
              <a:rPr lang="en-US" sz="2000" b="1" dirty="0" smtClean="0"/>
              <a:t>GROUP : KILO</a:t>
            </a:r>
          </a:p>
          <a:p>
            <a:r>
              <a:rPr lang="en-US" sz="1400" b="1" dirty="0" smtClean="0"/>
              <a:t>S ABHIMANYU                2001165</a:t>
            </a:r>
          </a:p>
          <a:p>
            <a:r>
              <a:rPr lang="en-US" sz="1400" b="1" dirty="0" smtClean="0"/>
              <a:t>RAMAVATH SRIDHAR    2001159</a:t>
            </a:r>
          </a:p>
          <a:p>
            <a:r>
              <a:rPr lang="en-US" sz="1400" b="1" dirty="0" smtClean="0"/>
              <a:t>VIPUL NAILWAL              2001203</a:t>
            </a:r>
          </a:p>
          <a:p>
            <a:r>
              <a:rPr lang="en-US" sz="1400" b="1" dirty="0" smtClean="0"/>
              <a:t>SIDDHARTH SINGH        2001189</a:t>
            </a:r>
          </a:p>
          <a:p>
            <a:endParaRPr lang="en-US" sz="1400" b="1" dirty="0" smtClean="0"/>
          </a:p>
          <a:p>
            <a:endParaRPr lang="en-US" sz="1400" b="1" dirty="0" smtClean="0"/>
          </a:p>
          <a:p>
            <a:endParaRPr lang="en-US" sz="1400" b="1"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128470"/>
            <a:ext cx="8229600" cy="916230"/>
          </a:xfrm>
        </p:spPr>
        <p:txBody>
          <a:bodyPr>
            <a:normAutofit/>
          </a:bodyPr>
          <a:lstStyle/>
          <a:p>
            <a:r>
              <a:rPr lang="en-US" sz="2000" b="1" dirty="0"/>
              <a:t>What is language revival and how is a language </a:t>
            </a:r>
            <a:r>
              <a:rPr lang="en-US" sz="2000" b="1" dirty="0" smtClean="0"/>
              <a:t>revived ? </a:t>
            </a:r>
            <a:endParaRPr lang="en-US" sz="2000" b="1" dirty="0"/>
          </a:p>
        </p:txBody>
      </p:sp>
      <p:sp>
        <p:nvSpPr>
          <p:cNvPr id="3" name="Content Placeholder 2"/>
          <p:cNvSpPr>
            <a:spLocks noGrp="1"/>
          </p:cNvSpPr>
          <p:nvPr>
            <p:ph idx="1"/>
          </p:nvPr>
        </p:nvSpPr>
        <p:spPr/>
        <p:txBody>
          <a:bodyPr>
            <a:normAutofit fontScale="70000" lnSpcReduction="20000"/>
          </a:bodyPr>
          <a:lstStyle/>
          <a:p>
            <a:r>
              <a:rPr lang="en-US" dirty="0"/>
              <a:t>Language revival is when people try to make a language that is not spoken or is spoken very little, spoken more often again.  While language death is what happens when a language is not used by the people who spoke it before.  Thus, language revival wants to save a language that is dead or endangered</a:t>
            </a:r>
            <a:r>
              <a:rPr lang="en-US" dirty="0" smtClean="0"/>
              <a:t>.</a:t>
            </a:r>
          </a:p>
          <a:p>
            <a:r>
              <a:rPr lang="en-US" dirty="0"/>
              <a:t>The language can be revived through television channel or bilingual education program.  The bilingual education programmes start from preschool to tertiary level.  An effective bilingual schooling has generally involved a process known as ‘immersion’.  Children are immersed in the language and it is used to teach them science, </a:t>
            </a:r>
            <a:r>
              <a:rPr lang="en-US" dirty="0" smtClean="0"/>
              <a:t>math’s </a:t>
            </a:r>
            <a:r>
              <a:rPr lang="en-US" dirty="0"/>
              <a:t>and social studies, for instance.  They are not ‘taught’ the language.  It is used as a medium of instruction to teach them the normal school curriculum.</a:t>
            </a:r>
            <a:endParaRPr lang="en-US" dirty="0"/>
          </a:p>
        </p:txBody>
      </p:sp>
    </p:spTree>
    <p:extLst>
      <p:ext uri="{BB962C8B-B14F-4D97-AF65-F5344CB8AC3E}">
        <p14:creationId xmlns:p14="http://schemas.microsoft.com/office/powerpoint/2010/main" val="3909506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436" y="281103"/>
            <a:ext cx="8229600" cy="916301"/>
          </a:xfrm>
        </p:spPr>
        <p:txBody>
          <a:bodyPr/>
          <a:lstStyle/>
          <a:p>
            <a:r>
              <a:rPr lang="en-US" b="1" dirty="0"/>
              <a:t>LANGUAGE </a:t>
            </a:r>
            <a:r>
              <a:rPr lang="en-US" b="1" dirty="0" smtClean="0"/>
              <a:t>DEATH</a:t>
            </a:r>
            <a:endParaRPr lang="en-US" dirty="0"/>
          </a:p>
        </p:txBody>
      </p:sp>
      <p:sp>
        <p:nvSpPr>
          <p:cNvPr id="3" name="Content Placeholder 2"/>
          <p:cNvSpPr>
            <a:spLocks noGrp="1"/>
          </p:cNvSpPr>
          <p:nvPr>
            <p:ph idx="1"/>
          </p:nvPr>
        </p:nvSpPr>
        <p:spPr>
          <a:xfrm>
            <a:off x="448966" y="1502815"/>
            <a:ext cx="8246070" cy="3512213"/>
          </a:xfrm>
        </p:spPr>
        <p:txBody>
          <a:bodyPr/>
          <a:lstStyle/>
          <a:p>
            <a:r>
              <a:rPr lang="en-US" dirty="0" smtClean="0"/>
              <a:t>Language death is </a:t>
            </a:r>
            <a:r>
              <a:rPr lang="en-US" dirty="0"/>
              <a:t>used when that community is the last one(in the world) to use that </a:t>
            </a:r>
            <a:r>
              <a:rPr lang="en-US" dirty="0" smtClean="0"/>
              <a:t>language.</a:t>
            </a:r>
          </a:p>
          <a:p>
            <a:r>
              <a:rPr lang="en-US" dirty="0"/>
              <a:t>A language dies when nobody speaks it any more. (Crystal, 2003: 1</a:t>
            </a:r>
            <a:r>
              <a:rPr lang="en-US" dirty="0" smtClean="0"/>
              <a:t>)</a:t>
            </a:r>
          </a:p>
          <a:p>
            <a:r>
              <a:rPr lang="en-US" dirty="0"/>
              <a:t>When all the people who speak a language die, the language dies with them. (Holmes, 1992:61)</a:t>
            </a:r>
          </a:p>
        </p:txBody>
      </p:sp>
    </p:spTree>
    <p:extLst>
      <p:ext uri="{BB962C8B-B14F-4D97-AF65-F5344CB8AC3E}">
        <p14:creationId xmlns:p14="http://schemas.microsoft.com/office/powerpoint/2010/main" val="1167797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514350" indent="-514350">
              <a:buAutoNum type="arabicPeriod"/>
            </a:pPr>
            <a:r>
              <a:rPr lang="en-US" dirty="0" smtClean="0"/>
              <a:t>GRADUAL </a:t>
            </a:r>
            <a:r>
              <a:rPr lang="en-US" dirty="0"/>
              <a:t>DEATH - </a:t>
            </a:r>
            <a:r>
              <a:rPr lang="en-US" dirty="0" smtClean="0"/>
              <a:t>Involves </a:t>
            </a:r>
            <a:r>
              <a:rPr lang="en-US" dirty="0"/>
              <a:t>gradual replacement of one language by </a:t>
            </a:r>
            <a:r>
              <a:rPr lang="en-US" dirty="0" smtClean="0"/>
              <a:t>another.</a:t>
            </a:r>
          </a:p>
          <a:p>
            <a:pPr marL="0" indent="0">
              <a:buNone/>
            </a:pPr>
            <a:r>
              <a:rPr lang="en-US" dirty="0" smtClean="0"/>
              <a:t>Ex</a:t>
            </a:r>
            <a:r>
              <a:rPr lang="en-US" dirty="0"/>
              <a:t>. Replacement of Gaelic by English in parts </a:t>
            </a:r>
            <a:r>
              <a:rPr lang="en-US" dirty="0" smtClean="0"/>
              <a:t>of Scotland .</a:t>
            </a:r>
          </a:p>
          <a:p>
            <a:pPr marL="0" indent="0">
              <a:buNone/>
            </a:pPr>
            <a:endParaRPr lang="en-US" dirty="0" smtClean="0"/>
          </a:p>
          <a:p>
            <a:pPr marL="514350" indent="-514350">
              <a:buAutoNum type="arabicPeriod" startAt="2"/>
            </a:pPr>
            <a:r>
              <a:rPr lang="en-US" dirty="0" smtClean="0"/>
              <a:t>SUDDEN </a:t>
            </a:r>
            <a:r>
              <a:rPr lang="en-US" dirty="0"/>
              <a:t>DEATH - rapid extinction of language, without an intervening period of bilingualism</a:t>
            </a:r>
            <a:r>
              <a:rPr lang="en-US" dirty="0" smtClean="0"/>
              <a:t>. </a:t>
            </a:r>
          </a:p>
          <a:p>
            <a:pPr marL="0" indent="0">
              <a:buNone/>
            </a:pPr>
            <a:r>
              <a:rPr lang="en-US" dirty="0" smtClean="0"/>
              <a:t>The </a:t>
            </a:r>
            <a:r>
              <a:rPr lang="en-US" dirty="0"/>
              <a:t>last speaker is monolingual in the dying language, as in the case os Tasmanian.</a:t>
            </a:r>
            <a:endParaRPr lang="en-US" dirty="0" smtClean="0"/>
          </a:p>
          <a:p>
            <a:pPr marL="514350" indent="-514350">
              <a:buAutoNum type="arabicPeriod"/>
            </a:pPr>
            <a:endParaRPr lang="en-US" dirty="0"/>
          </a:p>
        </p:txBody>
      </p:sp>
      <p:sp>
        <p:nvSpPr>
          <p:cNvPr id="4" name="Title 1"/>
          <p:cNvSpPr>
            <a:spLocks noGrp="1"/>
          </p:cNvSpPr>
          <p:nvPr>
            <p:ph type="title"/>
          </p:nvPr>
        </p:nvSpPr>
        <p:spPr/>
        <p:txBody>
          <a:bodyPr/>
          <a:lstStyle/>
          <a:p>
            <a:r>
              <a:rPr lang="en-US" b="1" dirty="0" smtClean="0"/>
              <a:t>TYPES OF LANGUAGE DEATH</a:t>
            </a:r>
            <a:endParaRPr lang="en-US" dirty="0"/>
          </a:p>
        </p:txBody>
      </p:sp>
    </p:spTree>
    <p:extLst>
      <p:ext uri="{BB962C8B-B14F-4D97-AF65-F5344CB8AC3E}">
        <p14:creationId xmlns:p14="http://schemas.microsoft.com/office/powerpoint/2010/main" val="35591915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sz="2400" dirty="0" smtClean="0"/>
              <a:t>3. RADICAL </a:t>
            </a:r>
            <a:r>
              <a:rPr lang="en-US" sz="2400" dirty="0"/>
              <a:t>DEATH - </a:t>
            </a:r>
            <a:r>
              <a:rPr lang="en-US" sz="2400" dirty="0" smtClean="0"/>
              <a:t>Due </a:t>
            </a:r>
            <a:r>
              <a:rPr lang="en-US" sz="2400" dirty="0"/>
              <a:t>to severe political repression, a community may opt, out of </a:t>
            </a:r>
            <a:r>
              <a:rPr lang="en-US" sz="2400" dirty="0" smtClean="0"/>
              <a:t>self-defence, </a:t>
            </a:r>
            <a:r>
              <a:rPr lang="en-US" sz="2400" dirty="0"/>
              <a:t>to stop speaking their language. </a:t>
            </a:r>
            <a:endParaRPr lang="en-US" sz="2400" dirty="0" smtClean="0"/>
          </a:p>
          <a:p>
            <a:pPr marL="0" indent="0">
              <a:buNone/>
            </a:pPr>
            <a:r>
              <a:rPr lang="en-US" sz="2400" dirty="0" smtClean="0"/>
              <a:t>The </a:t>
            </a:r>
            <a:r>
              <a:rPr lang="en-US" sz="2400" dirty="0"/>
              <a:t>last speakers are thus fluent in the dying language, but don't actually use it or transmit it to </a:t>
            </a:r>
            <a:r>
              <a:rPr lang="en-US" sz="2400" dirty="0" smtClean="0"/>
              <a:t>their children.</a:t>
            </a:r>
          </a:p>
          <a:p>
            <a:pPr marL="0" indent="0">
              <a:buNone/>
            </a:pPr>
            <a:endParaRPr lang="en-US" sz="2400" dirty="0"/>
          </a:p>
          <a:p>
            <a:pPr marL="0" indent="0">
              <a:buNone/>
            </a:pPr>
            <a:r>
              <a:rPr lang="en-US" sz="2400" dirty="0"/>
              <a:t>4. BOTTOM-TO-TOP' DEATH - a language ceases to be used as a medium of conversation, but may survive in special use like a religion or folksongs</a:t>
            </a:r>
          </a:p>
        </p:txBody>
      </p:sp>
      <p:sp>
        <p:nvSpPr>
          <p:cNvPr id="4" name="Title 1"/>
          <p:cNvSpPr>
            <a:spLocks noGrp="1"/>
          </p:cNvSpPr>
          <p:nvPr>
            <p:ph type="title"/>
          </p:nvPr>
        </p:nvSpPr>
        <p:spPr/>
        <p:txBody>
          <a:bodyPr/>
          <a:lstStyle/>
          <a:p>
            <a:r>
              <a:rPr lang="en-US" b="1" dirty="0" smtClean="0"/>
              <a:t>TYPES OF LANGUAGE DEATH</a:t>
            </a:r>
            <a:endParaRPr lang="en-US" dirty="0"/>
          </a:p>
        </p:txBody>
      </p:sp>
    </p:spTree>
    <p:extLst>
      <p:ext uri="{BB962C8B-B14F-4D97-AF65-F5344CB8AC3E}">
        <p14:creationId xmlns:p14="http://schemas.microsoft.com/office/powerpoint/2010/main" val="2923160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REFRENCES LINK</a:t>
            </a:r>
            <a:endParaRPr lang="en-US" b="1" dirty="0"/>
          </a:p>
        </p:txBody>
      </p:sp>
      <p:sp>
        <p:nvSpPr>
          <p:cNvPr id="3" name="Content Placeholder 2"/>
          <p:cNvSpPr>
            <a:spLocks noGrp="1"/>
          </p:cNvSpPr>
          <p:nvPr>
            <p:ph idx="1"/>
          </p:nvPr>
        </p:nvSpPr>
        <p:spPr/>
        <p:txBody>
          <a:bodyPr>
            <a:normAutofit/>
          </a:bodyPr>
          <a:lstStyle/>
          <a:p>
            <a:r>
              <a:rPr lang="en-US" sz="1800" dirty="0"/>
              <a:t>Holmes, Janet. 1992. An Introduction to Sociolinguistics. Edinburgh: Person </a:t>
            </a:r>
            <a:r>
              <a:rPr lang="en-US" sz="1800" dirty="0" smtClean="0"/>
              <a:t>Education.</a:t>
            </a:r>
          </a:p>
          <a:p>
            <a:r>
              <a:rPr lang="en-US" sz="1800" dirty="0" smtClean="0"/>
              <a:t>Bayer</a:t>
            </a:r>
            <a:r>
              <a:rPr lang="en-US" sz="1800" dirty="0"/>
              <a:t>, Jennifer Marie. (2005). Sociolinguistic Perspectives of Cultures in Transition Indian Tribal Situation. Language in </a:t>
            </a:r>
            <a:r>
              <a:rPr lang="en-US" sz="1800" dirty="0" smtClean="0"/>
              <a:t>India. 5 (March)</a:t>
            </a:r>
          </a:p>
          <a:p>
            <a:pPr marL="0" indent="0">
              <a:buNone/>
            </a:pPr>
            <a:r>
              <a:rPr lang="en-US" sz="1800" dirty="0"/>
              <a:t> </a:t>
            </a:r>
            <a:r>
              <a:rPr lang="en-US" sz="1800" dirty="0" smtClean="0"/>
              <a:t>      </a:t>
            </a:r>
            <a:r>
              <a:rPr lang="en-US" sz="1800" dirty="0" smtClean="0">
                <a:hlinkClick r:id="rId2"/>
              </a:rPr>
              <a:t>http</a:t>
            </a:r>
            <a:r>
              <a:rPr lang="en-US" sz="1800" dirty="0">
                <a:hlinkClick r:id="rId2"/>
              </a:rPr>
              <a:t>://</a:t>
            </a:r>
            <a:r>
              <a:rPr lang="en-US" sz="1800" dirty="0" smtClean="0">
                <a:hlinkClick r:id="rId2"/>
              </a:rPr>
              <a:t>www.languageinindia.com</a:t>
            </a:r>
            <a:endParaRPr lang="en-US" sz="1800" dirty="0" smtClean="0"/>
          </a:p>
          <a:p>
            <a:r>
              <a:rPr lang="en-US" sz="1800" dirty="0"/>
              <a:t>Hoffman, C. (1991). An Introduction to Bilingualism. London: </a:t>
            </a:r>
            <a:r>
              <a:rPr lang="en-US" sz="1800" dirty="0" smtClean="0"/>
              <a:t>Longman.</a:t>
            </a:r>
          </a:p>
          <a:p>
            <a:r>
              <a:rPr lang="en-US" sz="1800" dirty="0"/>
              <a:t>Holmes, Janet. (2008). An Introduction to Sociolinguistics. London: </a:t>
            </a:r>
            <a:r>
              <a:rPr lang="en-US" sz="1800" dirty="0" smtClean="0"/>
              <a:t>Longman.</a:t>
            </a:r>
          </a:p>
          <a:p>
            <a:r>
              <a:rPr lang="en-US" sz="1800" dirty="0"/>
              <a:t>Kuncha, Rekha and Hanoku Bathula. (2006). The Role of Attitude in Language Shift and Language Maintenance in a New Immigrant Gommunity: A Case Study.Working Paper 1(April): 6</a:t>
            </a:r>
            <a:r>
              <a:rPr lang="en-US" sz="1800" dirty="0" smtClean="0"/>
              <a:t>.</a:t>
            </a:r>
          </a:p>
          <a:p>
            <a:r>
              <a:rPr lang="en-US" sz="1800" dirty="0"/>
              <a:t>Samadi. SP. Pelestarian Bahasa Jawa Melalui Sekolah. 20 March 2007.</a:t>
            </a:r>
            <a:endParaRPr lang="en-US" sz="1800" dirty="0" smtClean="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2971644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LANGUAGE MAINTENANCE</a:t>
            </a:r>
          </a:p>
        </p:txBody>
      </p:sp>
      <p:sp>
        <p:nvSpPr>
          <p:cNvPr id="3" name="Content Placeholder 2"/>
          <p:cNvSpPr>
            <a:spLocks noGrp="1"/>
          </p:cNvSpPr>
          <p:nvPr>
            <p:ph idx="1"/>
          </p:nvPr>
        </p:nvSpPr>
        <p:spPr/>
        <p:txBody>
          <a:bodyPr/>
          <a:lstStyle/>
          <a:p>
            <a:r>
              <a:rPr lang="en-US" dirty="0" smtClean="0"/>
              <a:t>Denotes </a:t>
            </a:r>
            <a:r>
              <a:rPr lang="en-US" dirty="0"/>
              <a:t>the continuing use of language in the face of competition from regionally and socially powerful </a:t>
            </a:r>
            <a:r>
              <a:rPr lang="en-US" dirty="0" smtClean="0"/>
              <a:t>language.</a:t>
            </a:r>
          </a:p>
          <a:p>
            <a:r>
              <a:rPr lang="en-US" dirty="0"/>
              <a:t> Something refers to a situation when members of community attempt to keep the language they have always used.</a:t>
            </a:r>
          </a:p>
          <a:p>
            <a:endParaRPr lang="en-US" dirty="0"/>
          </a:p>
        </p:txBody>
      </p:sp>
    </p:spTree>
    <p:extLst>
      <p:ext uri="{BB962C8B-B14F-4D97-AF65-F5344CB8AC3E}">
        <p14:creationId xmlns:p14="http://schemas.microsoft.com/office/powerpoint/2010/main" val="2846759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CONTACT AND BORROWING </a:t>
            </a:r>
            <a:endParaRPr lang="en-US" b="1" dirty="0"/>
          </a:p>
        </p:txBody>
      </p:sp>
      <p:sp>
        <p:nvSpPr>
          <p:cNvPr id="3" name="Content Placeholder 2"/>
          <p:cNvSpPr>
            <a:spLocks noGrp="1"/>
          </p:cNvSpPr>
          <p:nvPr>
            <p:ph idx="1"/>
          </p:nvPr>
        </p:nvSpPr>
        <p:spPr/>
        <p:txBody>
          <a:bodyPr>
            <a:normAutofit fontScale="77500" lnSpcReduction="20000"/>
          </a:bodyPr>
          <a:lstStyle/>
          <a:p>
            <a:r>
              <a:rPr lang="en-US" dirty="0"/>
              <a:t>borrowing refers to the process of speakers adopting words from a source language into their native language</a:t>
            </a:r>
            <a:r>
              <a:rPr lang="en-US" dirty="0" smtClean="0"/>
              <a:t>.</a:t>
            </a:r>
          </a:p>
          <a:p>
            <a:r>
              <a:rPr lang="en-US" dirty="0"/>
              <a:t>It is a consequence of cultural contact between two language communities</a:t>
            </a:r>
            <a:r>
              <a:rPr lang="en-US" dirty="0" smtClean="0"/>
              <a:t>.</a:t>
            </a:r>
          </a:p>
          <a:p>
            <a:r>
              <a:rPr lang="en-US" dirty="0"/>
              <a:t>Language contact occurs when speakers of two or </a:t>
            </a:r>
            <a:r>
              <a:rPr lang="en-US" dirty="0" smtClean="0"/>
              <a:t>more languages </a:t>
            </a:r>
            <a:r>
              <a:rPr lang="en-US" dirty="0"/>
              <a:t>or varieties interact and influence each other</a:t>
            </a:r>
            <a:r>
              <a:rPr lang="en-US" dirty="0" smtClean="0"/>
              <a:t>. The </a:t>
            </a:r>
            <a:r>
              <a:rPr lang="en-US" dirty="0"/>
              <a:t>study of language contact is called contact linguistics</a:t>
            </a:r>
            <a:r>
              <a:rPr lang="en-US" dirty="0" smtClean="0"/>
              <a:t>. When </a:t>
            </a:r>
            <a:r>
              <a:rPr lang="en-US" dirty="0"/>
              <a:t>speakers of different languages interact closely, it </a:t>
            </a:r>
            <a:r>
              <a:rPr lang="en-US" dirty="0" smtClean="0"/>
              <a:t>is typical </a:t>
            </a:r>
            <a:r>
              <a:rPr lang="en-US" dirty="0"/>
              <a:t>for their languages to influence each other</a:t>
            </a:r>
            <a:r>
              <a:rPr lang="en-US" dirty="0" smtClean="0"/>
              <a:t>.</a:t>
            </a:r>
          </a:p>
          <a:p>
            <a:r>
              <a:rPr lang="en-US" dirty="0"/>
              <a:t>Sociolinguistics are more interested in the cultural aspect of borrowings, since the process of borrowing is also a process of learning and acculturation.</a:t>
            </a:r>
          </a:p>
        </p:txBody>
      </p:sp>
    </p:spTree>
    <p:extLst>
      <p:ext uri="{BB962C8B-B14F-4D97-AF65-F5344CB8AC3E}">
        <p14:creationId xmlns:p14="http://schemas.microsoft.com/office/powerpoint/2010/main" val="4187057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6" y="262320"/>
            <a:ext cx="8076894" cy="920985"/>
          </a:xfrm>
        </p:spPr>
        <p:txBody>
          <a:bodyPr>
            <a:normAutofit/>
          </a:bodyPr>
          <a:lstStyle/>
          <a:p>
            <a:r>
              <a:rPr lang="en-US" b="1" dirty="0"/>
              <a:t>LANGUAGE SHIFT</a:t>
            </a:r>
            <a:endParaRPr lang="en-US" dirty="0"/>
          </a:p>
        </p:txBody>
      </p:sp>
      <p:sp>
        <p:nvSpPr>
          <p:cNvPr id="3" name="Content Placeholder 2"/>
          <p:cNvSpPr>
            <a:spLocks noGrp="1"/>
          </p:cNvSpPr>
          <p:nvPr>
            <p:ph idx="1"/>
          </p:nvPr>
        </p:nvSpPr>
        <p:spPr/>
        <p:txBody>
          <a:bodyPr>
            <a:normAutofit fontScale="92500" lnSpcReduction="10000"/>
          </a:bodyPr>
          <a:lstStyle/>
          <a:p>
            <a:r>
              <a:rPr lang="en-US" dirty="0"/>
              <a:t>Language shift is a social phenomenon, </a:t>
            </a:r>
            <a:r>
              <a:rPr lang="en-US" dirty="0" smtClean="0"/>
              <a:t>whereby </a:t>
            </a:r>
            <a:r>
              <a:rPr lang="en-US" dirty="0"/>
              <a:t>one language replaces another in a society due to underlying changes in the composition and aspirations of the society</a:t>
            </a:r>
            <a:r>
              <a:rPr lang="en-US" dirty="0" smtClean="0"/>
              <a:t>.</a:t>
            </a:r>
          </a:p>
          <a:p>
            <a:r>
              <a:rPr lang="en-US" dirty="0"/>
              <a:t>Language shift means the process, or the event, in which a </a:t>
            </a:r>
            <a:r>
              <a:rPr lang="en-US" dirty="0" smtClean="0"/>
              <a:t>population changes </a:t>
            </a:r>
            <a:r>
              <a:rPr lang="en-US" dirty="0"/>
              <a:t>from using an old language to a new one</a:t>
            </a:r>
            <a:r>
              <a:rPr lang="en-US" dirty="0" smtClean="0"/>
              <a:t>.</a:t>
            </a:r>
          </a:p>
          <a:p>
            <a:r>
              <a:rPr lang="en-US" dirty="0"/>
              <a:t>According to Hoffman(1896), Language shift is always preceded by multilingualism.</a:t>
            </a:r>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Language </a:t>
            </a:r>
            <a:r>
              <a:rPr lang="en-US" dirty="0"/>
              <a:t>shift is a social phenomenon, </a:t>
            </a:r>
            <a:r>
              <a:rPr lang="en-US" dirty="0" smtClean="0"/>
              <a:t>whereby </a:t>
            </a:r>
            <a:r>
              <a:rPr lang="en-US" dirty="0"/>
              <a:t>one language replaces another in a given (continuing) society. On the other hand, Language Change can be seen as evolution, the transition from older to newer forms of the same language.</a:t>
            </a:r>
          </a:p>
        </p:txBody>
      </p:sp>
      <p:sp>
        <p:nvSpPr>
          <p:cNvPr id="4" name="Title 3"/>
          <p:cNvSpPr txBox="1">
            <a:spLocks/>
          </p:cNvSpPr>
          <p:nvPr/>
        </p:nvSpPr>
        <p:spPr>
          <a:xfrm>
            <a:off x="2434092" y="281175"/>
            <a:ext cx="6252708" cy="725349"/>
          </a:xfrm>
          <a:prstGeom prst="rect">
            <a:avLst/>
          </a:prstGeom>
        </p:spPr>
        <p:txBody>
          <a:bodyPr vert="horz" lIns="91440" tIns="45720" rIns="91440" bIns="45720" rtlCol="0" anchor="ctr">
            <a:normAutofit fontScale="90000"/>
          </a:bodyPr>
          <a:lstStyle>
            <a:lvl1pPr algn="r" defTabSz="914400" rtl="0" eaLnBrk="1" latinLnBrk="0" hangingPunct="1">
              <a:spcBef>
                <a:spcPct val="0"/>
              </a:spcBef>
              <a:buNone/>
              <a:defRPr sz="3600" kern="1200" baseline="0">
                <a:solidFill>
                  <a:srgbClr val="C39C55"/>
                </a:solidFill>
                <a:effectLst>
                  <a:outerShdw blurRad="50800" dist="38100" dir="2700000" algn="tl" rotWithShape="0">
                    <a:prstClr val="black">
                      <a:alpha val="40000"/>
                    </a:prstClr>
                  </a:outerShdw>
                </a:effectLst>
                <a:latin typeface="+mj-lt"/>
                <a:ea typeface="+mj-ea"/>
                <a:cs typeface="+mj-cs"/>
              </a:defRPr>
            </a:lvl1pPr>
          </a:lstStyle>
          <a:p>
            <a:r>
              <a:rPr lang="en-US" b="1" dirty="0" smtClean="0"/>
              <a:t>Language shift vs Language change </a:t>
            </a:r>
            <a:endParaRPr lang="en-US" b="1" dirty="0"/>
          </a:p>
        </p:txBody>
      </p:sp>
    </p:spTree>
    <p:extLst>
      <p:ext uri="{BB962C8B-B14F-4D97-AF65-F5344CB8AC3E}">
        <p14:creationId xmlns:p14="http://schemas.microsoft.com/office/powerpoint/2010/main" val="307010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092" y="281175"/>
            <a:ext cx="6252708" cy="725349"/>
          </a:xfrm>
        </p:spPr>
        <p:txBody>
          <a:bodyPr>
            <a:normAutofit fontScale="90000"/>
          </a:bodyPr>
          <a:lstStyle/>
          <a:p>
            <a:r>
              <a:rPr lang="en-US" dirty="0" smtClean="0"/>
              <a:t>Language shift vs Language change :</a:t>
            </a:r>
            <a:endParaRPr lang="en-US" dirty="0"/>
          </a:p>
        </p:txBody>
      </p:sp>
      <p:sp>
        <p:nvSpPr>
          <p:cNvPr id="2" name="Flowchart: Decision 1"/>
          <p:cNvSpPr/>
          <p:nvPr/>
        </p:nvSpPr>
        <p:spPr>
          <a:xfrm>
            <a:off x="3808475" y="1350110"/>
            <a:ext cx="1832460" cy="1374345"/>
          </a:xfrm>
          <a:prstGeom prst="flowChartDecisi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chemeClr val="tx1"/>
                </a:solidFill>
              </a:rPr>
              <a:t>Filipino </a:t>
            </a:r>
            <a:br>
              <a:rPr lang="en-US" b="1" dirty="0" smtClean="0">
                <a:solidFill>
                  <a:schemeClr val="tx1"/>
                </a:solidFill>
              </a:rPr>
            </a:br>
            <a:r>
              <a:rPr lang="en-US" sz="1400" b="1" dirty="0" smtClean="0">
                <a:solidFill>
                  <a:schemeClr val="tx1"/>
                </a:solidFill>
              </a:rPr>
              <a:t>Language</a:t>
            </a:r>
            <a:endParaRPr lang="en-US" sz="1400" b="1" dirty="0">
              <a:solidFill>
                <a:schemeClr val="tx1"/>
              </a:solidFill>
            </a:endParaRPr>
          </a:p>
        </p:txBody>
      </p:sp>
      <p:sp>
        <p:nvSpPr>
          <p:cNvPr id="3" name="Right Arrow 2"/>
          <p:cNvSpPr/>
          <p:nvPr/>
        </p:nvSpPr>
        <p:spPr>
          <a:xfrm>
            <a:off x="5946345" y="1884577"/>
            <a:ext cx="458115" cy="30541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7" name="Flowchart: Decision 6"/>
          <p:cNvSpPr/>
          <p:nvPr/>
        </p:nvSpPr>
        <p:spPr>
          <a:xfrm>
            <a:off x="6709870" y="1359379"/>
            <a:ext cx="1832460" cy="1374345"/>
          </a:xfrm>
          <a:prstGeom prst="flowChartDecisi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chemeClr val="tx1"/>
                </a:solidFill>
              </a:rPr>
              <a:t>English</a:t>
            </a:r>
            <a:br>
              <a:rPr lang="en-US" b="1" dirty="0" smtClean="0">
                <a:solidFill>
                  <a:schemeClr val="tx1"/>
                </a:solidFill>
              </a:rPr>
            </a:br>
            <a:r>
              <a:rPr lang="en-US" sz="1400" b="1" dirty="0" smtClean="0">
                <a:solidFill>
                  <a:schemeClr val="tx1"/>
                </a:solidFill>
              </a:rPr>
              <a:t>Language</a:t>
            </a:r>
            <a:endParaRPr lang="en-US" sz="1400" b="1" dirty="0">
              <a:solidFill>
                <a:schemeClr val="tx1"/>
              </a:solidFill>
            </a:endParaRPr>
          </a:p>
        </p:txBody>
      </p:sp>
      <p:sp>
        <p:nvSpPr>
          <p:cNvPr id="8" name="Flowchart: Decision 7"/>
          <p:cNvSpPr/>
          <p:nvPr/>
        </p:nvSpPr>
        <p:spPr>
          <a:xfrm>
            <a:off x="3813248" y="3068041"/>
            <a:ext cx="1832460" cy="1374345"/>
          </a:xfrm>
          <a:prstGeom prst="flowChartDecisi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chemeClr val="tx1"/>
                </a:solidFill>
              </a:rPr>
              <a:t>Filipino </a:t>
            </a:r>
            <a:br>
              <a:rPr lang="en-US" b="1" dirty="0" smtClean="0">
                <a:solidFill>
                  <a:schemeClr val="tx1"/>
                </a:solidFill>
              </a:rPr>
            </a:br>
            <a:r>
              <a:rPr lang="en-US" sz="1400" b="1" dirty="0" smtClean="0">
                <a:solidFill>
                  <a:schemeClr val="tx1"/>
                </a:solidFill>
              </a:rPr>
              <a:t>Language</a:t>
            </a:r>
            <a:endParaRPr lang="en-US" sz="1400" b="1" dirty="0">
              <a:solidFill>
                <a:schemeClr val="tx1"/>
              </a:solidFill>
            </a:endParaRPr>
          </a:p>
        </p:txBody>
      </p:sp>
      <p:sp>
        <p:nvSpPr>
          <p:cNvPr id="9" name="Flowchart: Decision 8"/>
          <p:cNvSpPr/>
          <p:nvPr/>
        </p:nvSpPr>
        <p:spPr>
          <a:xfrm>
            <a:off x="6709870" y="3068040"/>
            <a:ext cx="1832460" cy="1374345"/>
          </a:xfrm>
          <a:prstGeom prst="flowChartDecisi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smtClean="0">
                <a:solidFill>
                  <a:schemeClr val="tx1"/>
                </a:solidFill>
              </a:rPr>
              <a:t>New Forms of Filipino</a:t>
            </a:r>
            <a:br>
              <a:rPr lang="en-US" sz="1400" b="1" dirty="0" smtClean="0">
                <a:solidFill>
                  <a:schemeClr val="tx1"/>
                </a:solidFill>
              </a:rPr>
            </a:br>
            <a:r>
              <a:rPr lang="en-US" sz="1100" b="1" dirty="0" smtClean="0">
                <a:solidFill>
                  <a:schemeClr val="tx1"/>
                </a:solidFill>
              </a:rPr>
              <a:t>Language</a:t>
            </a:r>
            <a:endParaRPr lang="en-US" sz="1100" b="1" dirty="0">
              <a:solidFill>
                <a:schemeClr val="tx1"/>
              </a:solidFill>
            </a:endParaRPr>
          </a:p>
        </p:txBody>
      </p:sp>
      <p:sp>
        <p:nvSpPr>
          <p:cNvPr id="10" name="Right Arrow 9"/>
          <p:cNvSpPr/>
          <p:nvPr/>
        </p:nvSpPr>
        <p:spPr>
          <a:xfrm>
            <a:off x="5943078" y="3602508"/>
            <a:ext cx="458115" cy="30541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1" name="TextBox 10"/>
          <p:cNvSpPr txBox="1"/>
          <p:nvPr/>
        </p:nvSpPr>
        <p:spPr>
          <a:xfrm>
            <a:off x="2128720" y="1723385"/>
            <a:ext cx="1527050" cy="646331"/>
          </a:xfrm>
          <a:prstGeom prst="rect">
            <a:avLst/>
          </a:prstGeom>
          <a:noFill/>
        </p:spPr>
        <p:txBody>
          <a:bodyPr wrap="square" rtlCol="0">
            <a:spAutoFit/>
          </a:bodyPr>
          <a:lstStyle/>
          <a:p>
            <a:pPr algn="ctr"/>
            <a:r>
              <a:rPr lang="en-US" dirty="0" smtClean="0">
                <a:solidFill>
                  <a:schemeClr val="bg1"/>
                </a:solidFill>
              </a:rPr>
              <a:t>LANGUAGE </a:t>
            </a:r>
            <a:br>
              <a:rPr lang="en-US" dirty="0" smtClean="0">
                <a:solidFill>
                  <a:schemeClr val="bg1"/>
                </a:solidFill>
              </a:rPr>
            </a:br>
            <a:r>
              <a:rPr lang="en-US" dirty="0" smtClean="0">
                <a:solidFill>
                  <a:schemeClr val="bg1"/>
                </a:solidFill>
              </a:rPr>
              <a:t>SHIFT </a:t>
            </a:r>
            <a:endParaRPr lang="en-US" dirty="0">
              <a:solidFill>
                <a:schemeClr val="bg1"/>
              </a:solidFill>
            </a:endParaRPr>
          </a:p>
        </p:txBody>
      </p:sp>
      <p:sp>
        <p:nvSpPr>
          <p:cNvPr id="12" name="TextBox 11"/>
          <p:cNvSpPr txBox="1"/>
          <p:nvPr/>
        </p:nvSpPr>
        <p:spPr>
          <a:xfrm>
            <a:off x="2128720" y="3432046"/>
            <a:ext cx="1527050" cy="646331"/>
          </a:xfrm>
          <a:prstGeom prst="rect">
            <a:avLst/>
          </a:prstGeom>
          <a:noFill/>
        </p:spPr>
        <p:txBody>
          <a:bodyPr wrap="square" rtlCol="0">
            <a:spAutoFit/>
          </a:bodyPr>
          <a:lstStyle/>
          <a:p>
            <a:pPr algn="ctr"/>
            <a:r>
              <a:rPr lang="en-US" dirty="0" smtClean="0">
                <a:solidFill>
                  <a:schemeClr val="bg1"/>
                </a:solidFill>
              </a:rPr>
              <a:t>LANGUAGE </a:t>
            </a:r>
            <a:br>
              <a:rPr lang="en-US" dirty="0" smtClean="0">
                <a:solidFill>
                  <a:schemeClr val="bg1"/>
                </a:solidFill>
              </a:rPr>
            </a:br>
            <a:r>
              <a:rPr lang="en-US" dirty="0" smtClean="0">
                <a:solidFill>
                  <a:schemeClr val="bg1"/>
                </a:solidFill>
              </a:rPr>
              <a:t>CHANGE</a:t>
            </a:r>
            <a:endParaRPr lang="en-US" dirty="0">
              <a:solidFill>
                <a:schemeClr val="bg1"/>
              </a:solidFill>
            </a:endParaRP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3108" y="281175"/>
            <a:ext cx="8164810" cy="763525"/>
          </a:xfrm>
        </p:spPr>
        <p:txBody>
          <a:bodyPr>
            <a:normAutofit/>
          </a:bodyPr>
          <a:lstStyle/>
          <a:p>
            <a:r>
              <a:rPr lang="en-US" sz="2400" b="1" dirty="0" smtClean="0"/>
              <a:t>FACTORS </a:t>
            </a:r>
            <a:r>
              <a:rPr lang="en-US" sz="2400" b="1" dirty="0"/>
              <a:t>CONTRIBUTING TO LANGUAGE SHIFT</a:t>
            </a:r>
          </a:p>
        </p:txBody>
      </p:sp>
      <p:sp>
        <p:nvSpPr>
          <p:cNvPr id="2" name="Content Placeholder 1"/>
          <p:cNvSpPr>
            <a:spLocks noGrp="1"/>
          </p:cNvSpPr>
          <p:nvPr>
            <p:ph sz="half" idx="2"/>
          </p:nvPr>
        </p:nvSpPr>
        <p:spPr>
          <a:xfrm>
            <a:off x="536878" y="1502815"/>
            <a:ext cx="8111039" cy="2810285"/>
          </a:xfrm>
        </p:spPr>
        <p:txBody>
          <a:bodyPr>
            <a:noAutofit/>
          </a:bodyPr>
          <a:lstStyle/>
          <a:p>
            <a:pPr algn="l"/>
            <a:r>
              <a:rPr lang="en-US" sz="2800" dirty="0"/>
              <a:t>The reasons are often Economic, Social and Political</a:t>
            </a:r>
            <a:r>
              <a:rPr lang="en-US" sz="2800" dirty="0" smtClean="0"/>
              <a:t>.</a:t>
            </a:r>
          </a:p>
          <a:p>
            <a:pPr algn="l"/>
            <a:endParaRPr lang="en-US" sz="2800" dirty="0" smtClean="0"/>
          </a:p>
          <a:p>
            <a:pPr algn="l"/>
            <a:r>
              <a:rPr lang="en-US" sz="2800" dirty="0" smtClean="0"/>
              <a:t> </a:t>
            </a:r>
            <a:r>
              <a:rPr lang="en-US" sz="2800" dirty="0"/>
              <a:t>There are also factors contributing to language shift such </a:t>
            </a:r>
            <a:r>
              <a:rPr lang="en-US" sz="2800" dirty="0" smtClean="0"/>
              <a:t>as Demographic </a:t>
            </a:r>
            <a:r>
              <a:rPr lang="en-US" sz="2800" dirty="0"/>
              <a:t>factors, Attitudes and Values.</a:t>
            </a:r>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a:spLocks noGrp="1"/>
          </p:cNvSpPr>
          <p:nvPr>
            <p:ph type="title"/>
          </p:nvPr>
        </p:nvSpPr>
        <p:spPr>
          <a:xfrm>
            <a:off x="5343760" y="1386596"/>
            <a:ext cx="3198570" cy="476644"/>
          </a:xfrm>
        </p:spPr>
        <p:txBody>
          <a:bodyPr>
            <a:normAutofit/>
          </a:bodyPr>
          <a:lstStyle/>
          <a:p>
            <a:r>
              <a:rPr lang="en-US" sz="2400" b="1" dirty="0" smtClean="0">
                <a:solidFill>
                  <a:srgbClr val="C39C55"/>
                </a:solidFill>
              </a:rPr>
              <a:t>Social </a:t>
            </a:r>
            <a:r>
              <a:rPr lang="en-US" sz="2400" b="1" dirty="0">
                <a:solidFill>
                  <a:srgbClr val="C39C55"/>
                </a:solidFill>
              </a:rPr>
              <a:t>factor:</a:t>
            </a:r>
          </a:p>
        </p:txBody>
      </p:sp>
      <p:sp>
        <p:nvSpPr>
          <p:cNvPr id="4" name="Rectangle 3"/>
          <p:cNvSpPr/>
          <p:nvPr/>
        </p:nvSpPr>
        <p:spPr>
          <a:xfrm>
            <a:off x="296260" y="1808225"/>
            <a:ext cx="4123035" cy="1477328"/>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rPr>
              <a:t>Language shift often reflects the influence of economic factors, such as the need for work</a:t>
            </a:r>
            <a:r>
              <a:rPr lang="en-US" dirty="0" smtClean="0">
                <a:solidFill>
                  <a:schemeClr val="bg1"/>
                </a:solidFill>
              </a:rPr>
              <a:t>. People </a:t>
            </a:r>
            <a:r>
              <a:rPr lang="en-US" dirty="0">
                <a:solidFill>
                  <a:schemeClr val="bg1"/>
                </a:solidFill>
              </a:rPr>
              <a:t>may shift both l</a:t>
            </a:r>
            <a:r>
              <a:rPr lang="en-US" dirty="0" smtClean="0">
                <a:solidFill>
                  <a:schemeClr val="bg1"/>
                </a:solidFill>
              </a:rPr>
              <a:t>ocation </a:t>
            </a:r>
            <a:r>
              <a:rPr lang="en-US" dirty="0">
                <a:solidFill>
                  <a:schemeClr val="bg1"/>
                </a:solidFill>
              </a:rPr>
              <a:t>and language for this reason.</a:t>
            </a:r>
          </a:p>
        </p:txBody>
      </p:sp>
      <p:sp>
        <p:nvSpPr>
          <p:cNvPr id="5" name="Title 3"/>
          <p:cNvSpPr txBox="1">
            <a:spLocks/>
          </p:cNvSpPr>
          <p:nvPr/>
        </p:nvSpPr>
        <p:spPr>
          <a:xfrm>
            <a:off x="1670605" y="281175"/>
            <a:ext cx="8164810" cy="7635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solidFill>
                  <a:srgbClr val="C39C55"/>
                </a:solidFill>
              </a:rPr>
              <a:t>FACTORS CONTRIBUTING TO LANGUAGE SHIFT</a:t>
            </a:r>
            <a:endParaRPr lang="en-US" sz="2400" b="1" dirty="0">
              <a:solidFill>
                <a:srgbClr val="C39C55"/>
              </a:solidFill>
            </a:endParaRPr>
          </a:p>
        </p:txBody>
      </p:sp>
      <p:sp>
        <p:nvSpPr>
          <p:cNvPr id="6" name="Title 3"/>
          <p:cNvSpPr txBox="1">
            <a:spLocks/>
          </p:cNvSpPr>
          <p:nvPr/>
        </p:nvSpPr>
        <p:spPr>
          <a:xfrm>
            <a:off x="754375" y="1386596"/>
            <a:ext cx="3198570" cy="47664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solidFill>
                  <a:srgbClr val="C39C55"/>
                </a:solidFill>
              </a:rPr>
              <a:t>The Economic Factor</a:t>
            </a:r>
            <a:endParaRPr lang="en-US" sz="2400" b="1" dirty="0">
              <a:solidFill>
                <a:srgbClr val="C39C55"/>
              </a:solidFill>
            </a:endParaRPr>
          </a:p>
        </p:txBody>
      </p:sp>
      <p:sp>
        <p:nvSpPr>
          <p:cNvPr id="7" name="Rectangle 6"/>
          <p:cNvSpPr/>
          <p:nvPr/>
        </p:nvSpPr>
        <p:spPr>
          <a:xfrm>
            <a:off x="4419295" y="1815359"/>
            <a:ext cx="4572000" cy="1477328"/>
          </a:xfrm>
          <a:prstGeom prst="rect">
            <a:avLst/>
          </a:prstGeom>
        </p:spPr>
        <p:txBody>
          <a:bodyPr>
            <a:spAutoFit/>
          </a:bodyPr>
          <a:lstStyle/>
          <a:p>
            <a:pPr marL="285750" indent="-285750">
              <a:buFont typeface="Arial" panose="020B0604020202020204" pitchFamily="34" charset="0"/>
              <a:buChar char="•"/>
            </a:pPr>
            <a:r>
              <a:rPr lang="en-US" dirty="0">
                <a:solidFill>
                  <a:schemeClr val="bg1"/>
                </a:solidFill>
              </a:rPr>
              <a:t>There is pressure from the wider society. Immigrants who look and sound 'different' are often regarded as threatening by majority group members. There is pressure to conform in all kind of ways.</a:t>
            </a:r>
          </a:p>
        </p:txBody>
      </p:sp>
      <p:sp>
        <p:nvSpPr>
          <p:cNvPr id="8" name="Title 3"/>
          <p:cNvSpPr txBox="1">
            <a:spLocks/>
          </p:cNvSpPr>
          <p:nvPr/>
        </p:nvSpPr>
        <p:spPr>
          <a:xfrm>
            <a:off x="2651925" y="3257854"/>
            <a:ext cx="3198570" cy="47664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solidFill>
                  <a:srgbClr val="C39C55"/>
                </a:solidFill>
              </a:rPr>
              <a:t>Political factor:</a:t>
            </a:r>
          </a:p>
        </p:txBody>
      </p:sp>
      <p:sp>
        <p:nvSpPr>
          <p:cNvPr id="10" name="Rectangle 9"/>
          <p:cNvSpPr/>
          <p:nvPr/>
        </p:nvSpPr>
        <p:spPr>
          <a:xfrm>
            <a:off x="1965210" y="3707182"/>
            <a:ext cx="4572000" cy="1200329"/>
          </a:xfrm>
          <a:prstGeom prst="rect">
            <a:avLst/>
          </a:prstGeom>
        </p:spPr>
        <p:txBody>
          <a:bodyPr>
            <a:spAutoFit/>
          </a:bodyPr>
          <a:lstStyle/>
          <a:p>
            <a:pPr marL="285750" indent="-285750">
              <a:buFont typeface="Arial" panose="020B0604020202020204" pitchFamily="34" charset="0"/>
              <a:buChar char="•"/>
            </a:pPr>
            <a:r>
              <a:rPr lang="en-US" dirty="0">
                <a:solidFill>
                  <a:schemeClr val="bg1"/>
                </a:solidFill>
              </a:rPr>
              <a:t>A rapid shift occurs when people are anxious to 'get on' in a society where knowledge of the second language is a prerequisite for success.</a:t>
            </a:r>
          </a:p>
        </p:txBody>
      </p:sp>
    </p:spTree>
    <p:extLst>
      <p:ext uri="{BB962C8B-B14F-4D97-AF65-F5344CB8AC3E}">
        <p14:creationId xmlns:p14="http://schemas.microsoft.com/office/powerpoint/2010/main" val="2233929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48965" y="1350110"/>
            <a:ext cx="4038600" cy="3394472"/>
          </a:xfrm>
        </p:spPr>
        <p:txBody>
          <a:bodyPr>
            <a:normAutofit fontScale="77500" lnSpcReduction="20000"/>
          </a:bodyPr>
          <a:lstStyle/>
          <a:p>
            <a:pPr marL="0" indent="0" algn="ctr">
              <a:buNone/>
            </a:pPr>
            <a:r>
              <a:rPr lang="en-US" dirty="0" smtClean="0">
                <a:solidFill>
                  <a:srgbClr val="C39C55"/>
                </a:solidFill>
              </a:rPr>
              <a:t>Demographic factor</a:t>
            </a:r>
          </a:p>
          <a:p>
            <a:pPr marL="0" indent="0">
              <a:buNone/>
            </a:pPr>
            <a:endParaRPr lang="en-US" dirty="0" smtClean="0">
              <a:solidFill>
                <a:srgbClr val="C39C55"/>
              </a:solidFill>
            </a:endParaRPr>
          </a:p>
          <a:p>
            <a:pPr marL="0" indent="0">
              <a:buNone/>
            </a:pPr>
            <a:r>
              <a:rPr lang="en-US" dirty="0" smtClean="0">
                <a:solidFill>
                  <a:schemeClr val="bg1"/>
                </a:solidFill>
              </a:rPr>
              <a:t>Firstly</a:t>
            </a:r>
            <a:r>
              <a:rPr lang="en-US" dirty="0">
                <a:solidFill>
                  <a:schemeClr val="bg1"/>
                </a:solidFill>
              </a:rPr>
              <a:t>, demographic factor plays the role in the process of language shift</a:t>
            </a:r>
            <a:r>
              <a:rPr lang="en-US" dirty="0" smtClean="0">
                <a:solidFill>
                  <a:schemeClr val="bg1"/>
                </a:solidFill>
              </a:rPr>
              <a:t>. When </a:t>
            </a:r>
            <a:r>
              <a:rPr lang="en-US" dirty="0">
                <a:solidFill>
                  <a:schemeClr val="bg1"/>
                </a:solidFill>
              </a:rPr>
              <a:t>there is a community of speakers moving to a region or a country whose language is different from theirs, there is a tendency to shift to the new language.</a:t>
            </a:r>
          </a:p>
        </p:txBody>
      </p:sp>
      <p:sp>
        <p:nvSpPr>
          <p:cNvPr id="4" name="Content Placeholder 3"/>
          <p:cNvSpPr>
            <a:spLocks noGrp="1"/>
          </p:cNvSpPr>
          <p:nvPr>
            <p:ph sz="half" idx="2"/>
          </p:nvPr>
        </p:nvSpPr>
        <p:spPr>
          <a:xfrm>
            <a:off x="4724705" y="1350110"/>
            <a:ext cx="4038600" cy="3394472"/>
          </a:xfrm>
        </p:spPr>
        <p:txBody>
          <a:bodyPr>
            <a:normAutofit fontScale="77500" lnSpcReduction="20000"/>
          </a:bodyPr>
          <a:lstStyle/>
          <a:p>
            <a:pPr marL="0" indent="0" algn="ctr">
              <a:buNone/>
            </a:pPr>
            <a:r>
              <a:rPr lang="en-US" dirty="0" smtClean="0">
                <a:solidFill>
                  <a:srgbClr val="C39C55"/>
                </a:solidFill>
              </a:rPr>
              <a:t>Attitudes </a:t>
            </a:r>
            <a:r>
              <a:rPr lang="en-US" dirty="0">
                <a:solidFill>
                  <a:srgbClr val="C39C55"/>
                </a:solidFill>
              </a:rPr>
              <a:t>and </a:t>
            </a:r>
            <a:r>
              <a:rPr lang="en-US" dirty="0" smtClean="0">
                <a:solidFill>
                  <a:srgbClr val="C39C55"/>
                </a:solidFill>
              </a:rPr>
              <a:t>Values</a:t>
            </a:r>
          </a:p>
          <a:p>
            <a:endParaRPr lang="en-US" dirty="0">
              <a:solidFill>
                <a:srgbClr val="C39C55"/>
              </a:solidFill>
            </a:endParaRPr>
          </a:p>
          <a:p>
            <a:pPr marL="0" indent="0">
              <a:buNone/>
            </a:pPr>
            <a:r>
              <a:rPr lang="en-US" dirty="0">
                <a:solidFill>
                  <a:schemeClr val="bg1"/>
                </a:solidFill>
              </a:rPr>
              <a:t>Language shift tends to be slower among communities where the minority language is highly valued. When the minority group support the use of the minority language, it helps them to resist the pressure from the majority group to switch language.</a:t>
            </a:r>
            <a:endParaRPr lang="en-US" dirty="0" smtClean="0">
              <a:solidFill>
                <a:schemeClr val="bg1"/>
              </a:solidFill>
            </a:endParaRPr>
          </a:p>
        </p:txBody>
      </p:sp>
      <p:sp>
        <p:nvSpPr>
          <p:cNvPr id="5" name="Title 3"/>
          <p:cNvSpPr txBox="1">
            <a:spLocks noGrp="1"/>
          </p:cNvSpPr>
          <p:nvPr>
            <p:ph type="title"/>
          </p:nvPr>
        </p:nvSpPr>
        <p:spPr>
          <a:xfrm>
            <a:off x="1670605" y="128470"/>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solidFill>
                  <a:srgbClr val="C39C55"/>
                </a:solidFill>
              </a:rPr>
              <a:t>FACTORS CONTRIBUTING TO LANGUAGE SHIFT</a:t>
            </a:r>
            <a:endParaRPr lang="en-US" sz="2400" b="1" dirty="0">
              <a:solidFill>
                <a:srgbClr val="C39C55"/>
              </a:solidFill>
            </a:endParaRPr>
          </a:p>
        </p:txBody>
      </p:sp>
    </p:spTree>
    <p:extLst>
      <p:ext uri="{BB962C8B-B14F-4D97-AF65-F5344CB8AC3E}">
        <p14:creationId xmlns:p14="http://schemas.microsoft.com/office/powerpoint/2010/main" val="2537117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1025</Words>
  <Application>Microsoft Office PowerPoint</Application>
  <PresentationFormat>On-screen Show (16:9)</PresentationFormat>
  <Paragraphs>73</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SALIENT FACTORS THAT CONTRIBUTE TO LANGUAGE SHIFT AND DEATH</vt:lpstr>
      <vt:lpstr>LANGUAGE MAINTENANCE</vt:lpstr>
      <vt:lpstr>CONTACT AND BORROWING </vt:lpstr>
      <vt:lpstr>LANGUAGE SHIFT</vt:lpstr>
      <vt:lpstr>PowerPoint Presentation</vt:lpstr>
      <vt:lpstr>Language shift vs Language change :</vt:lpstr>
      <vt:lpstr>FACTORS CONTRIBUTING TO LANGUAGE SHIFT</vt:lpstr>
      <vt:lpstr>Social factor:</vt:lpstr>
      <vt:lpstr>FACTORS CONTRIBUTING TO LANGUAGE SHIFT</vt:lpstr>
      <vt:lpstr>What is language revival and how is a language revived ? </vt:lpstr>
      <vt:lpstr>LANGUAGE DEATH</vt:lpstr>
      <vt:lpstr>TYPES OF LANGUAGE DEATH</vt:lpstr>
      <vt:lpstr>TYPES OF LANGUAGE DEATH</vt:lpstr>
      <vt:lpstr>REFRENCES LINK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2023-03-23T08:20:27Z</dcterms:modified>
</cp:coreProperties>
</file>