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6" r:id="rId3"/>
    <p:sldId id="265" r:id="rId4"/>
    <p:sldId id="263" r:id="rId5"/>
    <p:sldId id="261" r:id="rId6"/>
    <p:sldId id="262" r:id="rId7"/>
    <p:sldId id="271" r:id="rId8"/>
    <p:sldId id="270" r:id="rId9"/>
    <p:sldId id="269" r:id="rId10"/>
    <p:sldId id="268" r:id="rId11"/>
    <p:sldId id="281" r:id="rId12"/>
    <p:sldId id="280" r:id="rId13"/>
    <p:sldId id="273" r:id="rId14"/>
    <p:sldId id="282" r:id="rId15"/>
    <p:sldId id="257" r:id="rId16"/>
    <p:sldId id="258" r:id="rId17"/>
    <p:sldId id="259" r:id="rId18"/>
    <p:sldId id="260" r:id="rId19"/>
    <p:sldId id="283" r:id="rId20"/>
    <p:sldId id="279" r:id="rId21"/>
    <p:sldId id="284" r:id="rId22"/>
    <p:sldId id="288" r:id="rId23"/>
    <p:sldId id="287" r:id="rId24"/>
    <p:sldId id="286" r:id="rId25"/>
    <p:sldId id="28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4D97-5B28-A69A-E2E3-707C2E6D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4A9B-4CCD-E313-CC24-0DA7C63D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5310910"/>
          </a:xfrm>
        </p:spPr>
        <p:txBody>
          <a:bodyPr>
            <a:normAutofit fontScale="32500" lnSpcReduction="20000"/>
          </a:bodyPr>
          <a:lstStyle/>
          <a:p>
            <a:pPr marL="0" indent="0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New customer list table: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 empty cells in the DOB column.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 empty cells in the job_title column.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 n/a values in the job_industry_category column.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The word </a:t>
            </a:r>
            <a:r>
              <a:rPr lang="en-US" sz="62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Argiculture</a:t>
            </a: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was replaced with Agriculture in the </a:t>
            </a:r>
            <a:r>
              <a:rPr lang="en-US" sz="62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job_industry_category_column</a:t>
            </a: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The values in the postcode column are in the form of text so converted them into number format.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The values in the property value column are in the form of text so converted them into number format.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Merged the first name and second name column into a single column name.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The values in the column past_3_years_bike_related_purchases were in text format therefore converted them into number format.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Added a column age using </a:t>
            </a:r>
            <a:r>
              <a:rPr lang="en-US" sz="62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datedif</a:t>
            </a:r>
            <a:r>
              <a:rPr lang="en-US" sz="62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function.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4D97-5B28-A69A-E2E3-707C2E6D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4A9B-4CCD-E313-CC24-0DA7C63D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Customer Demographic table:</a:t>
            </a:r>
            <a:endParaRPr lang="en-US" sz="7200" i="0" u="none" strike="noStrike" dirty="0">
              <a:solidFill>
                <a:srgbClr val="434343"/>
              </a:solidFill>
              <a:latin typeface="DM Sans" pitchFamily="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Merged the </a:t>
            </a:r>
            <a:r>
              <a:rPr lang="en-US" sz="18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first_name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and </a:t>
            </a:r>
            <a:r>
              <a:rPr lang="en-US" sz="18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second_name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column into single column name.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Replaced M with male and F with female in the column gender.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The column DOB contained a wrong value 1843-12-21 therefore changed into 1943-12-21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 empty cells in the job_title column.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 n/a values in the job_industry_category column.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The word </a:t>
            </a:r>
            <a:r>
              <a:rPr lang="en-US" sz="18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Argiculture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was replaced with Agriculture in the </a:t>
            </a:r>
            <a:r>
              <a:rPr lang="en-US" sz="18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job_industry_category_column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 empty cells in the tenure column.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4D97-5B28-A69A-E2E3-707C2E6D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4A9B-4CCD-E313-CC24-0DA7C63D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Customer address table:</a:t>
            </a:r>
            <a:endParaRPr lang="en-US" sz="7200" i="0" u="none" strike="noStrike" dirty="0">
              <a:solidFill>
                <a:srgbClr val="666666"/>
              </a:solidFill>
              <a:latin typeface="DM Sans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Replaced NSW with New South Wales and VIC with Victoria in the state column.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666666"/>
              </a:solidFill>
              <a:effectLst/>
              <a:latin typeface="DM Sans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Merged tables:</a:t>
            </a:r>
            <a:endParaRPr lang="en-US" sz="72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Merged customer demographic table, customer address table, transactions table into a single table called </a:t>
            </a:r>
            <a:r>
              <a:rPr lang="en-US" sz="18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Old_Customer</a:t>
            </a: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 table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.</a:t>
            </a:r>
            <a:endParaRPr lang="en-US" sz="7200" i="0" u="none" strike="noStrike" dirty="0">
              <a:solidFill>
                <a:srgbClr val="666666"/>
              </a:solidFill>
              <a:latin typeface="DM Sans" pitchFamily="2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Categorization:</a:t>
            </a:r>
            <a:endParaRPr lang="en-US" sz="72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Categorized the age column  into 10 categories like 20 - 29, 30 - 39 up to 90 - 99.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A9CA-4EBB-65EE-6BB0-3D785B76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771-5199-ABA0-24E3-96CBD186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Analyze using Excel.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Operations: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Organize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Filter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Sort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Getting feedback from others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Calculations (Pivot table)</a:t>
            </a:r>
          </a:p>
        </p:txBody>
      </p:sp>
    </p:spTree>
    <p:extLst>
      <p:ext uri="{BB962C8B-B14F-4D97-AF65-F5344CB8AC3E}">
        <p14:creationId xmlns:p14="http://schemas.microsoft.com/office/powerpoint/2010/main" val="79697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A9CA-4EBB-65EE-6BB0-3D785B76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771-5199-ABA0-24E3-96CBD186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 have analyzed the following variables to derive insights.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wealth_segment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 :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purchase_value</a:t>
            </a:r>
            <a:endParaRPr lang="en-US" sz="2400" dirty="0">
              <a:latin typeface="DM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state :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purchase_value</a:t>
            </a:r>
            <a:endParaRPr lang="en-US" sz="2400" dirty="0">
              <a:latin typeface="DM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age _category :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purchase_value</a:t>
            </a:r>
            <a:endParaRPr lang="en-US" sz="2400" dirty="0">
              <a:latin typeface="DM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job_industry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 : 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purchase_value</a:t>
            </a:r>
            <a:br>
              <a:rPr lang="en-US" dirty="0"/>
            </a:b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2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E10C0A0-AA03-7339-1907-933C43BA3A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22CCC-C214-2B80-8711-0C9498D22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646545"/>
            <a:ext cx="10714182" cy="5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0"/>
    </mc:Choice>
    <mc:Fallback xmlns="">
      <p:transition spd="slow" advTm="17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D90ABE6-0031-44E9-A642-4CB1F037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417" y="665019"/>
            <a:ext cx="10880437" cy="57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34893-A5EF-ACA7-5353-BCBB0DE9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544944"/>
            <a:ext cx="11083637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0C155-F2FE-F3CA-6845-8ABC0916B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591128"/>
            <a:ext cx="10945091" cy="5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50875-ADBD-D8C9-EE01-38CB9D407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237679"/>
            <a:ext cx="12174649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AE83-CC9D-463E-53F3-5D9EEAC9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4285F4"/>
                </a:solidFill>
                <a:effectLst/>
                <a:latin typeface="DM Sans" pitchFamily="2" charset="0"/>
              </a:rPr>
              <a:t>KPMG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4AE0-724E-23E2-9C8B-18E0A1A5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32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Goal: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DM Sans" pitchFamily="2" charset="0"/>
              </a:rPr>
              <a:t>	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To recommend which of these 1000 new customers should be targeted to drive the most value for the organization.</a:t>
            </a:r>
            <a:endParaRPr lang="en-US" sz="2400" b="0" dirty="0">
              <a:effectLst/>
              <a:latin typeface="DM Sans" pitchFamily="2" charset="0"/>
            </a:endParaRPr>
          </a:p>
          <a:p>
            <a:pPr marL="0" indent="0">
              <a:buNone/>
            </a:pP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8" y="1825625"/>
            <a:ext cx="1087350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After analyzing the data, I have shortlisted the 1000 new customers based on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wealth_segment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age_category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, state,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job_industry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and segregated them into 5 priorities.</a:t>
            </a:r>
          </a:p>
        </p:txBody>
      </p:sp>
    </p:spTree>
    <p:extLst>
      <p:ext uri="{BB962C8B-B14F-4D97-AF65-F5344CB8AC3E}">
        <p14:creationId xmlns:p14="http://schemas.microsoft.com/office/powerpoint/2010/main" val="149773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8" y="1431636"/>
            <a:ext cx="10873509" cy="474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Priority 1: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7FE959-1B09-2641-1757-422902790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31371"/>
              </p:ext>
            </p:extLst>
          </p:nvPr>
        </p:nvGraphicFramePr>
        <p:xfrm>
          <a:off x="838200" y="2152582"/>
          <a:ext cx="10337805" cy="428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095">
                  <a:extLst>
                    <a:ext uri="{9D8B030D-6E8A-4147-A177-3AD203B41FA5}">
                      <a16:colId xmlns:a16="http://schemas.microsoft.com/office/drawing/2014/main" val="3311555745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3297554229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042192062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807207959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517859100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4187124693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4006310723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396191442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4201036838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206539365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484300766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3297148435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1394281709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848429290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585777061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622185095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478728862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3205930308"/>
                    </a:ext>
                  </a:extLst>
                </a:gridCol>
                <a:gridCol w="544095">
                  <a:extLst>
                    <a:ext uri="{9D8B030D-6E8A-4147-A177-3AD203B41FA5}">
                      <a16:colId xmlns:a16="http://schemas.microsoft.com/office/drawing/2014/main" val="2305070822"/>
                    </a:ext>
                  </a:extLst>
                </a:gridCol>
              </a:tblGrid>
              <a:tr h="15061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Mass Customer - 40 - 49 - NSW - Manufacturing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225" marR="6225" marT="62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65002"/>
                  </a:ext>
                </a:extLst>
              </a:tr>
              <a:tr h="4806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past_3_years_bike_related_purchases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 Category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job_title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job_industry_category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wealth_segment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deceased_indicator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owns_car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tenure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address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postcode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Locality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property_valuation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Rank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2221311349"/>
                  </a:ext>
                </a:extLst>
              </a:tr>
              <a:tr h="36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Martelle Tuppeny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Marketing Assistant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261 Grayhawk 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1.38125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3736844316"/>
                  </a:ext>
                </a:extLst>
              </a:tr>
              <a:tr h="36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Ricki Dobrowski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Civil Engineer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 Eggendart 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846823180"/>
                  </a:ext>
                </a:extLst>
              </a:tr>
              <a:tr h="36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Harlin Mazin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Computer Systems Analyst 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735 Westridge Road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1.158125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1976191685"/>
                  </a:ext>
                </a:extLst>
              </a:tr>
              <a:tr h="24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Theresa Cowper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Accountant III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88 Mifflin 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3062497880"/>
                  </a:ext>
                </a:extLst>
              </a:tr>
              <a:tr h="36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Alexina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Mabley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Web Designer IV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 Rieder Junction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81850918"/>
                  </a:ext>
                </a:extLst>
              </a:tr>
              <a:tr h="4806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Katleen Arnoult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VP Product Management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540 Farragut Avenue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751898841"/>
                  </a:ext>
                </a:extLst>
              </a:tr>
              <a:tr h="36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Ajay Worham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Computer Systems Analyst 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 Homewood Road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262772710"/>
                  </a:ext>
                </a:extLst>
              </a:tr>
              <a:tr h="4806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Brendis Pineaux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Mechanical Systems Engineer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43030 Carberry 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1362789736"/>
                  </a:ext>
                </a:extLst>
              </a:tr>
              <a:tr h="24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Shepperd Leonards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40 - 49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Chemical Engineer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38 Nobel Lane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0.6625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5" marR="6225" marT="6225" marB="0" anchor="b"/>
                </a:tc>
                <a:extLst>
                  <a:ext uri="{0D108BD9-81ED-4DB2-BD59-A6C34878D82A}">
                    <a16:rowId xmlns:a16="http://schemas.microsoft.com/office/drawing/2014/main" val="337147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7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8" y="1431636"/>
            <a:ext cx="10873509" cy="474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Priority 2: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734928-E0BA-5EC5-BB4C-6ABF8313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0402"/>
              </p:ext>
            </p:extLst>
          </p:nvPr>
        </p:nvGraphicFramePr>
        <p:xfrm>
          <a:off x="746125" y="2076161"/>
          <a:ext cx="10607681" cy="4500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299">
                  <a:extLst>
                    <a:ext uri="{9D8B030D-6E8A-4147-A177-3AD203B41FA5}">
                      <a16:colId xmlns:a16="http://schemas.microsoft.com/office/drawing/2014/main" val="2934034846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1680949640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2077613602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3869681723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3228879426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1422805943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2382777020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10119203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4242740553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3314933843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4277575954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1774760715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1184139966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2166495031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64701648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3295289755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1306926447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2138564866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2457904039"/>
                    </a:ext>
                  </a:extLst>
                </a:gridCol>
              </a:tblGrid>
              <a:tr h="134957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Mass Customer - 40 - 49 - NSW - Health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93938"/>
                  </a:ext>
                </a:extLst>
              </a:tr>
              <a:tr h="41417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gender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past_3_years_bike_related_purchases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Age Category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job_title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job_industry_category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wealth_segment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deceased_indicator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owns_car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tenure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address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postcode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Locality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country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property_valuation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Rank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Value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863203302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Melba Spellacy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VP Marketing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0591 Anzinger Circle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1.59375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387063433"/>
                  </a:ext>
                </a:extLst>
              </a:tr>
              <a:tr h="41417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Patricia Everix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Director of Sales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91164 Washington Terrace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1.3125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385960817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Robert Corkill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Clinical Specialist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5612 Toban Point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66003090"/>
                  </a:ext>
                </a:extLst>
              </a:tr>
              <a:tr h="20941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Kort Disley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Technical Writer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76 Donald Trail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913745289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Gothart Artus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 Coach IV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21824 Northridge Alley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256877614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Loleta Aberdalgy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Occupational Therapist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99 Westend Court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1.025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3370164246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Katy Crooke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Food Chemist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67081 Burrows Center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0.823438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662184759"/>
                  </a:ext>
                </a:extLst>
              </a:tr>
              <a:tr h="20941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Selle Casper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Social Worker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34 Jay Hill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505489293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Therese Brotherhood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Food Chemist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25044 Bay Avenue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0.624219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865909670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Rosene Beckey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Account Executive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02463 Portage Center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0.597656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911161719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Darlleen Shalcras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 Coach 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383 Graceland Avenue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0.597656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115611123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Randall Mason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 Engineer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83497 Memorial Plaza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2221798855"/>
                  </a:ext>
                </a:extLst>
              </a:tr>
              <a:tr h="3117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Jammie Seldner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Female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40 - 49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Human Resources Manager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Health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Mass Customer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8 Saint Paul Junction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Australia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378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95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8" y="1431636"/>
            <a:ext cx="10873509" cy="474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Priority 3: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667A5D-156A-C422-B006-2040F6138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41538"/>
              </p:ext>
            </p:extLst>
          </p:nvPr>
        </p:nvGraphicFramePr>
        <p:xfrm>
          <a:off x="838200" y="2016201"/>
          <a:ext cx="10691091" cy="4399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689">
                  <a:extLst>
                    <a:ext uri="{9D8B030D-6E8A-4147-A177-3AD203B41FA5}">
                      <a16:colId xmlns:a16="http://schemas.microsoft.com/office/drawing/2014/main" val="2676959330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3635812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69961553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99388644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257207533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535294309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4154129463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20254445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56664406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3687001721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402535298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981849597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3763659579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86412154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619863041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4162153730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405899863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2168390465"/>
                    </a:ext>
                  </a:extLst>
                </a:gridCol>
                <a:gridCol w="562689">
                  <a:extLst>
                    <a:ext uri="{9D8B030D-6E8A-4147-A177-3AD203B41FA5}">
                      <a16:colId xmlns:a16="http://schemas.microsoft.com/office/drawing/2014/main" val="1512855124"/>
                    </a:ext>
                  </a:extLst>
                </a:gridCol>
              </a:tblGrid>
              <a:tr h="156159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Mass Customer - 40 - 49 - NSW - Financial Services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372" marR="5372" marT="53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73813"/>
                  </a:ext>
                </a:extLst>
              </a:tr>
              <a:tr h="4732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past_3_years_bike_related_purchases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 Category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job_title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job_industry_category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wealth_segment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deceased_indicator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owns_car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tenure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address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postcode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Locality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country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property_valuation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Rank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Value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2428575879"/>
                  </a:ext>
                </a:extLst>
              </a:tr>
              <a:tr h="35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Rutledge Hallt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Compensation Analyst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 Nevada Crossing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1.671875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1701345761"/>
                  </a:ext>
                </a:extLst>
              </a:tr>
              <a:tr h="4732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Daryl Pauncefort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Community Outreach Specialist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 Dexter Parkway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1.2375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491359581"/>
                  </a:ext>
                </a:extLst>
              </a:tr>
              <a:tr h="36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Dorian Stollen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Statistician 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72922 Cambridge Terrace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4064057959"/>
                  </a:ext>
                </a:extLst>
              </a:tr>
              <a:tr h="36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Sunny Christescu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Cost Accountant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6668 Blue Bill Park Plaza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1466444171"/>
                  </a:ext>
                </a:extLst>
              </a:tr>
              <a:tr h="36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Inglebert Aspinal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Analyst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612 Annamark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3554789670"/>
                  </a:ext>
                </a:extLst>
              </a:tr>
              <a:tr h="35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Amabel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Chief Design Engineer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3128 Mallory 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0.82875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3402987741"/>
                  </a:ext>
                </a:extLst>
              </a:tr>
              <a:tr h="36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Aldin Newsome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Analyst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058 Morningstar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390356563"/>
                  </a:ext>
                </a:extLst>
              </a:tr>
              <a:tr h="36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Sinclair Wark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Analyst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44 Thompson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0.65875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736877695"/>
                  </a:ext>
                </a:extLst>
              </a:tr>
              <a:tr h="36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Stephani Sidsaff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Senior Quality Engineer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00 Southridge Avenue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3859899961"/>
                  </a:ext>
                </a:extLst>
              </a:tr>
              <a:tr h="35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Sonia Dunstall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40 - 49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Accountant 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Mass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99 Park Meadow Hill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Australia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0.442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2" marR="5372" marT="5372" marB="0" anchor="b"/>
                </a:tc>
                <a:extLst>
                  <a:ext uri="{0D108BD9-81ED-4DB2-BD59-A6C34878D82A}">
                    <a16:rowId xmlns:a16="http://schemas.microsoft.com/office/drawing/2014/main" val="67079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46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8" y="1431636"/>
            <a:ext cx="10873509" cy="474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Priority 4: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E5C4EA-307F-7B20-22C7-0517EC34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7253"/>
              </p:ext>
            </p:extLst>
          </p:nvPr>
        </p:nvGraphicFramePr>
        <p:xfrm>
          <a:off x="838200" y="2157025"/>
          <a:ext cx="10515607" cy="426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453">
                  <a:extLst>
                    <a:ext uri="{9D8B030D-6E8A-4147-A177-3AD203B41FA5}">
                      <a16:colId xmlns:a16="http://schemas.microsoft.com/office/drawing/2014/main" val="334761179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53103816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47749298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87610406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62605624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03279932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28305308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7957759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62658668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1135625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70905657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26166841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96027055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42334450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02730936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2340047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64433899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5809074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930706165"/>
                    </a:ext>
                  </a:extLst>
                </a:gridCol>
              </a:tblGrid>
              <a:tr h="265263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Affluent Customer - 40 - 49 - NSW - Financial Services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91498"/>
                  </a:ext>
                </a:extLst>
              </a:tr>
              <a:tr h="79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past_3_years_bike_related_purchases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 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job_industry_category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wealth_segment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deceased_indicator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owns_car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postcode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Locality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property_valuation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786018397"/>
                  </a:ext>
                </a:extLst>
              </a:tr>
              <a:tr h="600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Lacy Drance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Graphic Designer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492 Waywood Lane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194914575"/>
                  </a:ext>
                </a:extLst>
              </a:tr>
              <a:tr h="600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Egon Ortells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Structural Engineer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 Sundown Hill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1.051875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776111839"/>
                  </a:ext>
                </a:extLst>
              </a:tr>
              <a:tr h="79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Cherye Stanfield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Environmental Tech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56766 Mariners Cove Place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965315711"/>
                  </a:ext>
                </a:extLst>
              </a:tr>
              <a:tr h="600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 Van den Velde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Power Engineer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6030 Becker Plaza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4112668498"/>
                  </a:ext>
                </a:extLst>
              </a:tr>
              <a:tr h="600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Kizzee Agget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Statistician 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122 Marcy Park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0.478125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413574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2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8" y="1431636"/>
            <a:ext cx="10873509" cy="474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Priority 5: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57ED28-287B-5E21-7FA6-A41FF391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75020"/>
              </p:ext>
            </p:extLst>
          </p:nvPr>
        </p:nvGraphicFramePr>
        <p:xfrm>
          <a:off x="838193" y="2212542"/>
          <a:ext cx="10515607" cy="396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453">
                  <a:extLst>
                    <a:ext uri="{9D8B030D-6E8A-4147-A177-3AD203B41FA5}">
                      <a16:colId xmlns:a16="http://schemas.microsoft.com/office/drawing/2014/main" val="280847361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36863400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10783128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03129744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94324094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26229436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91155591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8648375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76938000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52881942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9554735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61841650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37769680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14104635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4412002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93904800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87869851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68683191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075584272"/>
                    </a:ext>
                  </a:extLst>
                </a:gridCol>
              </a:tblGrid>
              <a:tr h="464545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High Net Worth Customer - 40 - 49 - NSW - Financial Services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96111"/>
                  </a:ext>
                </a:extLst>
              </a:tr>
              <a:tr h="1396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past_3_years_bike_related_purchases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Age Category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job_industry_category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wealth_segment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deceased_indicator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owns_car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postcode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Locality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property_valuation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037610938"/>
                  </a:ext>
                </a:extLst>
              </a:tr>
              <a:tr h="105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Hasheem Groucock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Budget/Accounting Analyst IV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12351 Spenser 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307093279"/>
                  </a:ext>
                </a:extLst>
              </a:tr>
              <a:tr h="105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Micheil Fleote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40 - 49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Civil Engineer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174 Lotheville Crossing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62925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2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637A-51AB-B4AF-161D-29F87342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accent5"/>
                </a:solidFill>
                <a:latin typeface="DM Sans" pitchFamily="2" charset="0"/>
              </a:rPr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130732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87EE-0410-45BF-0799-65F62382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4285F4"/>
                </a:solidFill>
                <a:effectLst/>
                <a:latin typeface="DM Sans" pitchFamily="2" charset="0"/>
              </a:rPr>
              <a:t>Scope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88D089-E087-2F83-C987-C609796D4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99552"/>
              </p:ext>
            </p:extLst>
          </p:nvPr>
        </p:nvGraphicFramePr>
        <p:xfrm>
          <a:off x="1394692" y="2055813"/>
          <a:ext cx="9254836" cy="4012478"/>
        </p:xfrm>
        <a:graphic>
          <a:graphicData uri="http://schemas.openxmlformats.org/drawingml/2006/table">
            <a:tbl>
              <a:tblPr/>
              <a:tblGrid>
                <a:gridCol w="3084945">
                  <a:extLst>
                    <a:ext uri="{9D8B030D-6E8A-4147-A177-3AD203B41FA5}">
                      <a16:colId xmlns:a16="http://schemas.microsoft.com/office/drawing/2014/main" val="3365228813"/>
                    </a:ext>
                  </a:extLst>
                </a:gridCol>
                <a:gridCol w="6169891">
                  <a:extLst>
                    <a:ext uri="{9D8B030D-6E8A-4147-A177-3AD203B41FA5}">
                      <a16:colId xmlns:a16="http://schemas.microsoft.com/office/drawing/2014/main" val="1477615754"/>
                    </a:ext>
                  </a:extLst>
                </a:gridCol>
              </a:tblGrid>
              <a:tr h="3853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Activity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9349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marR="1295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Ask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Asking SMART questions to understand the context of the project.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35506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Prepare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Collecting and organizing the data for ease of access.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210797"/>
                  </a:ext>
                </a:extLst>
              </a:tr>
              <a:tr h="405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Process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Cleaning the data for accurate predictions.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287504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Analyze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Performing sorting, filtering and statistics to analyze data.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84022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Share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Sharing the insights to the client in the form of visualizations.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37503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Act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Making recommendations for effective data driven decisions.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3732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4EBE3E1-8434-8AED-9569-1E5EB012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8E61-FC9B-F88A-F0E6-5185733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E1E4-3149-3AA6-5C99-DB9C276A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 try to understand the overall context of business requirements.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Used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SMART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strategy.</a:t>
            </a:r>
          </a:p>
          <a:p>
            <a:pPr marL="3657600" lvl="8" indent="0" algn="just">
              <a:buNone/>
            </a:pPr>
            <a:endParaRPr lang="en-US" dirty="0">
              <a:latin typeface="DM Sans" pitchFamily="2" charset="0"/>
            </a:endParaRP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S - Specific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M - Measurable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A - Action oriented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R - Relevant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T - Time bound</a:t>
            </a:r>
          </a:p>
        </p:txBody>
      </p:sp>
    </p:spTree>
    <p:extLst>
      <p:ext uri="{BB962C8B-B14F-4D97-AF65-F5344CB8AC3E}">
        <p14:creationId xmlns:p14="http://schemas.microsoft.com/office/powerpoint/2010/main" val="384891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BFFE-01A6-C95D-EE97-44A6C849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98764"/>
            <a:ext cx="11092873" cy="5846618"/>
          </a:xfrm>
        </p:spPr>
        <p:txBody>
          <a:bodyPr/>
          <a:lstStyle/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Qns</a:t>
            </a: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To determine who provides the most value, we need to know each new customer’s value.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But we don't have any prior transactions with the new customers.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So, how can we determine which customers to target?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Soln</a:t>
            </a:r>
            <a:r>
              <a:rPr lang="en-US" sz="2400" b="1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:</a:t>
            </a:r>
            <a:endParaRPr lang="en-US" sz="2400" b="0" dirty="0">
              <a:effectLst/>
              <a:latin typeface="DM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The common data between the old customers database and the new customers database are age, past_3_years_bike_related_purchases,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job_title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, job_industry_category,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wealth_segment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,  </a:t>
            </a:r>
            <a:r>
              <a:rPr lang="en-US" sz="2400" b="0" i="0" u="none" strike="noStrike" dirty="0" err="1">
                <a:solidFill>
                  <a:srgbClr val="666666"/>
                </a:solidFill>
                <a:effectLst/>
                <a:latin typeface="DM Sans" pitchFamily="2" charset="0"/>
              </a:rPr>
              <a:t>owns_car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, tenure, postcode, country, state.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DM Sans" pitchFamily="2" charset="0"/>
              </a:rPr>
              <a:t>So if we find which segment customers in the old customers list provides more value then based on that we can achieve our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9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C888BEC-2E7E-88D6-92BA-C16DDA0F0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28398"/>
              </p:ext>
            </p:extLst>
          </p:nvPr>
        </p:nvGraphicFramePr>
        <p:xfrm>
          <a:off x="1357746" y="1283856"/>
          <a:ext cx="9869578" cy="4362800"/>
        </p:xfrm>
        <a:graphic>
          <a:graphicData uri="http://schemas.openxmlformats.org/drawingml/2006/table">
            <a:tbl>
              <a:tblPr/>
              <a:tblGrid>
                <a:gridCol w="4934789">
                  <a:extLst>
                    <a:ext uri="{9D8B030D-6E8A-4147-A177-3AD203B41FA5}">
                      <a16:colId xmlns:a16="http://schemas.microsoft.com/office/drawing/2014/main" val="2668504167"/>
                    </a:ext>
                  </a:extLst>
                </a:gridCol>
                <a:gridCol w="4934789">
                  <a:extLst>
                    <a:ext uri="{9D8B030D-6E8A-4147-A177-3AD203B41FA5}">
                      <a16:colId xmlns:a16="http://schemas.microsoft.com/office/drawing/2014/main" val="819098763"/>
                    </a:ext>
                  </a:extLst>
                </a:gridCol>
              </a:tblGrid>
              <a:tr h="5453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Causes</a:t>
                      </a:r>
                      <a:endParaRPr lang="en-US" sz="2000" dirty="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Effects</a:t>
                      </a:r>
                      <a:endParaRPr lang="en-US" sz="2000" dirty="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222957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country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list_price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past_3_years_bike_related_purchases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tenure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  <a:p>
                      <a:pPr fontAlgn="t"/>
                      <a:br>
                        <a:rPr lang="en-US" sz="2000">
                          <a:effectLst/>
                          <a:latin typeface="DM Sans" pitchFamily="2" charset="0"/>
                        </a:rPr>
                      </a:br>
                      <a:br>
                        <a:rPr lang="en-US" sz="2000">
                          <a:effectLst/>
                          <a:latin typeface="DM Sans" pitchFamily="2" charset="0"/>
                        </a:rPr>
                      </a:b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15262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state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49576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wealth_segment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39854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postcode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69222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owns_car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82729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job_industry_category</a:t>
                      </a:r>
                      <a:endParaRPr lang="en-US" sz="200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04758"/>
                  </a:ext>
                </a:extLst>
              </a:tr>
              <a:tr h="545350">
                <a:tc>
                  <a:txBody>
                    <a:bodyPr/>
                    <a:lstStyle/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DM Sans" pitchFamily="2" charset="0"/>
                        </a:rPr>
                        <a:t>job_title</a:t>
                      </a:r>
                      <a:endParaRPr lang="en-US" sz="2000" dirty="0">
                        <a:effectLst/>
                        <a:latin typeface="DM Sans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1995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C1AE7CE-7A96-13D0-F897-9EFCBEFA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48601" y="-490225"/>
            <a:ext cx="20245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EA96-2C08-10AD-6884-7159E2BF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D3EC-F291-0B1C-DAEB-B9AB1765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What is the data?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How to collect it?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How much data do I need?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Whether ROCCC rule need to be applied?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Data security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Data organization and convention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9613-5C77-0254-9754-0C3CD9BA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3684-3F15-EEAF-A116-810DC836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My checklist: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endParaRPr lang="en-US" sz="2000" b="0" i="1" u="none" strike="noStrike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1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Change the entire columns into uppercase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1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Duplicates</a:t>
            </a:r>
            <a:endParaRPr lang="en-US" sz="2000" b="0" i="0" u="none" strike="noStrike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Whitespace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Empty cells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666666"/>
                </a:solidFill>
                <a:latin typeface="Roboto" panose="02000000000000000000" pitchFamily="2" charset="0"/>
              </a:rPr>
              <a:t>S</a:t>
            </a: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tandardize the column </a:t>
            </a:r>
            <a:r>
              <a:rPr lang="en-US" sz="2000" dirty="0">
                <a:solidFill>
                  <a:srgbClr val="666666"/>
                </a:solidFill>
                <a:latin typeface="Roboto" panose="02000000000000000000" pitchFamily="2" charset="0"/>
              </a:rPr>
              <a:t>f</a:t>
            </a: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ormats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Outliers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Unmerge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Merge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Cross field validation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Change units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294853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0E1B-18CF-6E03-8A57-76FC915C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8F57-796D-A0A9-52C7-BB31D39D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1468582"/>
            <a:ext cx="11129818" cy="5181599"/>
          </a:xfrm>
        </p:spPr>
        <p:txBody>
          <a:bodyPr>
            <a:norm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Transactions table: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dirty="0">
              <a:effectLst/>
              <a:latin typeface="DM Sans" pitchFamily="2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  empty cells in the  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online_order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column.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Removed the rows where there are  empty cells in the brand column.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915 duplicate values found and removed.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Splitted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transaction_date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column into transaction _month and 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DM Sans" pitchFamily="2" charset="0"/>
              </a:rPr>
              <a:t>transaction_date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DM Sans" pitchFamily="2" charset="0"/>
              </a:rPr>
              <a:t> columns.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2241</Words>
  <Application>Microsoft Office PowerPoint</Application>
  <PresentationFormat>Widescreen</PresentationFormat>
  <Paragraphs>984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Bahnschrift Light</vt:lpstr>
      <vt:lpstr>Calibri</vt:lpstr>
      <vt:lpstr>Calibri Light</vt:lpstr>
      <vt:lpstr>DM Sans</vt:lpstr>
      <vt:lpstr>Open Sans ExtraBold</vt:lpstr>
      <vt:lpstr>Open Sans Light</vt:lpstr>
      <vt:lpstr>Roboto</vt:lpstr>
      <vt:lpstr>Office Theme</vt:lpstr>
      <vt:lpstr>PowerPoint Presentation</vt:lpstr>
      <vt:lpstr>KPMG Data Analysis</vt:lpstr>
      <vt:lpstr>Scope</vt:lpstr>
      <vt:lpstr>Ask</vt:lpstr>
      <vt:lpstr>PowerPoint Presentation</vt:lpstr>
      <vt:lpstr>PowerPoint Presentation</vt:lpstr>
      <vt:lpstr>Prepare</vt:lpstr>
      <vt:lpstr>Process</vt:lpstr>
      <vt:lpstr>Change log</vt:lpstr>
      <vt:lpstr>Change log</vt:lpstr>
      <vt:lpstr>Change log</vt:lpstr>
      <vt:lpstr>Change log</vt:lpstr>
      <vt:lpstr>Analyze</vt:lpstr>
      <vt:lpstr>Analyze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Conclusion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Forage_Virtual_Internship</dc:title>
  <dc:creator>PC</dc:creator>
  <cp:lastModifiedBy>PC</cp:lastModifiedBy>
  <cp:revision>7</cp:revision>
  <dcterms:created xsi:type="dcterms:W3CDTF">2023-07-07T13:31:18Z</dcterms:created>
  <dcterms:modified xsi:type="dcterms:W3CDTF">2023-07-27T14:03:39Z</dcterms:modified>
</cp:coreProperties>
</file>