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3" r:id="rId5"/>
    <p:sldId id="261" r:id="rId6"/>
    <p:sldId id="262" r:id="rId7"/>
    <p:sldId id="271" r:id="rId8"/>
    <p:sldId id="270" r:id="rId9"/>
    <p:sldId id="269" r:id="rId10"/>
    <p:sldId id="268" r:id="rId11"/>
    <p:sldId id="273" r:id="rId12"/>
    <p:sldId id="274" r:id="rId13"/>
    <p:sldId id="267" r:id="rId14"/>
    <p:sldId id="257" r:id="rId15"/>
    <p:sldId id="275" r:id="rId16"/>
    <p:sldId id="258" r:id="rId17"/>
    <p:sldId id="276" r:id="rId18"/>
    <p:sldId id="259" r:id="rId19"/>
    <p:sldId id="277" r:id="rId20"/>
    <p:sldId id="260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Forage_Virtual_Internship/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A3D42C6-FE30-4990-987F-6EE42B59D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Forage_Virtual_Internship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6512EE8-9E74-4583-8B18-8C1265DC7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7/7/2023 1:31:17 PM</a:t>
            </a:r>
          </a:p>
        </p:txBody>
      </p:sp>
    </p:spTree>
    <p:extLst>
      <p:ext uri="{BB962C8B-B14F-4D97-AF65-F5344CB8AC3E}">
        <p14:creationId xmlns:p14="http://schemas.microsoft.com/office/powerpoint/2010/main" val="394206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4D97-5B28-A69A-E2E3-707C2E6D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4A9B-4CCD-E313-CC24-0DA7C63D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Split:</a:t>
            </a:r>
            <a:endParaRPr lang="en-US" sz="1800" b="1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</a:endParaRPr>
          </a:p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Splitted</a:t>
            </a: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 the </a:t>
            </a:r>
            <a:r>
              <a:rPr lang="en-US" sz="1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InvoiceDate</a:t>
            </a: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 column into a single column that contains only the date.</a:t>
            </a: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Remove:</a:t>
            </a:r>
            <a:endParaRPr lang="en-US" sz="1800" b="1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</a:endParaRPr>
          </a:p>
          <a:p>
            <a:pPr fontAlgn="base">
              <a:lnSpc>
                <a:spcPct val="150000"/>
              </a:lnSpc>
              <a:spcBef>
                <a:spcPts val="1200"/>
              </a:spcBef>
            </a:pP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Rows without customer Id has been removed.</a:t>
            </a:r>
          </a:p>
          <a:p>
            <a:pPr fontAlgn="base">
              <a:lnSpc>
                <a:spcPct val="150000"/>
              </a:lnSpc>
              <a:spcBef>
                <a:spcPts val="1200"/>
              </a:spcBef>
            </a:pP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Removed Unspecified countries.</a:t>
            </a:r>
          </a:p>
          <a:p>
            <a:pPr fontAlgn="base">
              <a:lnSpc>
                <a:spcPct val="150000"/>
              </a:lnSpc>
              <a:spcBef>
                <a:spcPts val="1200"/>
              </a:spcBef>
            </a:pP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Replaced RSA with South Africa as RSA means South Africa to locate in maps.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7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A9CA-4EBB-65EE-6BB0-3D785B76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D771-5199-ABA0-24E3-96CBD186F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Analyze using either Excel or 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Operations: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Organize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Filter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Sort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Getting feedback from others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Calculations (Pivot table)</a:t>
            </a:r>
          </a:p>
        </p:txBody>
      </p:sp>
    </p:spTree>
    <p:extLst>
      <p:ext uri="{BB962C8B-B14F-4D97-AF65-F5344CB8AC3E}">
        <p14:creationId xmlns:p14="http://schemas.microsoft.com/office/powerpoint/2010/main" val="79697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68F0-797B-4ABD-E12E-FD27AF7A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F54A-5CDD-2F13-EA51-2F4B0B35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Used McCandless method to create visualizations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Tried to create visualizations based on 5 second rule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Based on the questions asked, identified the right type of charts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For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Example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Trend analysis – line chart, scatter plot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Correlation – column graph, bar graph, stacked bar chart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Difference – map chart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Outliers – box and whisker plot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4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CCE3-F9C8-6750-56C0-15A1A1B4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544945"/>
            <a:ext cx="11203709" cy="5892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dirty="0">
                <a:solidFill>
                  <a:schemeClr val="accent5"/>
                </a:solidFill>
                <a:latin typeface="DM Sans" pitchFamily="2" charset="0"/>
              </a:rPr>
              <a:t>First question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Time series of the revenue data for the year 2011 by each month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Seasonal trends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Why these trends occur? </a:t>
            </a:r>
          </a:p>
        </p:txBody>
      </p:sp>
    </p:spTree>
    <p:extLst>
      <p:ext uri="{BB962C8B-B14F-4D97-AF65-F5344CB8AC3E}">
        <p14:creationId xmlns:p14="http://schemas.microsoft.com/office/powerpoint/2010/main" val="115371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1">
            <a:extLst>
              <a:ext uri="{FF2B5EF4-FFF2-40B4-BE49-F238E27FC236}">
                <a16:creationId xmlns:a16="http://schemas.microsoft.com/office/drawing/2014/main" id="{AD979932-A5C6-4565-B978-2F76FB258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E10C0A0-AA03-7339-1907-933C43BA3A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00"/>
    </mc:Choice>
    <mc:Fallback xmlns="">
      <p:transition spd="slow" advTm="17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D57A-7893-9ECC-8368-CBA8A56B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accent5"/>
                </a:solidFill>
                <a:latin typeface="DM Sans" pitchFamily="2" charset="0"/>
              </a:rPr>
              <a:t>Second Question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Top 10 countries generating the highest revenue and the quantity sold excluding UK</a:t>
            </a:r>
          </a:p>
        </p:txBody>
      </p:sp>
    </p:spTree>
    <p:extLst>
      <p:ext uri="{BB962C8B-B14F-4D97-AF65-F5344CB8AC3E}">
        <p14:creationId xmlns:p14="http://schemas.microsoft.com/office/powerpoint/2010/main" val="303469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2">
            <a:extLst>
              <a:ext uri="{FF2B5EF4-FFF2-40B4-BE49-F238E27FC236}">
                <a16:creationId xmlns:a16="http://schemas.microsoft.com/office/drawing/2014/main" id="{FD90ABE6-0031-44E9-A642-4CB1F0376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12FD-F30D-83EC-9BDB-CA6F2368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Third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FFA5-EDC4-6E11-0560-B5089FEA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Top 10 customers by revenue, the greatest revenue generating customer at the start and gradually declines to the lower revenue generating customers</a:t>
            </a:r>
          </a:p>
        </p:txBody>
      </p:sp>
    </p:spTree>
    <p:extLst>
      <p:ext uri="{BB962C8B-B14F-4D97-AF65-F5344CB8AC3E}">
        <p14:creationId xmlns:p14="http://schemas.microsoft.com/office/powerpoint/2010/main" val="29180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3">
            <a:extLst>
              <a:ext uri="{FF2B5EF4-FFF2-40B4-BE49-F238E27FC236}">
                <a16:creationId xmlns:a16="http://schemas.microsoft.com/office/drawing/2014/main" id="{EFF7DD32-2B4D-4421-9ED9-203E852A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7771-427A-3739-3CCE-BABF9019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Fourth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58D6-402D-61C4-88F7-A6BC15D3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Regions that have the greatest demand for their products excluding UK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Demand for our products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AE83-CC9D-463E-53F3-5D9EEAC9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solidFill>
                  <a:srgbClr val="4285F4"/>
                </a:solidFill>
                <a:effectLst/>
                <a:latin typeface="DM Sans" pitchFamily="2" charset="0"/>
              </a:rPr>
              <a:t>Forage Retail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4AE0-724E-23E2-9C8B-18E0A1A5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32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Goal:</a:t>
            </a: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dirty="0">
                <a:latin typeface="DM Sans" pitchFamily="2" charset="0"/>
              </a:rPr>
              <a:t>	</a:t>
            </a:r>
            <a:r>
              <a:rPr lang="en-US" sz="2400" b="0" i="1" u="none" strike="noStrike" dirty="0">
                <a:solidFill>
                  <a:srgbClr val="3C4043"/>
                </a:solidFill>
                <a:effectLst/>
                <a:latin typeface="DM Sans" pitchFamily="2" charset="0"/>
              </a:rPr>
              <a:t>To provide retail and marketing insights to CEO and CMO in order to help them make effective data driven decisions. </a:t>
            </a:r>
            <a:endParaRPr lang="en-US" sz="2400" b="0" dirty="0">
              <a:effectLst/>
              <a:latin typeface="DM Sans" pitchFamily="2" charset="0"/>
            </a:endParaRPr>
          </a:p>
          <a:p>
            <a:pPr marL="0" indent="0">
              <a:buNone/>
            </a:pPr>
            <a:br>
              <a:rPr lang="en-US" sz="32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4">
            <a:extLst>
              <a:ext uri="{FF2B5EF4-FFF2-40B4-BE49-F238E27FC236}">
                <a16:creationId xmlns:a16="http://schemas.microsoft.com/office/drawing/2014/main" id="{24B952D8-98DF-4BC8-B169-8790A2200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F336-BC07-FB33-E5A8-B45CC36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B42-161B-EB7F-1DBD-B96223D4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I suggest to store more papercraft little birdie product in the month of September.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I suggest to maintain the relationship with the most revenue generated customers based on the most bought products.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I suggest to try expand the market in Netherlands, Japan, Sweden, Australia as they are the most demanded countries.</a:t>
            </a:r>
          </a:p>
        </p:txBody>
      </p:sp>
    </p:spTree>
    <p:extLst>
      <p:ext uri="{BB962C8B-B14F-4D97-AF65-F5344CB8AC3E}">
        <p14:creationId xmlns:p14="http://schemas.microsoft.com/office/powerpoint/2010/main" val="149773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637A-51AB-B4AF-161D-29F87342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solidFill>
                <a:schemeClr val="accent5"/>
              </a:solidFill>
              <a:latin typeface="DM Sans" pitchFamily="2" charset="0"/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chemeClr val="accent5"/>
                </a:solidFill>
                <a:latin typeface="DM Sans" pitchFamily="2" charset="0"/>
              </a:rPr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130732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87EE-0410-45BF-0799-65F62382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solidFill>
                  <a:srgbClr val="4285F4"/>
                </a:solidFill>
                <a:effectLst/>
                <a:latin typeface="DM Sans" pitchFamily="2" charset="0"/>
              </a:rPr>
              <a:t>Scope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88D089-E087-2F83-C987-C609796D4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99552"/>
              </p:ext>
            </p:extLst>
          </p:nvPr>
        </p:nvGraphicFramePr>
        <p:xfrm>
          <a:off x="1394692" y="2055813"/>
          <a:ext cx="9254836" cy="4012478"/>
        </p:xfrm>
        <a:graphic>
          <a:graphicData uri="http://schemas.openxmlformats.org/drawingml/2006/table">
            <a:tbl>
              <a:tblPr/>
              <a:tblGrid>
                <a:gridCol w="3084945">
                  <a:extLst>
                    <a:ext uri="{9D8B030D-6E8A-4147-A177-3AD203B41FA5}">
                      <a16:colId xmlns:a16="http://schemas.microsoft.com/office/drawing/2014/main" val="3365228813"/>
                    </a:ext>
                  </a:extLst>
                </a:gridCol>
                <a:gridCol w="6169891">
                  <a:extLst>
                    <a:ext uri="{9D8B030D-6E8A-4147-A177-3AD203B41FA5}">
                      <a16:colId xmlns:a16="http://schemas.microsoft.com/office/drawing/2014/main" val="1477615754"/>
                    </a:ext>
                  </a:extLst>
                </a:gridCol>
              </a:tblGrid>
              <a:tr h="3853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Activity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Description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09349"/>
                  </a:ext>
                </a:extLst>
              </a:tr>
              <a:tr h="644388">
                <a:tc>
                  <a:txBody>
                    <a:bodyPr/>
                    <a:lstStyle/>
                    <a:p>
                      <a:pPr marR="12954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Ask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Asking SMART questions to understand the context of the project.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35506"/>
                  </a:ext>
                </a:extLst>
              </a:tr>
              <a:tr h="6443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Prepare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Collecting and organizing the data for ease of access.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210797"/>
                  </a:ext>
                </a:extLst>
              </a:tr>
              <a:tr h="405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Process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Cleaning the data for accurate predictions.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287504"/>
                  </a:ext>
                </a:extLst>
              </a:tr>
              <a:tr h="6443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Analyze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Performing sorting, filtering and statistics to analyze data.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984022"/>
                  </a:ext>
                </a:extLst>
              </a:tr>
              <a:tr h="6443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Share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Sharing the insights to the client in the form of visualizations.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37503"/>
                  </a:ext>
                </a:extLst>
              </a:tr>
              <a:tr h="6443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Act</a:t>
                      </a:r>
                      <a:endParaRPr lang="en-US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DM Sans" pitchFamily="2" charset="0"/>
                        </a:rPr>
                        <a:t>Making recommendations for effective data driven decisions.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03732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4EBE3E1-8434-8AED-9569-1E5EB012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8E61-FC9B-F88A-F0E6-51857334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E1E4-3149-3AA6-5C99-DB9C276A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I try to understand the overall context of business requirements.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Used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SMART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strategy.</a:t>
            </a:r>
          </a:p>
          <a:p>
            <a:pPr marL="3657600" lvl="8" indent="0" algn="just">
              <a:buNone/>
            </a:pPr>
            <a:endParaRPr lang="en-US" dirty="0">
              <a:latin typeface="DM Sans" pitchFamily="2" charset="0"/>
            </a:endParaRPr>
          </a:p>
          <a:p>
            <a:pPr marL="3657600" lvl="8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DM Sans" pitchFamily="2" charset="0"/>
              </a:rPr>
              <a:t>S - Specific</a:t>
            </a:r>
          </a:p>
          <a:p>
            <a:pPr marL="3657600" lvl="8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DM Sans" pitchFamily="2" charset="0"/>
              </a:rPr>
              <a:t>M - Measurable</a:t>
            </a:r>
          </a:p>
          <a:p>
            <a:pPr marL="3657600" lvl="8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DM Sans" pitchFamily="2" charset="0"/>
              </a:rPr>
              <a:t>A - Action oriented</a:t>
            </a:r>
          </a:p>
          <a:p>
            <a:pPr marL="3657600" lvl="8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DM Sans" pitchFamily="2" charset="0"/>
              </a:rPr>
              <a:t>R - Relevant</a:t>
            </a:r>
          </a:p>
          <a:p>
            <a:pPr marL="3657600" lvl="8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DM Sans" pitchFamily="2" charset="0"/>
              </a:rPr>
              <a:t>T - Time bound</a:t>
            </a:r>
          </a:p>
        </p:txBody>
      </p:sp>
    </p:spTree>
    <p:extLst>
      <p:ext uri="{BB962C8B-B14F-4D97-AF65-F5344CB8AC3E}">
        <p14:creationId xmlns:p14="http://schemas.microsoft.com/office/powerpoint/2010/main" val="384891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BFFE-01A6-C95D-EE97-44A6C849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498764"/>
            <a:ext cx="11092873" cy="5846618"/>
          </a:xfrm>
        </p:spPr>
        <p:txBody>
          <a:bodyPr/>
          <a:lstStyle/>
          <a:p>
            <a:pPr marL="457200" lvl="1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b="1" kern="100" dirty="0">
                <a:solidFill>
                  <a:schemeClr val="accent5"/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CEO Metrics</a:t>
            </a:r>
            <a:endParaRPr lang="en-US" sz="4000" kern="100" dirty="0">
              <a:solidFill>
                <a:schemeClr val="accent5"/>
              </a:solidFill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Total revenue over year, over each month </a:t>
            </a:r>
            <a:r>
              <a:rPr lang="en-US" sz="2000" b="1" kern="100" dirty="0" err="1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2000" kern="100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Avg revenue</a:t>
            </a:r>
            <a:endParaRPr lang="en-US" sz="2000" kern="100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Gross margin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Profit margin</a:t>
            </a:r>
            <a:endParaRPr lang="en-US" sz="2000" kern="100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9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17E6-E1A2-C088-BCCB-8A0432540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544945"/>
            <a:ext cx="11176000" cy="5828146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400" b="1" kern="100" dirty="0">
                <a:solidFill>
                  <a:schemeClr val="accent5"/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CMO Metrics</a:t>
            </a:r>
            <a:endParaRPr lang="en-US" sz="4400" kern="100" dirty="0">
              <a:solidFill>
                <a:schemeClr val="accent5"/>
              </a:solidFill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retention rate</a:t>
            </a:r>
            <a:endParaRPr lang="en-US" sz="1800" kern="100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Customer Lifespan Value</a:t>
            </a:r>
            <a:endParaRPr lang="en-US" sz="1800" kern="100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Why CLV?</a:t>
            </a:r>
            <a:endParaRPr lang="en-US" sz="1800" kern="100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longer the lifecycle or the more value a customer brings during that lifecycle, the more revenue a business earns. Therefore, tracking and improving CLV results in more revenue.</a:t>
            </a:r>
            <a:endParaRPr lang="en-US" sz="1800" kern="100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Customer Lifetime Value = (Customer Value </a:t>
            </a:r>
            <a:r>
              <a:rPr lang="en-US" sz="1800" b="1" kern="1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b="1" kern="100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Average Customer Lifespan)</a:t>
            </a:r>
            <a:endParaRPr lang="en-US" sz="1800" kern="100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Customer Value = (Average Purchase Value * Average Number of Purchases)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1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EA96-2C08-10AD-6884-7159E2BF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D3EC-F291-0B1C-DAEB-B9AB1765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What is the data?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How to collect it?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How much data do I need?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Whether ROCCC rule need to be applied?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Data security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Data organization and convention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6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9613-5C77-0254-9754-0C3CD9BA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3684-3F15-EEAF-A116-810DC836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My checklist: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endParaRPr lang="en-US" sz="2000" b="0" i="1" u="none" strike="noStrike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1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Change the entire columns into uppercase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1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Duplicates</a:t>
            </a:r>
            <a:endParaRPr lang="en-US" sz="2000" b="0" i="0" u="none" strike="noStrike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Whitespace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Empty cells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666666"/>
                </a:solidFill>
                <a:latin typeface="Roboto" panose="02000000000000000000" pitchFamily="2" charset="0"/>
              </a:rPr>
              <a:t>S</a:t>
            </a: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tandardize the column </a:t>
            </a:r>
            <a:r>
              <a:rPr lang="en-US" sz="2000" dirty="0">
                <a:solidFill>
                  <a:srgbClr val="666666"/>
                </a:solidFill>
                <a:latin typeface="Roboto" panose="02000000000000000000" pitchFamily="2" charset="0"/>
              </a:rPr>
              <a:t>f</a:t>
            </a: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ormats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Outliers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Unmerge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Merge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Cross field validation</a:t>
            </a:r>
          </a:p>
          <a:p>
            <a:pPr lvl="5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Change units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294853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0E1B-18CF-6E03-8A57-76FC915C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DM Sans" pitchFamily="2" charset="0"/>
              </a:rPr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8F57-796D-A0A9-52C7-BB31D39D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8" y="1468582"/>
            <a:ext cx="11129818" cy="5181599"/>
          </a:xfrm>
        </p:spPr>
        <p:txBody>
          <a:bodyPr>
            <a:normAutofit fontScale="92500" lnSpcReduction="10000"/>
          </a:bodyPr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Uppercase: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Converted all the text fields into uppercase.</a:t>
            </a: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Duplicates:</a:t>
            </a:r>
            <a:endParaRPr lang="en-US" b="1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</a:endParaRPr>
          </a:p>
          <a:p>
            <a:pPr fontAlgn="base">
              <a:lnSpc>
                <a:spcPct val="150000"/>
              </a:lnSpc>
              <a:spcBef>
                <a:spcPts val="1200"/>
              </a:spcBef>
            </a:pP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5268 duplicates found and removed.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536641 rows remained.</a:t>
            </a: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Empty cells:</a:t>
            </a:r>
            <a:endParaRPr lang="en-US" b="1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</a:endParaRPr>
          </a:p>
          <a:p>
            <a:pPr fontAlgn="base">
              <a:lnSpc>
                <a:spcPct val="150000"/>
              </a:lnSpc>
              <a:spcBef>
                <a:spcPts val="1200"/>
              </a:spcBef>
            </a:pP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Replaced most of the empty cells in the description column with their matching values.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107 rows were deleted as there are no descriptions for some stock codes.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Quantity with -</a:t>
            </a:r>
            <a:r>
              <a:rPr lang="en-US" sz="1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ve</a:t>
            </a: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M Sans" pitchFamily="2" charset="0"/>
              </a:rPr>
              <a:t> values have been removed as they indicate returned orders.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sz="1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DM Sans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9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629</Words>
  <Application>Microsoft Office PowerPoint</Application>
  <PresentationFormat>Widescreen</PresentationFormat>
  <Paragraphs>114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DM Sans</vt:lpstr>
      <vt:lpstr>Roboto</vt:lpstr>
      <vt:lpstr>Office Theme</vt:lpstr>
      <vt:lpstr>Forage_Virtual_Internship</vt:lpstr>
      <vt:lpstr>Forage Retail Analysis</vt:lpstr>
      <vt:lpstr>Scope</vt:lpstr>
      <vt:lpstr>Ask</vt:lpstr>
      <vt:lpstr>PowerPoint Presentation</vt:lpstr>
      <vt:lpstr>PowerPoint Presentation</vt:lpstr>
      <vt:lpstr>Prepare</vt:lpstr>
      <vt:lpstr>Process</vt:lpstr>
      <vt:lpstr>Change log</vt:lpstr>
      <vt:lpstr>Change log</vt:lpstr>
      <vt:lpstr>Analyze</vt:lpstr>
      <vt:lpstr>Visualize</vt:lpstr>
      <vt:lpstr>PowerPoint Presentation</vt:lpstr>
      <vt:lpstr>PowerPoint Presentation</vt:lpstr>
      <vt:lpstr>PowerPoint Presentation</vt:lpstr>
      <vt:lpstr>PowerPoint Presentation</vt:lpstr>
      <vt:lpstr>Third Question</vt:lpstr>
      <vt:lpstr>PowerPoint Presentation</vt:lpstr>
      <vt:lpstr>Fourth Question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Forage_Virtual_Internship</dc:title>
  <dc:creator>PC</dc:creator>
  <cp:lastModifiedBy>PC</cp:lastModifiedBy>
  <cp:revision>6</cp:revision>
  <dcterms:created xsi:type="dcterms:W3CDTF">2023-07-07T13:31:18Z</dcterms:created>
  <dcterms:modified xsi:type="dcterms:W3CDTF">2023-07-08T09:48:11Z</dcterms:modified>
</cp:coreProperties>
</file>