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1" r:id="rId2"/>
    <p:sldId id="304" r:id="rId3"/>
    <p:sldId id="305" r:id="rId4"/>
    <p:sldId id="312" r:id="rId5"/>
    <p:sldId id="306"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848"/>
    <a:srgbClr val="6871B6"/>
    <a:srgbClr val="39C1DB"/>
    <a:srgbClr val="5191CE"/>
    <a:srgbClr val="B461A5"/>
    <a:srgbClr val="59609B"/>
    <a:srgbClr val="457BAF"/>
    <a:srgbClr val="31A4BA"/>
    <a:srgbClr val="D65598"/>
    <a:srgbClr val="E355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6357" autoAdjust="0"/>
  </p:normalViewPr>
  <p:slideViewPr>
    <p:cSldViewPr snapToGrid="0" showGuides="1">
      <p:cViewPr varScale="1">
        <p:scale>
          <a:sx n="85" d="100"/>
          <a:sy n="85" d="100"/>
        </p:scale>
        <p:origin x="360"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6/13/2025</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6/13/2025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6/13/2025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403473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0" y="136525"/>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0"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6/13/2025</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Lst>
  <p:hf sldNum="0" hdr="0" dt="0"/>
  <p:txStyles>
    <p:title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B15BC-6533-4234-97C4-84E0EBDC31DD}"/>
              </a:ext>
            </a:extLst>
          </p:cNvPr>
          <p:cNvSpPr>
            <a:spLocks noGrp="1"/>
          </p:cNvSpPr>
          <p:nvPr>
            <p:ph type="title"/>
          </p:nvPr>
        </p:nvSpPr>
        <p:spPr>
          <a:xfrm>
            <a:off x="1109697" y="488017"/>
            <a:ext cx="10515600" cy="768096"/>
          </a:xfrm>
        </p:spPr>
        <p:txBody>
          <a:bodyPr/>
          <a:lstStyle/>
          <a:p>
            <a:r>
              <a:rPr lang="en-US" b="1" dirty="0">
                <a:solidFill>
                  <a:schemeClr val="bg2">
                    <a:lumMod val="50000"/>
                  </a:schemeClr>
                </a:solidFill>
              </a:rPr>
              <a:t>SPAM EMAIL CLASSIFIER USING ML</a:t>
            </a:r>
          </a:p>
        </p:txBody>
      </p:sp>
      <p:grpSp>
        <p:nvGrpSpPr>
          <p:cNvPr id="71" name="Group 70">
            <a:extLst>
              <a:ext uri="{FF2B5EF4-FFF2-40B4-BE49-F238E27FC236}">
                <a16:creationId xmlns:a16="http://schemas.microsoft.com/office/drawing/2014/main" id="{90069B11-FA1F-4E5B-9A73-52EA28D6EF24}"/>
              </a:ext>
            </a:extLst>
          </p:cNvPr>
          <p:cNvGrpSpPr/>
          <p:nvPr/>
        </p:nvGrpSpPr>
        <p:grpSpPr>
          <a:xfrm>
            <a:off x="1109697" y="1050061"/>
            <a:ext cx="10223061" cy="531992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6" y="1036322"/>
              <a:ext cx="9972605"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7" cy="5319922"/>
              <a:chOff x="4038630" y="863565"/>
              <a:chExt cx="4117147"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2" cy="2250612"/>
                <a:chOff x="4379945" y="3932875"/>
                <a:chExt cx="3775832"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2"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grpSp>
          <p:nvGrpSpPr>
            <p:cNvPr id="35" name="Group 34">
              <a:extLst>
                <a:ext uri="{FF2B5EF4-FFF2-40B4-BE49-F238E27FC236}">
                  <a16:creationId xmlns:a16="http://schemas.microsoft.com/office/drawing/2014/main" id="{D3080EF2-B78E-4FD7-B521-BAB1800E9D77}"/>
                </a:ext>
              </a:extLst>
            </p:cNvPr>
            <p:cNvGrpSpPr/>
            <p:nvPr/>
          </p:nvGrpSpPr>
          <p:grpSpPr>
            <a:xfrm>
              <a:off x="7281455" y="2367551"/>
              <a:ext cx="567419" cy="2275615"/>
              <a:chOff x="3352237" y="2026348"/>
              <a:chExt cx="567419" cy="2275615"/>
            </a:xfrm>
          </p:grpSpPr>
          <p:sp>
            <p:nvSpPr>
              <p:cNvPr id="36" name="Oval 35">
                <a:extLst>
                  <a:ext uri="{FF2B5EF4-FFF2-40B4-BE49-F238E27FC236}">
                    <a16:creationId xmlns:a16="http://schemas.microsoft.com/office/drawing/2014/main" id="{A5F3C2F5-9234-42F8-9185-9D3108EBFB49}"/>
                  </a:ext>
                </a:extLst>
              </p:cNvPr>
              <p:cNvSpPr/>
              <p:nvPr/>
            </p:nvSpPr>
            <p:spPr>
              <a:xfrm>
                <a:off x="3352237" y="2026348"/>
                <a:ext cx="557261" cy="5373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9FCA604C-7CD5-4AB8-BB1F-BEDD1E685865}"/>
                  </a:ext>
                </a:extLst>
              </p:cNvPr>
              <p:cNvSpPr/>
              <p:nvPr/>
            </p:nvSpPr>
            <p:spPr>
              <a:xfrm>
                <a:off x="3421040" y="2082775"/>
                <a:ext cx="419656" cy="407670"/>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sp>
            <p:nvSpPr>
              <p:cNvPr id="73" name="Oval 72">
                <a:extLst>
                  <a:ext uri="{FF2B5EF4-FFF2-40B4-BE49-F238E27FC236}">
                    <a16:creationId xmlns:a16="http://schemas.microsoft.com/office/drawing/2014/main" id="{D6172804-E4ED-42D8-8225-B8D6611401A8}"/>
                  </a:ext>
                </a:extLst>
              </p:cNvPr>
              <p:cNvSpPr/>
              <p:nvPr/>
            </p:nvSpPr>
            <p:spPr>
              <a:xfrm>
                <a:off x="3362396" y="2619406"/>
                <a:ext cx="557260" cy="5373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B77C1407-DD95-4B1D-A99A-6B345A8185F1}"/>
                  </a:ext>
                </a:extLst>
              </p:cNvPr>
              <p:cNvSpPr/>
              <p:nvPr/>
            </p:nvSpPr>
            <p:spPr>
              <a:xfrm>
                <a:off x="3430448" y="2683333"/>
                <a:ext cx="419655" cy="407669"/>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2</a:t>
                </a:r>
              </a:p>
            </p:txBody>
          </p:sp>
          <p:sp>
            <p:nvSpPr>
              <p:cNvPr id="77" name="Oval 76">
                <a:extLst>
                  <a:ext uri="{FF2B5EF4-FFF2-40B4-BE49-F238E27FC236}">
                    <a16:creationId xmlns:a16="http://schemas.microsoft.com/office/drawing/2014/main" id="{552BFB26-1179-41FD-8832-7F390DFCF326}"/>
                  </a:ext>
                </a:extLst>
              </p:cNvPr>
              <p:cNvSpPr/>
              <p:nvPr/>
            </p:nvSpPr>
            <p:spPr>
              <a:xfrm>
                <a:off x="3352237" y="3764591"/>
                <a:ext cx="557260" cy="5373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076720E-4C92-434A-BB8C-84EAF5E851D0}"/>
                  </a:ext>
                </a:extLst>
              </p:cNvPr>
              <p:cNvSpPr/>
              <p:nvPr/>
            </p:nvSpPr>
            <p:spPr>
              <a:xfrm>
                <a:off x="3430448" y="3829442"/>
                <a:ext cx="419655" cy="407669"/>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sp>
            <p:nvSpPr>
              <p:cNvPr id="79" name="Oval 78">
                <a:extLst>
                  <a:ext uri="{FF2B5EF4-FFF2-40B4-BE49-F238E27FC236}">
                    <a16:creationId xmlns:a16="http://schemas.microsoft.com/office/drawing/2014/main" id="{A4410952-9B21-46B5-82AD-33861383E9CF}"/>
                  </a:ext>
                </a:extLst>
              </p:cNvPr>
              <p:cNvSpPr/>
              <p:nvPr/>
            </p:nvSpPr>
            <p:spPr>
              <a:xfrm>
                <a:off x="3421043" y="2082077"/>
                <a:ext cx="419656" cy="407670"/>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grpSp>
        <p:sp>
          <p:nvSpPr>
            <p:cNvPr id="49" name="TextBox 48">
              <a:extLst>
                <a:ext uri="{FF2B5EF4-FFF2-40B4-BE49-F238E27FC236}">
                  <a16:creationId xmlns:a16="http://schemas.microsoft.com/office/drawing/2014/main" id="{1CFE48EF-46FA-4650-9749-9347D18CB848}"/>
                </a:ext>
              </a:extLst>
            </p:cNvPr>
            <p:cNvSpPr txBox="1"/>
            <p:nvPr/>
          </p:nvSpPr>
          <p:spPr>
            <a:xfrm>
              <a:off x="6597828" y="1817203"/>
              <a:ext cx="2481770" cy="523220"/>
            </a:xfrm>
            <a:prstGeom prst="rect">
              <a:avLst/>
            </a:prstGeom>
            <a:noFill/>
          </p:spPr>
          <p:txBody>
            <a:bodyPr wrap="none" rtlCol="0">
              <a:spAutoFit/>
            </a:bodyPr>
            <a:lstStyle/>
            <a:p>
              <a:r>
                <a:rPr lang="en-US" sz="2800" b="1" dirty="0">
                  <a:solidFill>
                    <a:schemeClr val="bg1">
                      <a:lumMod val="50000"/>
                    </a:schemeClr>
                  </a:solidFill>
                </a:rPr>
                <a:t>PRESENTED BY:</a:t>
              </a:r>
            </a:p>
          </p:txBody>
        </p:sp>
        <p:grpSp>
          <p:nvGrpSpPr>
            <p:cNvPr id="53" name="Group 52">
              <a:extLst>
                <a:ext uri="{FF2B5EF4-FFF2-40B4-BE49-F238E27FC236}">
                  <a16:creationId xmlns:a16="http://schemas.microsoft.com/office/drawing/2014/main" id="{0D17DB2F-221F-444A-A83C-BA3C5B07FE5D}"/>
                </a:ext>
              </a:extLst>
            </p:cNvPr>
            <p:cNvGrpSpPr/>
            <p:nvPr/>
          </p:nvGrpSpPr>
          <p:grpSpPr>
            <a:xfrm>
              <a:off x="7838715" y="2377221"/>
              <a:ext cx="3170457" cy="2228090"/>
              <a:chOff x="7957082" y="844659"/>
              <a:chExt cx="3170457" cy="2228090"/>
            </a:xfrm>
          </p:grpSpPr>
          <p:sp>
            <p:nvSpPr>
              <p:cNvPr id="55" name="TextBox 54">
                <a:extLst>
                  <a:ext uri="{FF2B5EF4-FFF2-40B4-BE49-F238E27FC236}">
                    <a16:creationId xmlns:a16="http://schemas.microsoft.com/office/drawing/2014/main" id="{7CA2F9F6-0A66-4AB9-973D-F24C1C7AF378}"/>
                  </a:ext>
                </a:extLst>
              </p:cNvPr>
              <p:cNvSpPr txBox="1"/>
              <p:nvPr/>
            </p:nvSpPr>
            <p:spPr>
              <a:xfrm>
                <a:off x="7967240" y="844659"/>
                <a:ext cx="2341539" cy="461665"/>
              </a:xfrm>
              <a:prstGeom prst="rect">
                <a:avLst/>
              </a:prstGeom>
              <a:noFill/>
            </p:spPr>
            <p:txBody>
              <a:bodyPr wrap="none" rtlCol="0">
                <a:spAutoFit/>
              </a:bodyPr>
              <a:lstStyle/>
              <a:p>
                <a:r>
                  <a:rPr lang="en-US" sz="2400" b="1" dirty="0">
                    <a:solidFill>
                      <a:schemeClr val="bg1">
                        <a:lumMod val="50000"/>
                      </a:schemeClr>
                    </a:solidFill>
                  </a:rPr>
                  <a:t>SYEDA ALIZA ALI </a:t>
                </a:r>
              </a:p>
            </p:txBody>
          </p:sp>
          <p:sp>
            <p:nvSpPr>
              <p:cNvPr id="72" name="TextBox 71">
                <a:extLst>
                  <a:ext uri="{FF2B5EF4-FFF2-40B4-BE49-F238E27FC236}">
                    <a16:creationId xmlns:a16="http://schemas.microsoft.com/office/drawing/2014/main" id="{5ED69D6D-A20F-446A-B5F7-0D19E5205941}"/>
                  </a:ext>
                </a:extLst>
              </p:cNvPr>
              <p:cNvSpPr txBox="1"/>
              <p:nvPr/>
            </p:nvSpPr>
            <p:spPr>
              <a:xfrm>
                <a:off x="7957082" y="1480887"/>
                <a:ext cx="3015569" cy="461665"/>
              </a:xfrm>
              <a:prstGeom prst="rect">
                <a:avLst/>
              </a:prstGeom>
              <a:noFill/>
            </p:spPr>
            <p:txBody>
              <a:bodyPr wrap="none" rtlCol="0">
                <a:spAutoFit/>
              </a:bodyPr>
              <a:lstStyle/>
              <a:p>
                <a:r>
                  <a:rPr lang="en-US" sz="2400" b="1" dirty="0">
                    <a:solidFill>
                      <a:schemeClr val="bg1">
                        <a:lumMod val="50000"/>
                      </a:schemeClr>
                    </a:solidFill>
                  </a:rPr>
                  <a:t>MUHAMMAD AHMED</a:t>
                </a:r>
              </a:p>
            </p:txBody>
          </p:sp>
          <p:sp>
            <p:nvSpPr>
              <p:cNvPr id="76" name="TextBox 75">
                <a:extLst>
                  <a:ext uri="{FF2B5EF4-FFF2-40B4-BE49-F238E27FC236}">
                    <a16:creationId xmlns:a16="http://schemas.microsoft.com/office/drawing/2014/main" id="{75FD2FF3-5EA9-4913-8701-C208964DFEC7}"/>
                  </a:ext>
                </a:extLst>
              </p:cNvPr>
              <p:cNvSpPr txBox="1"/>
              <p:nvPr/>
            </p:nvSpPr>
            <p:spPr>
              <a:xfrm>
                <a:off x="7993155" y="2611084"/>
                <a:ext cx="3134384" cy="461665"/>
              </a:xfrm>
              <a:prstGeom prst="rect">
                <a:avLst/>
              </a:prstGeom>
              <a:noFill/>
            </p:spPr>
            <p:txBody>
              <a:bodyPr wrap="none" rtlCol="0">
                <a:spAutoFit/>
              </a:bodyPr>
              <a:lstStyle/>
              <a:p>
                <a:r>
                  <a:rPr lang="en-US" sz="2400" b="1" dirty="0">
                    <a:solidFill>
                      <a:schemeClr val="bg1">
                        <a:lumMod val="50000"/>
                      </a:schemeClr>
                    </a:solidFill>
                  </a:rPr>
                  <a:t>Ma’am Maryam Shaikh</a:t>
                </a:r>
              </a:p>
            </p:txBody>
          </p:sp>
        </p:grpSp>
        <p:sp>
          <p:nvSpPr>
            <p:cNvPr id="75" name="TextBox 74">
              <a:extLst>
                <a:ext uri="{FF2B5EF4-FFF2-40B4-BE49-F238E27FC236}">
                  <a16:creationId xmlns:a16="http://schemas.microsoft.com/office/drawing/2014/main" id="{96E87A18-BB0C-4D77-B3A4-C5DCA6D3D50D}"/>
                </a:ext>
              </a:extLst>
            </p:cNvPr>
            <p:cNvSpPr txBox="1"/>
            <p:nvPr/>
          </p:nvSpPr>
          <p:spPr>
            <a:xfrm>
              <a:off x="6598060" y="3563616"/>
              <a:ext cx="2553456" cy="523220"/>
            </a:xfrm>
            <a:prstGeom prst="rect">
              <a:avLst/>
            </a:prstGeom>
            <a:noFill/>
          </p:spPr>
          <p:txBody>
            <a:bodyPr wrap="none" rtlCol="0">
              <a:spAutoFit/>
            </a:bodyPr>
            <a:lstStyle/>
            <a:p>
              <a:r>
                <a:rPr lang="en-US" sz="2800" b="1" dirty="0">
                  <a:solidFill>
                    <a:schemeClr val="bg1">
                      <a:lumMod val="50000"/>
                    </a:schemeClr>
                  </a:solidFill>
                </a:rPr>
                <a:t>SUBMITTED TO:</a:t>
              </a:r>
            </a:p>
          </p:txBody>
        </p:sp>
      </p:grpSp>
    </p:spTree>
    <p:extLst>
      <p:ext uri="{BB962C8B-B14F-4D97-AF65-F5344CB8AC3E}">
        <p14:creationId xmlns:p14="http://schemas.microsoft.com/office/powerpoint/2010/main" val="134165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93059" y="616624"/>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432098" y="1064642"/>
              <a:ext cx="3218510" cy="646331"/>
            </a:xfrm>
            <a:prstGeom prst="rect">
              <a:avLst/>
            </a:prstGeom>
            <a:noFill/>
          </p:spPr>
          <p:txBody>
            <a:bodyPr wrap="none" rtlCol="0">
              <a:spAutoFit/>
            </a:bodyPr>
            <a:lstStyle/>
            <a:p>
              <a:r>
                <a:rPr lang="en-US" sz="3600" b="1" dirty="0">
                  <a:solidFill>
                    <a:schemeClr val="bg1">
                      <a:lumMod val="50000"/>
                    </a:schemeClr>
                  </a:solidFill>
                </a:rPr>
                <a:t>INTRODUCTION</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5132584" y="1606411"/>
            <a:ext cx="6773382" cy="4401205"/>
          </a:xfrm>
          <a:prstGeom prst="rect">
            <a:avLst/>
          </a:prstGeom>
          <a:noFill/>
        </p:spPr>
        <p:txBody>
          <a:bodyPr wrap="square" rtlCol="0">
            <a:spAutoFit/>
          </a:bodyPr>
          <a:lstStyle/>
          <a:p>
            <a:pPr algn="just"/>
            <a:r>
              <a:rPr lang="en-US" sz="2000" dirty="0"/>
              <a:t>Spam emails are unsolicited messages that often contain advertisements, phishing links, or harmful content such as malware. These emails pose serious risks to users by compromising their privacy, security, and productivity. In the </a:t>
            </a:r>
            <a:r>
              <a:rPr lang="en-US" sz="2000" b="1" dirty="0"/>
              <a:t>cyber security domain</a:t>
            </a:r>
            <a:r>
              <a:rPr lang="en-US" sz="2000" dirty="0"/>
              <a:t>, spam detection plays a crucial role in protecting users from social engineering attacks, phishing scams, and the spread of malware via email. Attackers frequently use spam as an entry point to exploit system vulnerabilities, steal credentials, or launch ransomware.</a:t>
            </a:r>
          </a:p>
          <a:p>
            <a:pPr algn="just"/>
            <a:r>
              <a:rPr lang="en-US" sz="2000" dirty="0"/>
              <a:t>This project contributes to the field of cyber security by developing a </a:t>
            </a:r>
            <a:r>
              <a:rPr lang="en-US" sz="2000" b="1" dirty="0"/>
              <a:t>machine learning–based spam email classifier</a:t>
            </a:r>
            <a:r>
              <a:rPr lang="en-US" sz="2000" dirty="0"/>
              <a:t>. It aims to provide a scalable and automated solution that strengthens digital communication security and reduces user exposure to cyber threats hidden within spam emails.</a:t>
            </a:r>
          </a:p>
        </p:txBody>
      </p:sp>
    </p:spTree>
    <p:extLst>
      <p:ext uri="{BB962C8B-B14F-4D97-AF65-F5344CB8AC3E}">
        <p14:creationId xmlns:p14="http://schemas.microsoft.com/office/powerpoint/2010/main" val="399208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3943565" cy="685874"/>
            </a:xfrm>
            <a:prstGeom prst="rect">
              <a:avLst/>
            </a:prstGeom>
            <a:noFill/>
          </p:spPr>
          <p:txBody>
            <a:bodyPr wrap="none" rtlCol="0">
              <a:spAutoFit/>
            </a:bodyPr>
            <a:lstStyle/>
            <a:p>
              <a:r>
                <a:rPr lang="en-US" sz="3600" b="1" dirty="0">
                  <a:solidFill>
                    <a:schemeClr val="bg1">
                      <a:lumMod val="50000"/>
                    </a:schemeClr>
                  </a:solidFill>
                </a:rPr>
                <a:t>PROBLEM STATEMENT</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56929" y="1951672"/>
            <a:ext cx="6773382" cy="2031325"/>
          </a:xfrm>
          <a:prstGeom prst="rect">
            <a:avLst/>
          </a:prstGeom>
          <a:noFill/>
        </p:spPr>
        <p:txBody>
          <a:bodyPr wrap="square" rtlCol="0">
            <a:spAutoFit/>
          </a:bodyPr>
          <a:lstStyle/>
          <a:p>
            <a:pPr algn="just"/>
            <a:r>
              <a:rPr lang="en-US" sz="2100" dirty="0"/>
              <a:t>In today’s cyber landscape, users receive numerous spam emails daily, many of which include phishing attempts or links to malware. These emails are not only annoying but represent serious cyber threats. Traditional filters often fail to identify evolving patterns of such attacks, allowing threats to bypass security measures.</a:t>
            </a:r>
          </a:p>
        </p:txBody>
      </p:sp>
    </p:spTree>
    <p:extLst>
      <p:ext uri="{BB962C8B-B14F-4D97-AF65-F5344CB8AC3E}">
        <p14:creationId xmlns:p14="http://schemas.microsoft.com/office/powerpoint/2010/main" val="48858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2794033" cy="685874"/>
            </a:xfrm>
            <a:prstGeom prst="rect">
              <a:avLst/>
            </a:prstGeom>
            <a:noFill/>
          </p:spPr>
          <p:txBody>
            <a:bodyPr wrap="none" rtlCol="0">
              <a:spAutoFit/>
            </a:bodyPr>
            <a:lstStyle/>
            <a:p>
              <a:r>
                <a:rPr lang="en-US" sz="3600" b="1" dirty="0">
                  <a:solidFill>
                    <a:schemeClr val="bg1">
                      <a:lumMod val="50000"/>
                    </a:schemeClr>
                  </a:solidFill>
                </a:rPr>
                <a:t>EXPALANATION</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16594" y="2251183"/>
            <a:ext cx="6773382" cy="415498"/>
          </a:xfrm>
          <a:prstGeom prst="rect">
            <a:avLst/>
          </a:prstGeom>
          <a:noFill/>
        </p:spPr>
        <p:txBody>
          <a:bodyPr wrap="square" rtlCol="0">
            <a:spAutoFit/>
          </a:bodyPr>
          <a:lstStyle/>
          <a:p>
            <a:pPr algn="just"/>
            <a:r>
              <a:rPr lang="en-US" sz="2100" dirty="0"/>
              <a:t>Project will be shown in laptop.</a:t>
            </a:r>
          </a:p>
        </p:txBody>
      </p:sp>
    </p:spTree>
    <p:extLst>
      <p:ext uri="{BB962C8B-B14F-4D97-AF65-F5344CB8AC3E}">
        <p14:creationId xmlns:p14="http://schemas.microsoft.com/office/powerpoint/2010/main" val="52390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4119236" cy="685874"/>
            </a:xfrm>
            <a:prstGeom prst="rect">
              <a:avLst/>
            </a:prstGeom>
            <a:noFill/>
          </p:spPr>
          <p:txBody>
            <a:bodyPr wrap="none" rtlCol="0">
              <a:spAutoFit/>
            </a:bodyPr>
            <a:lstStyle/>
            <a:p>
              <a:r>
                <a:rPr lang="en-US" sz="3600" b="1" dirty="0">
                  <a:solidFill>
                    <a:schemeClr val="bg1">
                      <a:lumMod val="50000"/>
                    </a:schemeClr>
                  </a:solidFill>
                </a:rPr>
                <a:t>SOLUTION STATEMENT:</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56929" y="1951672"/>
            <a:ext cx="6773382" cy="3647152"/>
          </a:xfrm>
          <a:prstGeom prst="rect">
            <a:avLst/>
          </a:prstGeom>
          <a:noFill/>
        </p:spPr>
        <p:txBody>
          <a:bodyPr wrap="square" rtlCol="0">
            <a:spAutoFit/>
          </a:bodyPr>
          <a:lstStyle/>
          <a:p>
            <a:pPr algn="just"/>
            <a:r>
              <a:rPr lang="en-US" sz="2100" dirty="0"/>
              <a:t>The aim of this project is to strengthen email security within the cyber security framework by developing a machine learning–based spam classifier. The system learns from historical data to detect threats in real-time. It helps reduce exposure to phishing, scams, and malware-laden emails by </a:t>
            </a:r>
            <a:r>
              <a:rPr lang="en-US" sz="2100" b="1" dirty="0"/>
              <a:t>intelligently filtering out high-risk content</a:t>
            </a:r>
            <a:r>
              <a:rPr lang="en-US" sz="2100" dirty="0"/>
              <a:t>.</a:t>
            </a:r>
          </a:p>
          <a:p>
            <a:pPr algn="just"/>
            <a:r>
              <a:rPr lang="en-US" sz="2100" dirty="0"/>
              <a:t>By incorporating this ML-based model into broader cyber security infrastructures (e.g., secure email gateways, enterprise spam filters), organizations can significantly </a:t>
            </a:r>
            <a:r>
              <a:rPr lang="en-US" sz="2100" b="1" dirty="0"/>
              <a:t>reduce the risk of email-borne attacks</a:t>
            </a:r>
            <a:r>
              <a:rPr lang="en-US" sz="2100" dirty="0"/>
              <a:t> and ensure secure communication for users.</a:t>
            </a:r>
          </a:p>
        </p:txBody>
      </p:sp>
    </p:spTree>
    <p:extLst>
      <p:ext uri="{BB962C8B-B14F-4D97-AF65-F5344CB8AC3E}">
        <p14:creationId xmlns:p14="http://schemas.microsoft.com/office/powerpoint/2010/main" val="9578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15658" y="385482"/>
            <a:ext cx="11583607" cy="5531223"/>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6128356" y="2419162"/>
              <a:ext cx="5285324" cy="2356829"/>
            </a:xfrm>
            <a:prstGeom prst="rect">
              <a:avLst/>
            </a:prstGeom>
            <a:noFill/>
          </p:spPr>
          <p:txBody>
            <a:bodyPr wrap="square" rtlCol="0">
              <a:spAutoFit/>
            </a:bodyPr>
            <a:lstStyle/>
            <a:p>
              <a:r>
                <a:rPr lang="en-US" sz="7200" b="1" dirty="0">
                  <a:solidFill>
                    <a:schemeClr val="bg1">
                      <a:lumMod val="50000"/>
                    </a:schemeClr>
                  </a:solidFill>
                </a:rPr>
                <a:t>THANK </a:t>
              </a:r>
            </a:p>
            <a:p>
              <a:r>
                <a:rPr lang="en-US" sz="7200" b="1" dirty="0">
                  <a:solidFill>
                    <a:schemeClr val="bg1">
                      <a:lumMod val="50000"/>
                    </a:schemeClr>
                  </a:solidFill>
                </a:rPr>
                <a:t>              YOU</a:t>
              </a:r>
            </a:p>
          </p:txBody>
        </p:sp>
      </p:grpSp>
    </p:spTree>
    <p:extLst>
      <p:ext uri="{BB962C8B-B14F-4D97-AF65-F5344CB8AC3E}">
        <p14:creationId xmlns:p14="http://schemas.microsoft.com/office/powerpoint/2010/main" val="718000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1608</TotalTime>
  <Words>323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Calibri Light (Headings)</vt:lpstr>
      <vt:lpstr>Office Theme</vt:lpstr>
      <vt:lpstr>SPAM EMAIL CLASSIFIER USING ML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HP</cp:lastModifiedBy>
  <cp:revision>149</cp:revision>
  <dcterms:created xsi:type="dcterms:W3CDTF">2021-03-15T16:54:13Z</dcterms:created>
  <dcterms:modified xsi:type="dcterms:W3CDTF">2025-06-13T07:57:42Z</dcterms:modified>
</cp:coreProperties>
</file>