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682" r:id="rId2"/>
    <p:sldId id="756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60" r:id="rId15"/>
    <p:sldId id="358" r:id="rId16"/>
    <p:sldId id="357" r:id="rId17"/>
    <p:sldId id="359" r:id="rId18"/>
  </p:sldIdLst>
  <p:sldSz cx="1219200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D7FD87-7537-4D0F-B800-774BB00415ED}">
          <p14:sldIdLst>
            <p14:sldId id="682"/>
            <p14:sldId id="756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60"/>
            <p14:sldId id="358"/>
            <p14:sldId id="357"/>
            <p14:sldId id="359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14254"/>
    <a:srgbClr val="EEEEEE"/>
    <a:srgbClr val="D7D9DB"/>
    <a:srgbClr val="D4D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76959" autoAdjust="0"/>
  </p:normalViewPr>
  <p:slideViewPr>
    <p:cSldViewPr>
      <p:cViewPr varScale="1">
        <p:scale>
          <a:sx n="122" d="100"/>
          <a:sy n="122" d="100"/>
        </p:scale>
        <p:origin x="3834" y="90"/>
      </p:cViewPr>
      <p:guideLst>
        <p:guide pos="3840"/>
        <p:guide orient="horz" pos="32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28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579" cy="4962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447" y="1"/>
            <a:ext cx="2944579" cy="4962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ED79B-749A-4C02-89D0-B1A8DA24500B}" type="datetimeFigureOut">
              <a:rPr lang="de-CH" smtClean="0"/>
              <a:t>13.05.2019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718"/>
            <a:ext cx="2944579" cy="4962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447" y="9409718"/>
            <a:ext cx="2944579" cy="4962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7067-68C3-4A94-94B0-6B82CE28F02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019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530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E9B964B-AE7C-4F57-98E5-BE48B8213FEB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4" y="9408981"/>
            <a:ext cx="2944283" cy="49530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278E504-416E-4AB7-884A-71AD8B2BF1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8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E504-416E-4AB7-884A-71AD8B2BF1C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47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E504-416E-4AB7-884A-71AD8B2BF1C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85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Haupttitelfoli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2C458-2B36-4E57-BD16-DF8F7DDAA691}"/>
              </a:ext>
            </a:extLst>
          </p:cNvPr>
          <p:cNvSpPr/>
          <p:nvPr userDrawn="1"/>
        </p:nvSpPr>
        <p:spPr>
          <a:xfrm>
            <a:off x="8001000" y="437670"/>
            <a:ext cx="3581400" cy="1447800"/>
          </a:xfrm>
          <a:prstGeom prst="rect">
            <a:avLst/>
          </a:prstGeom>
          <a:solidFill>
            <a:srgbClr val="EEEEE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8985" y="439344"/>
            <a:ext cx="6553815" cy="3756617"/>
          </a:xfrm>
          <a:prstGeom prst="rect">
            <a:avLst/>
          </a:prstGeom>
          <a:solidFill>
            <a:srgbClr val="EEEEEE">
              <a:alpha val="85882"/>
            </a:srgbClr>
          </a:solidFill>
        </p:spPr>
        <p:txBody>
          <a:bodyPr tIns="182880" anchor="t" anchorCtr="0">
            <a:noAutofit/>
          </a:bodyPr>
          <a:lstStyle>
            <a:lvl1pPr marL="450839" indent="0">
              <a:defRPr>
                <a:solidFill>
                  <a:schemeClr val="tx1"/>
                </a:solidFill>
                <a:latin typeface="Quicksand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8985" y="4195962"/>
            <a:ext cx="6553815" cy="1344126"/>
          </a:xfrm>
          <a:solidFill>
            <a:srgbClr val="EEEEEE">
              <a:alpha val="85882"/>
            </a:srgbClr>
          </a:solidFill>
        </p:spPr>
        <p:txBody>
          <a:bodyPr tIns="162000">
            <a:noAutofit/>
          </a:bodyPr>
          <a:lstStyle>
            <a:lvl1pPr marL="444489" indent="0" algn="l">
              <a:spcAft>
                <a:spcPts val="0"/>
              </a:spcAft>
              <a:buNone/>
              <a:defRPr sz="1500" b="0">
                <a:solidFill>
                  <a:schemeClr val="tx1"/>
                </a:solidFill>
                <a:latin typeface="Quicksand" panose="00000500000000000000" pitchFamily="2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e-CH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33ED18-BB6D-4DE9-922F-3CB493FCA0A9}"/>
              </a:ext>
            </a:extLst>
          </p:cNvPr>
          <p:cNvGrpSpPr/>
          <p:nvPr userDrawn="1"/>
        </p:nvGrpSpPr>
        <p:grpSpPr>
          <a:xfrm>
            <a:off x="3300579" y="5781674"/>
            <a:ext cx="5590843" cy="843742"/>
            <a:chOff x="3300579" y="5714999"/>
            <a:chExt cx="5590843" cy="843742"/>
          </a:xfrm>
        </p:grpSpPr>
        <p:pic>
          <p:nvPicPr>
            <p:cNvPr id="4" name="Grafik 3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1"/>
            <a:stretch/>
          </p:blipFill>
          <p:spPr>
            <a:xfrm>
              <a:off x="3300579" y="5714999"/>
              <a:ext cx="2143299" cy="84374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7D1BA61-9BEE-40C9-AB94-8EDD1D570E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9115" y="5714999"/>
              <a:ext cx="3452307" cy="843742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A002A2F-6F7F-4DD5-80CD-AFC4F0013E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639" y="675046"/>
            <a:ext cx="2888123" cy="9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408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584" userDrawn="1">
          <p15:clr>
            <a:srgbClr val="FBAE40"/>
          </p15:clr>
        </p15:guide>
        <p15:guide id="2" orient="horz" pos="2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Zwischen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4419" y="430372"/>
            <a:ext cx="6556248" cy="3744586"/>
          </a:xfrm>
          <a:prstGeom prst="rect">
            <a:avLst/>
          </a:prstGeom>
          <a:solidFill>
            <a:srgbClr val="EEEEEE">
              <a:alpha val="87000"/>
            </a:srgbClr>
          </a:solidFill>
        </p:spPr>
        <p:txBody>
          <a:bodyPr tIns="182880" anchor="t" anchorCtr="0">
            <a:noAutofit/>
          </a:bodyPr>
          <a:lstStyle>
            <a:lvl1pPr marL="450839" indent="0">
              <a:defRPr>
                <a:solidFill>
                  <a:srgbClr val="31425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4419" y="4174958"/>
            <a:ext cx="6556248" cy="1344168"/>
          </a:xfrm>
          <a:solidFill>
            <a:srgbClr val="EEEEEE">
              <a:alpha val="87000"/>
            </a:srgbClr>
          </a:solidFill>
        </p:spPr>
        <p:txBody>
          <a:bodyPr lIns="79200" tIns="172800">
            <a:noAutofit/>
          </a:bodyPr>
          <a:lstStyle>
            <a:lvl1pPr marL="444489" indent="0" algn="l">
              <a:spcAft>
                <a:spcPts val="0"/>
              </a:spcAft>
              <a:buNone/>
              <a:defRPr sz="1500" b="0">
                <a:solidFill>
                  <a:srgbClr val="314254"/>
                </a:solidFill>
                <a:latin typeface="Quicksand" panose="00000500000000000000" pitchFamily="2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e-CH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9F5427-AEAD-48A9-ACDD-1EB9A00B1325}"/>
              </a:ext>
            </a:extLst>
          </p:cNvPr>
          <p:cNvGrpSpPr/>
          <p:nvPr userDrawn="1"/>
        </p:nvGrpSpPr>
        <p:grpSpPr>
          <a:xfrm>
            <a:off x="3300579" y="5781674"/>
            <a:ext cx="5590843" cy="843742"/>
            <a:chOff x="3300579" y="5714999"/>
            <a:chExt cx="5590843" cy="843742"/>
          </a:xfrm>
        </p:grpSpPr>
        <p:pic>
          <p:nvPicPr>
            <p:cNvPr id="13" name="Grafik 3">
              <a:extLst>
                <a:ext uri="{FF2B5EF4-FFF2-40B4-BE49-F238E27FC236}">
                  <a16:creationId xmlns:a16="http://schemas.microsoft.com/office/drawing/2014/main" id="{267CCF31-2012-468D-B475-98F80313828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1"/>
            <a:stretch/>
          </p:blipFill>
          <p:spPr>
            <a:xfrm>
              <a:off x="3300579" y="5714999"/>
              <a:ext cx="2143299" cy="84374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4132FA5-89CF-4606-81DE-D1B2896EE0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9115" y="5714999"/>
              <a:ext cx="3452307" cy="843742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D9E2994-56C1-47B5-98D5-0BC7376010D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639" y="675046"/>
            <a:ext cx="2888123" cy="9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47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624422" y="1174433"/>
            <a:ext cx="10943167" cy="4824412"/>
          </a:xfrm>
        </p:spPr>
        <p:txBody>
          <a:bodyPr>
            <a:noAutofit/>
          </a:bodyPr>
          <a:lstStyle>
            <a:lvl1pPr marL="538149" indent="-273593">
              <a:defRPr/>
            </a:lvl1pPr>
            <a:lvl2pPr marL="803255" indent="-273593">
              <a:defRPr/>
            </a:lvl2pPr>
            <a:lvl3pPr marL="1074712" indent="-273593">
              <a:tabLst/>
              <a:defRPr/>
            </a:lvl3pPr>
            <a:lvl4pPr marL="1341405" indent="-273593">
              <a:defRPr/>
            </a:lvl4pPr>
            <a:lvl5pPr marL="1616034" indent="-274632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7F078-799D-4C83-BD98-20DA1FFA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CA162-62E2-427C-A120-549F0D92BE2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fld id="{6CB3B594-2801-4864-9089-E42463258A4B}" type="slidenum">
              <a:rPr lang="de-CH" smtClean="0"/>
              <a:pPr>
                <a:spcBef>
                  <a:spcPct val="0"/>
                </a:spcBef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982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188720"/>
            <a:ext cx="5384800" cy="4927284"/>
          </a:xfrm>
        </p:spPr>
        <p:txBody>
          <a:bodyPr/>
          <a:lstStyle>
            <a:lvl1pPr marL="538149" indent="-274632">
              <a:defRPr sz="1700"/>
            </a:lvl1pPr>
            <a:lvl2pPr marL="803255" indent="-273593">
              <a:defRPr sz="1700"/>
            </a:lvl2pPr>
            <a:lvl3pPr marL="1076298" indent="-273044">
              <a:defRPr sz="1500"/>
            </a:lvl3pPr>
            <a:lvl4pPr marL="1341405" indent="-273593">
              <a:defRPr sz="1500"/>
            </a:lvl4pPr>
            <a:lvl5pPr marL="1616034" indent="-274632"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188720"/>
            <a:ext cx="5384800" cy="4927284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 marL="1616034" indent="-274632"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AF0FE-0D96-4FD5-B970-F29DD243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D53BF-0FF8-4277-AE21-85B860D590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fld id="{6CB3B594-2801-4864-9089-E42463258A4B}" type="slidenum">
              <a:rPr lang="de-CH" smtClean="0"/>
              <a:pPr>
                <a:spcBef>
                  <a:spcPct val="0"/>
                </a:spcBef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1023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194976"/>
            <a:ext cx="5386917" cy="471264"/>
          </a:xfrm>
        </p:spPr>
        <p:txBody>
          <a:bodyPr anchor="t">
            <a:normAutofit/>
          </a:bodyPr>
          <a:lstStyle>
            <a:lvl1pPr marL="266693" indent="0">
              <a:buNone/>
              <a:defRPr sz="17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1782764"/>
            <a:ext cx="5386917" cy="4343400"/>
          </a:xfrm>
        </p:spPr>
        <p:txBody>
          <a:bodyPr/>
          <a:lstStyle>
            <a:lvl1pPr marL="538149" indent="-274632">
              <a:defRPr sz="1700" b="0"/>
            </a:lvl1pPr>
            <a:lvl2pPr marL="803255" indent="-273593">
              <a:defRPr sz="1500"/>
            </a:lvl2pPr>
            <a:lvl3pPr marL="1076298" indent="-273044">
              <a:defRPr sz="1500"/>
            </a:lvl3pPr>
            <a:lvl4pPr marL="1341405" indent="-265107">
              <a:defRPr sz="1500"/>
            </a:lvl4pPr>
            <a:lvl5pPr marL="1616034" indent="-274632"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72" y="1194976"/>
            <a:ext cx="5389033" cy="471264"/>
          </a:xfrm>
        </p:spPr>
        <p:txBody>
          <a:bodyPr anchor="t">
            <a:normAutofit/>
          </a:bodyPr>
          <a:lstStyle>
            <a:lvl1pPr marL="185734" indent="0">
              <a:buNone/>
              <a:defRPr sz="17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72" y="1782764"/>
            <a:ext cx="5389033" cy="4343400"/>
          </a:xfrm>
        </p:spPr>
        <p:txBody>
          <a:bodyPr/>
          <a:lstStyle>
            <a:lvl1pPr marL="431789" indent="-273593">
              <a:defRPr sz="1700" b="0"/>
            </a:lvl1pPr>
            <a:lvl2pPr marL="715945" indent="-273593">
              <a:defRPr sz="1500"/>
            </a:lvl2pPr>
            <a:lvl3pPr marL="982638" indent="-273044">
              <a:defRPr sz="1500"/>
            </a:lvl3pPr>
            <a:lvl4pPr marL="1257269" indent="-274632">
              <a:defRPr sz="1500"/>
            </a:lvl4pPr>
            <a:lvl5pPr marL="1523962" indent="-273593"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AF270-ACC4-4048-9AA5-420489D8C3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fld id="{6CB3B594-2801-4864-9089-E42463258A4B}" type="slidenum">
              <a:rPr lang="de-CH" smtClean="0"/>
              <a:pPr>
                <a:spcBef>
                  <a:spcPct val="0"/>
                </a:spcBef>
              </a:pPr>
              <a:t>‹#›</a:t>
            </a:fld>
            <a:endParaRPr lang="de-CH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1E23C29-E40F-4F72-8BAE-7E45BB9C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109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178140"/>
            <a:ext cx="5384800" cy="4948024"/>
          </a:xfrm>
        </p:spPr>
        <p:txBody>
          <a:bodyPr/>
          <a:lstStyle>
            <a:lvl1pPr marL="266693" indent="0">
              <a:buFontTx/>
              <a:buNone/>
              <a:defRPr sz="1700" b="1"/>
            </a:lvl1pPr>
            <a:lvl2pPr marL="538149" indent="-273593">
              <a:defRPr sz="1700"/>
            </a:lvl2pPr>
            <a:lvl3pPr marL="803255" indent="-273593">
              <a:defRPr sz="1500"/>
            </a:lvl3pPr>
            <a:lvl4pPr marL="1076298" indent="-273044">
              <a:tabLst/>
              <a:defRPr sz="1500"/>
            </a:lvl4pPr>
            <a:lvl5pPr marL="1341405" indent="-273593"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6192012" y="1178567"/>
            <a:ext cx="5375573" cy="48952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10D2D-F1CB-4D55-B324-CEEB546C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82327-D4E3-4DCC-A9E7-AB16DA243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fld id="{6CB3B594-2801-4864-9089-E42463258A4B}" type="slidenum">
              <a:rPr lang="de-CH" smtClean="0"/>
              <a:pPr>
                <a:spcBef>
                  <a:spcPct val="0"/>
                </a:spcBef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064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EFFD-29DD-4FEC-9CE1-BAFF0186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2657DB-4A92-4406-B460-8E26F1468F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fld id="{6CB3B594-2801-4864-9089-E42463258A4B}" type="slidenum">
              <a:rPr lang="de-CH" smtClean="0"/>
              <a:pPr>
                <a:spcBef>
                  <a:spcPct val="0"/>
                </a:spcBef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493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9760" y="1174656"/>
            <a:ext cx="10972800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5" name="Titelplatzhalter 1">
            <a:extLst>
              <a:ext uri="{FF2B5EF4-FFF2-40B4-BE49-F238E27FC236}">
                <a16:creationId xmlns:a16="http://schemas.microsoft.com/office/drawing/2014/main" id="{1EBCF2BC-70A7-4C52-B49C-C12C5C0B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524891" cy="548958"/>
          </a:xfrm>
          <a:prstGeom prst="rect">
            <a:avLst/>
          </a:prstGeom>
          <a:solidFill>
            <a:srgbClr val="314254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41363" lvl="0" defTabSz="914400"/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3C2371-5FA2-4D9E-8F1C-47F9BBFCB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2560" y="0"/>
            <a:ext cx="599440" cy="548958"/>
          </a:xfrm>
          <a:prstGeom prst="rect">
            <a:avLst/>
          </a:prstGeom>
          <a:solidFill>
            <a:srgbClr val="314254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defRPr lang="de-CH" sz="1600" smtClean="0">
                <a:solidFill>
                  <a:schemeClr val="bg1"/>
                </a:solidFill>
                <a:latin typeface="Quicksand" panose="00000500000000000000" pitchFamily="2" charset="0"/>
                <a:ea typeface="+mj-ea"/>
                <a:cs typeface="Nirmala UI" panose="020B0502040204020203" pitchFamily="34" charset="0"/>
              </a:defRPr>
            </a:lvl1pPr>
          </a:lstStyle>
          <a:p>
            <a:pPr>
              <a:spcBef>
                <a:spcPct val="0"/>
              </a:spcBef>
            </a:pPr>
            <a:fld id="{6CB3B594-2801-4864-9089-E42463258A4B}" type="slidenum">
              <a:rPr lang="de-CH" smtClean="0"/>
              <a:pPr>
                <a:spcBef>
                  <a:spcPct val="0"/>
                </a:spcBef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996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ftr="0" dt="0"/>
  <p:txStyles>
    <p:titleStyle>
      <a:lvl1pPr marL="647984" indent="0" algn="l" defTabSz="914377" rtl="0" eaLnBrk="1" latinLnBrk="0" hangingPunct="1">
        <a:spcBef>
          <a:spcPct val="0"/>
        </a:spcBef>
        <a:buNone/>
        <a:tabLst>
          <a:tab pos="5600700" algn="l"/>
        </a:tabLst>
        <a:defRPr lang="de-CH" sz="2200" b="0" kern="1200" dirty="0">
          <a:solidFill>
            <a:schemeClr val="bg1"/>
          </a:solidFill>
          <a:latin typeface="Quicksand" panose="00000500000000000000" pitchFamily="2" charset="0"/>
          <a:ea typeface="+mj-ea"/>
          <a:cs typeface="Nirmala UI" panose="020B0502040204020203" pitchFamily="34" charset="0"/>
        </a:defRPr>
      </a:lvl1pPr>
    </p:titleStyle>
    <p:bodyStyle>
      <a:lvl1pPr marL="538149" indent="-273593" algn="l" defTabSz="914377" rtl="0" eaLnBrk="1" latinLnBrk="0" hangingPunct="1">
        <a:spcBef>
          <a:spcPct val="20000"/>
        </a:spcBef>
        <a:spcAft>
          <a:spcPts val="2000"/>
        </a:spcAft>
        <a:buClr>
          <a:srgbClr val="FF0000"/>
        </a:buClr>
        <a:buFont typeface="Wingdings" panose="05000000000000000000" pitchFamily="2" charset="2"/>
        <a:buChar char=""/>
        <a:tabLst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803255" indent="-273593" algn="l" defTabSz="914377" rtl="0" eaLnBrk="1" latinLnBrk="0" hangingPunct="1">
        <a:spcBef>
          <a:spcPts val="0"/>
        </a:spcBef>
        <a:spcAft>
          <a:spcPts val="2000"/>
        </a:spcAft>
        <a:buClr>
          <a:schemeClr val="bg2"/>
        </a:buClr>
        <a:buFont typeface="Wingdings" pitchFamily="2" charset="2"/>
        <a:buChar char="n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076298" indent="-273044" algn="l" defTabSz="914377" rtl="0" eaLnBrk="1" latinLnBrk="0" hangingPunct="1">
        <a:spcBef>
          <a:spcPts val="0"/>
        </a:spcBef>
        <a:spcAft>
          <a:spcPts val="2000"/>
        </a:spcAft>
        <a:buClr>
          <a:schemeClr val="bg2"/>
        </a:buClr>
        <a:buFont typeface="Wingdings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341405" indent="-273593" algn="l" defTabSz="914377" rtl="0" eaLnBrk="1" latinLnBrk="0" hangingPunct="1">
        <a:spcBef>
          <a:spcPts val="0"/>
        </a:spcBef>
        <a:spcAft>
          <a:spcPts val="2000"/>
        </a:spcAft>
        <a:buClr>
          <a:schemeClr val="bg2"/>
        </a:buClr>
        <a:buFont typeface="Wingdings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616034" indent="-274632" algn="l" defTabSz="914377" rtl="0" eaLnBrk="1" latinLnBrk="0" hangingPunct="1">
        <a:spcBef>
          <a:spcPts val="0"/>
        </a:spcBef>
        <a:spcAft>
          <a:spcPts val="2000"/>
        </a:spcAft>
        <a:buClr>
          <a:schemeClr val="bg2"/>
        </a:buClr>
        <a:buFont typeface="Wingdings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435064" indent="-185734" algn="l" defTabSz="914377" rtl="0" eaLnBrk="1" latinLnBrk="0" hangingPunct="1">
        <a:spcBef>
          <a:spcPct val="20000"/>
        </a:spcBef>
        <a:buClr>
          <a:schemeClr val="bg2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wiki/Visibility" TargetMode="External"/><Relationship Id="rId2" Type="http://schemas.openxmlformats.org/officeDocument/2006/relationships/hyperlink" Target="https://youtu.be/PVYdHDm0q6Y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Prof. Peter Sommerlad / Thomas Corbat</a:t>
            </a:r>
          </a:p>
          <a:p>
            <a:r>
              <a:rPr lang="de-CH" dirty="0"/>
              <a:t>Rapperswil, 16.05.2019</a:t>
            </a:r>
          </a:p>
          <a:p>
            <a:r>
              <a:rPr lang="de-CH" dirty="0"/>
              <a:t>FS2019</a:t>
            </a:r>
            <a:endParaRPr lang="en-US" dirty="0"/>
          </a:p>
          <a:p>
            <a:endParaRPr lang="de-CH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1800" dirty="0"/>
              <a:t>Department I - C Plus </a:t>
            </a:r>
            <a:r>
              <a:rPr lang="de-CH" sz="1800" dirty="0" err="1"/>
              <a:t>Plus</a:t>
            </a:r>
            <a:br>
              <a:rPr lang="de-CH" sz="1800" dirty="0"/>
            </a:br>
            <a:br>
              <a:rPr lang="de-CH" dirty="0"/>
            </a:br>
            <a:r>
              <a:rPr lang="de-CH" dirty="0"/>
              <a:t>Modern and </a:t>
            </a:r>
            <a:r>
              <a:rPr lang="de-CH" dirty="0" err="1"/>
              <a:t>Lucid</a:t>
            </a:r>
            <a:r>
              <a:rPr lang="de-CH" dirty="0"/>
              <a:t> C++ </a:t>
            </a:r>
            <a:r>
              <a:rPr lang="de-CH" dirty="0" err="1"/>
              <a:t>Advanced</a:t>
            </a:r>
            <a:br>
              <a:rPr lang="de-CH" dirty="0"/>
            </a:br>
            <a:r>
              <a:rPr lang="de-CH" dirty="0" err="1"/>
              <a:t>for</a:t>
            </a:r>
            <a:r>
              <a:rPr lang="de-CH" dirty="0"/>
              <a:t> Professional </a:t>
            </a:r>
            <a:r>
              <a:rPr lang="de-CH" dirty="0" err="1"/>
              <a:t>Programmers</a:t>
            </a:r>
            <a:br>
              <a:rPr lang="de-CH" dirty="0"/>
            </a:br>
            <a:br>
              <a:rPr lang="de-CH" dirty="0"/>
            </a:br>
            <a:r>
              <a:rPr lang="de-CH" dirty="0"/>
              <a:t>Week 13 – </a:t>
            </a:r>
            <a:r>
              <a:rPr lang="de-CH" dirty="0" err="1"/>
              <a:t>Hourglass</a:t>
            </a:r>
            <a:r>
              <a:rPr lang="de-CH" dirty="0"/>
              <a:t> Interfaces</a:t>
            </a:r>
          </a:p>
        </p:txBody>
      </p:sp>
    </p:spTree>
    <p:extLst>
      <p:ext uri="{BB962C8B-B14F-4D97-AF65-F5344CB8AC3E}">
        <p14:creationId xmlns:p14="http://schemas.microsoft.com/office/powerpoint/2010/main" val="456832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Implementing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Opaque</a:t>
            </a:r>
            <a:r>
              <a:rPr lang="de-CH" dirty="0"/>
              <a:t> Wizard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Wizard </a:t>
            </a:r>
            <a:r>
              <a:rPr lang="de-CH" dirty="0" err="1"/>
              <a:t>class</a:t>
            </a:r>
            <a:r>
              <a:rPr lang="de-CH" dirty="0"/>
              <a:t> must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implemented</a:t>
            </a:r>
            <a:endParaRPr lang="de-CH" dirty="0"/>
          </a:p>
          <a:p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allow</a:t>
            </a:r>
            <a:r>
              <a:rPr lang="de-CH" dirty="0"/>
              <a:t> </a:t>
            </a:r>
            <a:r>
              <a:rPr lang="de-CH" dirty="0" err="1"/>
              <a:t>full</a:t>
            </a:r>
            <a:r>
              <a:rPr lang="de-CH" dirty="0"/>
              <a:t> C++ </a:t>
            </a:r>
            <a:r>
              <a:rPr lang="de-CH" dirty="0" err="1"/>
              <a:t>including</a:t>
            </a:r>
            <a:r>
              <a:rPr lang="de-CH" dirty="0"/>
              <a:t> </a:t>
            </a:r>
            <a:r>
              <a:rPr lang="de-CH" dirty="0" err="1"/>
              <a:t>templates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need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a "</a:t>
            </a:r>
            <a:r>
              <a:rPr lang="de-CH" dirty="0" err="1"/>
              <a:t>trampolin</a:t>
            </a:r>
            <a:r>
              <a:rPr lang="de-CH" dirty="0"/>
              <a:t>" </a:t>
            </a:r>
            <a:r>
              <a:rPr lang="de-CH" dirty="0" err="1"/>
              <a:t>class</a:t>
            </a:r>
            <a:endParaRPr lang="de-CH" dirty="0"/>
          </a:p>
          <a:p>
            <a:pPr lvl="1"/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wraps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actual</a:t>
            </a:r>
            <a:r>
              <a:rPr lang="de-CH" dirty="0"/>
              <a:t> Wizard </a:t>
            </a:r>
            <a:r>
              <a:rPr lang="de-CH" dirty="0" err="1"/>
              <a:t>implementation</a:t>
            </a:r>
            <a:endParaRPr lang="de-CH" dirty="0"/>
          </a:p>
          <a:p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>
            <a:off x="990600" y="3554160"/>
            <a:ext cx="4566920" cy="1947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extern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Wizard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C linkage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trampolin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Wizard(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: </a:t>
            </a:r>
            <a:r>
              <a:rPr lang="de-CH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wiz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} {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unseen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CH" sz="1400" dirty="0">
                <a:solidFill>
                  <a:srgbClr val="005032"/>
                </a:solidFill>
                <a:latin typeface="Consolas" panose="020B0609020204030204" pitchFamily="49" charset="0"/>
              </a:rPr>
              <a:t>Wizard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wiz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4600" y="2895600"/>
            <a:ext cx="5410200" cy="32091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unseen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CH" sz="14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>
                <a:solidFill>
                  <a:srgbClr val="005032"/>
                </a:solidFill>
                <a:latin typeface="Consolas" panose="020B0609020204030204" pitchFamily="49" charset="0"/>
              </a:rPr>
              <a:t>Wizard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 // </a:t>
            </a:r>
            <a:r>
              <a:rPr lang="de-CH" sz="1400" dirty="0">
                <a:solidFill>
                  <a:srgbClr val="3F7F5F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Wizard(std::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CH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Rincewind</a:t>
            </a:r>
            <a:r>
              <a:rPr lang="de-CH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: </a:t>
            </a:r>
            <a:r>
              <a:rPr lang="de-CH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de-CH" sz="1400" dirty="0">
                <a:solidFill>
                  <a:srgbClr val="0000C0"/>
                </a:solidFill>
                <a:latin typeface="Consolas" panose="020B0609020204030204" pitchFamily="49" charset="0"/>
              </a:rPr>
              <a:t>wand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{} {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doMagic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 wish);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learnSpell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newspell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mixAndStorePotion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potion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.c_str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3184828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Wizard.cpp</a:t>
            </a:r>
            <a:endParaRPr lang="de-CH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24600" y="2526268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WizardHidden.h</a:t>
            </a:r>
            <a:endParaRPr lang="de-CH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6370675"/>
            <a:ext cx="7060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de-CH" sz="1400" dirty="0"/>
              <a:t>Note: The </a:t>
            </a:r>
            <a:r>
              <a:rPr lang="de-CH" sz="1400" dirty="0" err="1"/>
              <a:t>Hairpoll</a:t>
            </a:r>
            <a:r>
              <a:rPr lang="de-CH" sz="1400" dirty="0"/>
              <a:t> </a:t>
            </a:r>
            <a:r>
              <a:rPr lang="de-CH" sz="1400" dirty="0" err="1"/>
              <a:t>example</a:t>
            </a:r>
            <a:r>
              <a:rPr lang="de-CH" sz="1400" dirty="0"/>
              <a:t>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dirty="0" err="1"/>
              <a:t>Stefanus</a:t>
            </a:r>
            <a:r>
              <a:rPr lang="de-CH" sz="1400" dirty="0"/>
              <a:t> Du </a:t>
            </a:r>
            <a:r>
              <a:rPr lang="de-CH" sz="1400" dirty="0" err="1"/>
              <a:t>Toit</a:t>
            </a:r>
            <a:r>
              <a:rPr lang="de-CH" sz="1400" dirty="0"/>
              <a:t> </a:t>
            </a:r>
            <a:r>
              <a:rPr lang="de-CH" sz="1400" dirty="0" err="1"/>
              <a:t>has</a:t>
            </a:r>
            <a:r>
              <a:rPr lang="de-CH" sz="1400" dirty="0"/>
              <a:t> non-standard </a:t>
            </a:r>
            <a:r>
              <a:rPr lang="de-CH" sz="1400" dirty="0" err="1"/>
              <a:t>code</a:t>
            </a:r>
            <a:r>
              <a:rPr lang="de-CH" sz="1400" dirty="0"/>
              <a:t> in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trampolin</a:t>
            </a:r>
            <a:endParaRPr lang="de-CH" sz="14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958AC2F-DF1D-4A17-9ECC-96E085BDFF2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fld id="{6CB3B594-2801-4864-9089-E42463258A4B}" type="slidenum">
              <a:rPr lang="de-CH" smtClean="0"/>
              <a:pPr>
                <a:spcBef>
                  <a:spcPct val="0"/>
                </a:spcBef>
              </a:pPr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604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Dealing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Exceptions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4423" y="1174433"/>
            <a:ext cx="5623978" cy="4824412"/>
          </a:xfrm>
        </p:spPr>
        <p:txBody>
          <a:bodyPr/>
          <a:lstStyle/>
          <a:p>
            <a:r>
              <a:rPr lang="en-US" dirty="0"/>
              <a:t>Remember the 5 ways to deal with errors!</a:t>
            </a:r>
          </a:p>
          <a:p>
            <a:r>
              <a:rPr lang="en-US" dirty="0"/>
              <a:t>You can’t use references in C API, must use pointers to pointers</a:t>
            </a:r>
          </a:p>
          <a:p>
            <a:r>
              <a:rPr lang="en-US" dirty="0"/>
              <a:t>In case of an error, allocate error value on the heap</a:t>
            </a:r>
          </a:p>
          <a:p>
            <a:pPr lvl="1"/>
            <a:r>
              <a:rPr lang="en-US" dirty="0"/>
              <a:t>You must provide a disposal function to clean up</a:t>
            </a:r>
          </a:p>
          <a:p>
            <a:endParaRPr lang="en-US" dirty="0"/>
          </a:p>
          <a:p>
            <a:r>
              <a:rPr lang="en-US" dirty="0"/>
              <a:t>You can use C++ types internally (</a:t>
            </a:r>
            <a:r>
              <a:rPr lang="en-US" dirty="0">
                <a:latin typeface="Consolas" panose="020B0609020204030204" pitchFamily="49" charset="0"/>
              </a:rPr>
              <a:t>std::string</a:t>
            </a:r>
            <a:r>
              <a:rPr lang="en-US" dirty="0"/>
              <a:t>)</a:t>
            </a:r>
          </a:p>
          <a:p>
            <a:r>
              <a:rPr lang="en-US" dirty="0"/>
              <a:t>It is safe to return the </a:t>
            </a:r>
            <a:r>
              <a:rPr lang="en-US" dirty="0">
                <a:latin typeface="Consolas" panose="020B0609020204030204" pitchFamily="49" charset="0"/>
              </a:rPr>
              <a:t>char const *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because caller owns the object providing the memory </a:t>
            </a:r>
          </a:p>
          <a:p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7239000" y="1360408"/>
            <a:ext cx="4566920" cy="145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>
                <a:solidFill>
                  <a:srgbClr val="005032"/>
                </a:solidFill>
                <a:latin typeface="Consolas" panose="020B0609020204030204" pitchFamily="49" charset="0"/>
              </a:rPr>
              <a:t>Error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error_t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error_message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error_t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error_dispose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error_t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wizard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createWizard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name,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error_t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out_error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239000" y="97983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Wizard.h</a:t>
            </a:r>
            <a:endParaRPr lang="de-CH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9000" y="3505200"/>
            <a:ext cx="4566920" cy="3048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extern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>
                <a:solidFill>
                  <a:srgbClr val="2A00FF"/>
                </a:solidFill>
                <a:latin typeface="Consolas" panose="020B0609020204030204" pitchFamily="49" charset="0"/>
              </a:rPr>
              <a:t>"C" 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Error {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de-CH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error_message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error_t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de-CH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.c_str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CH" sz="1400" dirty="0">
              <a:latin typeface="Consolas" panose="020B0609020204030204" pitchFamily="49" charset="0"/>
            </a:endParaRPr>
          </a:p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error_dispose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error_t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delete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239000" y="3124625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Wizard.cpp</a:t>
            </a:r>
            <a:endParaRPr lang="de-CH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A3FCD-36A7-42F2-8EC7-98F059008BB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fld id="{6CB3B594-2801-4864-9089-E42463258A4B}" type="slidenum">
              <a:rPr lang="de-CH" smtClean="0"/>
              <a:pPr>
                <a:spcBef>
                  <a:spcPct val="0"/>
                </a:spcBef>
              </a:pPr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471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Creating</a:t>
            </a:r>
            <a:r>
              <a:rPr lang="de-CH" dirty="0"/>
              <a:t> Error Messages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Exceptions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283732"/>
            <a:ext cx="10943167" cy="4824412"/>
          </a:xfrm>
        </p:spPr>
        <p:txBody>
          <a:bodyPr/>
          <a:lstStyle/>
          <a:p>
            <a:r>
              <a:rPr lang="en-US" dirty="0"/>
              <a:t>Call the function body and catch exceptions</a:t>
            </a:r>
          </a:p>
          <a:p>
            <a:r>
              <a:rPr lang="en-US" dirty="0"/>
              <a:t>Map them to an Error object</a:t>
            </a:r>
          </a:p>
          <a:p>
            <a:r>
              <a:rPr lang="en-US" dirty="0"/>
              <a:t>Set the pointer pointed to by </a:t>
            </a:r>
            <a:r>
              <a:rPr lang="en-US" dirty="0" err="1">
                <a:latin typeface="Consolas" panose="020B0609020204030204" pitchFamily="49" charset="0"/>
              </a:rPr>
              <a:t>out_error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Use pointer to pointer as reference to pointer</a:t>
            </a:r>
          </a:p>
          <a:p>
            <a:pPr lvl="1"/>
            <a:r>
              <a:rPr lang="en-US" dirty="0"/>
              <a:t>Passed </a:t>
            </a:r>
            <a:r>
              <a:rPr lang="en-US" dirty="0" err="1">
                <a:latin typeface="Consolas" panose="020B0609020204030204" pitchFamily="49" charset="0"/>
              </a:rPr>
              <a:t>out_error</a:t>
            </a:r>
            <a:r>
              <a:rPr lang="en-US" dirty="0"/>
              <a:t> must not be </a:t>
            </a:r>
            <a:r>
              <a:rPr lang="en-US" dirty="0" err="1">
                <a:latin typeface="Consolas" panose="020B0609020204030204" pitchFamily="49" charset="0"/>
              </a:rPr>
              <a:t>nullptr</a:t>
            </a:r>
            <a:r>
              <a:rPr lang="en-US" dirty="0"/>
              <a:t>!</a:t>
            </a:r>
          </a:p>
          <a:p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>
            <a:off x="6117241" y="1283732"/>
            <a:ext cx="5862320" cy="5181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template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typename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644632"/>
                </a:solidFill>
                <a:latin typeface="Consolas" panose="020B0609020204030204" pitchFamily="49" charset="0"/>
              </a:rPr>
              <a:t>Fn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translateExceptions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error_t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out_error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644632"/>
                </a:solidFill>
                <a:latin typeface="Consolas" panose="020B0609020204030204" pitchFamily="49" charset="0"/>
              </a:rPr>
              <a:t>Fn</a:t>
            </a:r>
            <a:r>
              <a:rPr lang="en-US" sz="1400" dirty="0">
                <a:solidFill>
                  <a:srgbClr val="64463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CH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e) {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*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out_error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>
                <a:solidFill>
                  <a:srgbClr val="005032"/>
                </a:solidFill>
                <a:latin typeface="Consolas" panose="020B0609020204030204" pitchFamily="49" charset="0"/>
              </a:rPr>
              <a:t>Error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e.</a:t>
            </a:r>
            <a:r>
              <a:rPr lang="de-CH" sz="1400" dirty="0" err="1">
                <a:solidFill>
                  <a:srgbClr val="642880"/>
                </a:solidFill>
                <a:latin typeface="Consolas" panose="020B0609020204030204" pitchFamily="49" charset="0"/>
              </a:rPr>
              <a:t>what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()};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(...)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out_error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Error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"Unknown internal error"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CH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wizard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createWizard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char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name,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error_t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out_error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sz="1400" dirty="0">
                <a:solidFill>
                  <a:srgbClr val="005032"/>
                </a:solidFill>
                <a:latin typeface="Consolas" panose="020B0609020204030204" pitchFamily="49" charset="0"/>
              </a:rPr>
              <a:t>  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wizard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nullptr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translateExceptions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out_error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,[&amp;] {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>
                <a:solidFill>
                  <a:srgbClr val="005032"/>
                </a:solidFill>
                <a:latin typeface="Consolas" panose="020B0609020204030204" pitchFamily="49" charset="0"/>
              </a:rPr>
              <a:t>Wizard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CH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9739" y="914400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Wizard.cpp</a:t>
            </a:r>
            <a:endParaRPr lang="de-CH" dirty="0">
              <a:latin typeface="Consolas" panose="020B06090202040302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A5D74-4E7D-4ADC-BCF7-0A571801C8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fld id="{6CB3B594-2801-4864-9089-E42463258A4B}" type="slidenum">
              <a:rPr lang="de-CH" smtClean="0"/>
              <a:pPr>
                <a:spcBef>
                  <a:spcPct val="0"/>
                </a:spcBef>
              </a:pPr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804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Error Handling at Client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4423" y="914400"/>
            <a:ext cx="5242977" cy="4824412"/>
          </a:xfrm>
        </p:spPr>
        <p:txBody>
          <a:bodyPr/>
          <a:lstStyle/>
          <a:p>
            <a:r>
              <a:rPr lang="en-US" dirty="0"/>
              <a:t>Client-side C++ usage requires mapping error codes back to exceptions</a:t>
            </a:r>
          </a:p>
          <a:p>
            <a:pPr lvl="1"/>
            <a:r>
              <a:rPr lang="en-US" dirty="0"/>
              <a:t>Unfortunately exception type doesn’t map through</a:t>
            </a:r>
          </a:p>
          <a:p>
            <a:pPr lvl="1"/>
            <a:r>
              <a:rPr lang="en-US" dirty="0"/>
              <a:t>But can use a generic standard exception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/>
              <a:t>, keep the message</a:t>
            </a:r>
          </a:p>
          <a:p>
            <a:pPr lvl="1"/>
            <a:r>
              <a:rPr lang="en-US" dirty="0"/>
              <a:t>Dedicated RAII class for disposal</a:t>
            </a:r>
          </a:p>
          <a:p>
            <a:r>
              <a:rPr lang="en-US" dirty="0"/>
              <a:t>Temporary object with throwing destructor</a:t>
            </a:r>
          </a:p>
          <a:p>
            <a:pPr lvl="1"/>
            <a:r>
              <a:rPr lang="en-US" dirty="0"/>
              <a:t>Strange but possible</a:t>
            </a:r>
          </a:p>
          <a:p>
            <a:pPr lvl="1"/>
            <a:r>
              <a:rPr lang="en-US" dirty="0"/>
              <a:t>Automatic type conversion passes the address of its guts (opaque)</a:t>
            </a:r>
          </a:p>
          <a:p>
            <a:pPr lvl="1"/>
            <a:r>
              <a:rPr lang="en-US" dirty="0"/>
              <a:t>Tricky, take care you don’t leak when creating the object!</a:t>
            </a:r>
          </a:p>
          <a:p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>
            <a:off x="6019800" y="1283732"/>
            <a:ext cx="6096000" cy="5181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ErrorRAII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ErrorRAII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error_t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de-CH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opaque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} {}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~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ErrorRAII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CH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opaque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error_dispose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opaque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CH" sz="1400" dirty="0">
                <a:solidFill>
                  <a:srgbClr val="005032"/>
                </a:solidFill>
                <a:latin typeface="Consolas" panose="020B0609020204030204" pitchFamily="49" charset="0"/>
              </a:rPr>
              <a:t>  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error_t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opaque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de-CH" sz="1400" dirty="0">
              <a:latin typeface="Consolas" panose="020B0609020204030204" pitchFamily="49" charset="0"/>
            </a:endParaRPr>
          </a:p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ThrowOnError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ThrowOnError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~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ThrowOnError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noexcept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CH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error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CH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opaque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 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runtime_error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error_message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error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CH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opaque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)};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operator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*() {</a:t>
            </a:r>
          </a:p>
          <a:p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de-CH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error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CH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opaque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sz="1400" dirty="0">
                <a:solidFill>
                  <a:srgbClr val="005032"/>
                </a:solidFill>
                <a:latin typeface="Consolas" panose="020B0609020204030204" pitchFamily="49" charset="0"/>
              </a:rPr>
              <a:t>  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ErrorRAII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error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nullptr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906905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WizardClient.h</a:t>
            </a:r>
            <a:endParaRPr lang="de-CH" dirty="0">
              <a:latin typeface="Consolas" panose="020B06090202040302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0070D-7DE4-41C4-8DD7-6B34C3F8A0F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fld id="{6CB3B594-2801-4864-9089-E42463258A4B}" type="slidenum">
              <a:rPr lang="de-CH" smtClean="0"/>
              <a:pPr>
                <a:spcBef>
                  <a:spcPct val="0"/>
                </a:spcBef>
              </a:pPr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496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ThrowOnError</a:t>
            </a:r>
            <a:r>
              <a:rPr lang="de-CH" dirty="0"/>
              <a:t> in Client API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0" y="1361423"/>
            <a:ext cx="6096000" cy="45522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ThrowOnError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ThrowOnError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~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ThrowOnError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noexcept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CH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error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CH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opaque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 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runtime_error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error_message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error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CH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opaque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)};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operator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*() {</a:t>
            </a:r>
          </a:p>
          <a:p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de-CH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error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CH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opaque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sz="1400" dirty="0">
                <a:solidFill>
                  <a:srgbClr val="005032"/>
                </a:solidFill>
                <a:latin typeface="Consolas" panose="020B0609020204030204" pitchFamily="49" charset="0"/>
              </a:rPr>
              <a:t>  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ErrorRAII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error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nullptr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de-CH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>
                <a:solidFill>
                  <a:srgbClr val="005032"/>
                </a:solidFill>
                <a:latin typeface="Consolas" panose="020B0609020204030204" pitchFamily="49" charset="0"/>
              </a:rPr>
              <a:t>Wizard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Wizard(std::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 who =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Rincewind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400" dirty="0">
                <a:solidFill>
                  <a:srgbClr val="0000C0"/>
                </a:solidFill>
                <a:latin typeface="Consolas" panose="020B0609020204030204" pitchFamily="49" charset="0"/>
              </a:rPr>
              <a:t>      : </a:t>
            </a:r>
            <a:r>
              <a:rPr lang="de-CH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wiz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createWizard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who.c_str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de-CH" sz="14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ThrowOnError</a:t>
            </a:r>
            <a:r>
              <a:rPr lang="de-CH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)} {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 // C linkage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trampolin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Flowchart: Manual Operation 5"/>
          <p:cNvSpPr/>
          <p:nvPr/>
        </p:nvSpPr>
        <p:spPr>
          <a:xfrm>
            <a:off x="914400" y="2052242"/>
            <a:ext cx="3048000" cy="15335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1"/>
              <a:gd name="connsiteX1" fmla="*/ 10000 w 10000"/>
              <a:gd name="connsiteY1" fmla="*/ 0 h 10021"/>
              <a:gd name="connsiteX2" fmla="*/ 7302 w 10000"/>
              <a:gd name="connsiteY2" fmla="*/ 10021 h 10021"/>
              <a:gd name="connsiteX3" fmla="*/ 2000 w 10000"/>
              <a:gd name="connsiteY3" fmla="*/ 10000 h 10021"/>
              <a:gd name="connsiteX4" fmla="*/ 0 w 10000"/>
              <a:gd name="connsiteY4" fmla="*/ 0 h 10021"/>
              <a:gd name="connsiteX0" fmla="*/ 0 w 10000"/>
              <a:gd name="connsiteY0" fmla="*/ 0 h 10021"/>
              <a:gd name="connsiteX1" fmla="*/ 10000 w 10000"/>
              <a:gd name="connsiteY1" fmla="*/ 0 h 10021"/>
              <a:gd name="connsiteX2" fmla="*/ 7302 w 10000"/>
              <a:gd name="connsiteY2" fmla="*/ 10021 h 10021"/>
              <a:gd name="connsiteX3" fmla="*/ 2708 w 10000"/>
              <a:gd name="connsiteY3" fmla="*/ 10000 h 10021"/>
              <a:gd name="connsiteX4" fmla="*/ 0 w 10000"/>
              <a:gd name="connsiteY4" fmla="*/ 0 h 10021"/>
              <a:gd name="connsiteX0" fmla="*/ 0 w 10000"/>
              <a:gd name="connsiteY0" fmla="*/ 0 h 10042"/>
              <a:gd name="connsiteX1" fmla="*/ 10000 w 10000"/>
              <a:gd name="connsiteY1" fmla="*/ 0 h 10042"/>
              <a:gd name="connsiteX2" fmla="*/ 7302 w 10000"/>
              <a:gd name="connsiteY2" fmla="*/ 10021 h 10042"/>
              <a:gd name="connsiteX3" fmla="*/ 2729 w 10000"/>
              <a:gd name="connsiteY3" fmla="*/ 10042 h 10042"/>
              <a:gd name="connsiteX4" fmla="*/ 0 w 10000"/>
              <a:gd name="connsiteY4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0" y="0"/>
                </a:moveTo>
                <a:lnTo>
                  <a:pt x="10000" y="0"/>
                </a:lnTo>
                <a:lnTo>
                  <a:pt x="7302" y="10021"/>
                </a:lnTo>
                <a:lnTo>
                  <a:pt x="2729" y="100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C++ Client API</a:t>
            </a:r>
          </a:p>
          <a:p>
            <a:pPr algn="ctr"/>
            <a:r>
              <a:rPr lang="de-CH" dirty="0"/>
              <a:t>Header </a:t>
            </a:r>
            <a:r>
              <a:rPr lang="de-CH" dirty="0" err="1"/>
              <a:t>Only</a:t>
            </a:r>
            <a:endParaRPr lang="de-CH" dirty="0"/>
          </a:p>
          <a:p>
            <a:pPr algn="ctr"/>
            <a:endParaRPr lang="de-CH" dirty="0"/>
          </a:p>
        </p:txBody>
      </p:sp>
      <p:sp>
        <p:nvSpPr>
          <p:cNvPr id="7" name="Flowchart: Manual Operation 6"/>
          <p:cNvSpPr/>
          <p:nvPr/>
        </p:nvSpPr>
        <p:spPr>
          <a:xfrm flipV="1">
            <a:off x="914400" y="4316073"/>
            <a:ext cx="3048000" cy="15366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75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62"/>
              <a:gd name="connsiteX1" fmla="*/ 10000 w 10000"/>
              <a:gd name="connsiteY1" fmla="*/ 0 h 10062"/>
              <a:gd name="connsiteX2" fmla="*/ 7250 w 10000"/>
              <a:gd name="connsiteY2" fmla="*/ 10062 h 10062"/>
              <a:gd name="connsiteX3" fmla="*/ 2750 w 10000"/>
              <a:gd name="connsiteY3" fmla="*/ 10000 h 10062"/>
              <a:gd name="connsiteX4" fmla="*/ 0 w 10000"/>
              <a:gd name="connsiteY4" fmla="*/ 0 h 10062"/>
              <a:gd name="connsiteX0" fmla="*/ 0 w 10000"/>
              <a:gd name="connsiteY0" fmla="*/ 0 h 10062"/>
              <a:gd name="connsiteX1" fmla="*/ 10000 w 10000"/>
              <a:gd name="connsiteY1" fmla="*/ 0 h 10062"/>
              <a:gd name="connsiteX2" fmla="*/ 7250 w 10000"/>
              <a:gd name="connsiteY2" fmla="*/ 10062 h 10062"/>
              <a:gd name="connsiteX3" fmla="*/ 2750 w 10000"/>
              <a:gd name="connsiteY3" fmla="*/ 10031 h 10062"/>
              <a:gd name="connsiteX4" fmla="*/ 0 w 10000"/>
              <a:gd name="connsiteY4" fmla="*/ 0 h 10062"/>
              <a:gd name="connsiteX0" fmla="*/ 0 w 10000"/>
              <a:gd name="connsiteY0" fmla="*/ 0 h 10062"/>
              <a:gd name="connsiteX1" fmla="*/ 10000 w 10000"/>
              <a:gd name="connsiteY1" fmla="*/ 0 h 10062"/>
              <a:gd name="connsiteX2" fmla="*/ 7250 w 10000"/>
              <a:gd name="connsiteY2" fmla="*/ 10062 h 10062"/>
              <a:gd name="connsiteX3" fmla="*/ 2750 w 10000"/>
              <a:gd name="connsiteY3" fmla="*/ 10062 h 10062"/>
              <a:gd name="connsiteX4" fmla="*/ 0 w 10000"/>
              <a:gd name="connsiteY4" fmla="*/ 0 h 1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62">
                <a:moveTo>
                  <a:pt x="0" y="0"/>
                </a:moveTo>
                <a:lnTo>
                  <a:pt x="10000" y="0"/>
                </a:lnTo>
                <a:lnTo>
                  <a:pt x="7250" y="10062"/>
                </a:lnTo>
                <a:lnTo>
                  <a:pt x="2750" y="100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Rectangle 7"/>
          <p:cNvSpPr/>
          <p:nvPr/>
        </p:nvSpPr>
        <p:spPr>
          <a:xfrm>
            <a:off x="1743338" y="5319316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dirty="0">
                <a:solidFill>
                  <a:schemeClr val="lt1"/>
                </a:solidFill>
              </a:rPr>
              <a:t>C++ Library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3338" y="3642915"/>
            <a:ext cx="1390124" cy="62547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 Header</a:t>
            </a:r>
          </a:p>
          <a:p>
            <a:pPr algn="ctr"/>
            <a:r>
              <a:rPr lang="de-CH" dirty="0"/>
              <a:t>C ABI DLL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" y="1365171"/>
            <a:ext cx="3048000" cy="62547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C++ Client / Tests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5000" y="992091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WizardClient.h</a:t>
            </a:r>
            <a:endParaRPr lang="de-CH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BBD5F1-A54D-4F88-A36D-F5E0E4D225B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fld id="{6CB3B594-2801-4864-9089-E42463258A4B}" type="slidenum">
              <a:rPr lang="de-CH" smtClean="0"/>
              <a:pPr>
                <a:spcBef>
                  <a:spcPct val="0"/>
                </a:spcBef>
              </a:pPr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014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Completing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Client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219200"/>
            <a:ext cx="5471578" cy="4779645"/>
          </a:xfrm>
        </p:spPr>
        <p:txBody>
          <a:bodyPr/>
          <a:lstStyle/>
          <a:p>
            <a:r>
              <a:rPr lang="en-US" dirty="0"/>
              <a:t>Here the complete view of the client side Wizard class</a:t>
            </a:r>
          </a:p>
          <a:p>
            <a:r>
              <a:rPr lang="en-US" dirty="0"/>
              <a:t>Calls "C" functions from global namespace</a:t>
            </a:r>
          </a:p>
          <a:p>
            <a:pPr lvl="1"/>
            <a:r>
              <a:rPr lang="en-US" dirty="0"/>
              <a:t>Namespace prefix needed for synonyms to member functions</a:t>
            </a:r>
          </a:p>
          <a:p>
            <a:r>
              <a:rPr lang="en-US" dirty="0"/>
              <a:t>Header-only</a:t>
            </a:r>
          </a:p>
          <a:p>
            <a:pPr lvl="1"/>
            <a:r>
              <a:rPr lang="en-US" dirty="0"/>
              <a:t>Inline functions delegating</a:t>
            </a:r>
          </a:p>
          <a:p>
            <a:r>
              <a:rPr lang="en-US" dirty="0"/>
              <a:t>Need to take care of passed and returned Pointers, esp. </a:t>
            </a:r>
            <a:r>
              <a:rPr lang="en-US" dirty="0">
                <a:latin typeface="Consolas" panose="020B0609020204030204" pitchFamily="49" charset="0"/>
              </a:rPr>
              <a:t>char *</a:t>
            </a:r>
          </a:p>
          <a:p>
            <a:pPr lvl="1"/>
            <a:r>
              <a:rPr lang="en-US" dirty="0"/>
              <a:t>Do not pass/return dangling pointers!</a:t>
            </a:r>
          </a:p>
          <a:p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>
            <a:off x="6172200" y="1219200"/>
            <a:ext cx="5715000" cy="5334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>
                <a:solidFill>
                  <a:srgbClr val="005032"/>
                </a:solidFill>
                <a:latin typeface="Consolas" panose="020B0609020204030204" pitchFamily="49" charset="0"/>
              </a:rPr>
              <a:t>Wizard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Wizard(std::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 who =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Rincewind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:</a:t>
            </a:r>
            <a:r>
              <a:rPr lang="de-CH" sz="1400" dirty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wiz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createWizard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who.c_str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ThrowOnError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{})} {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~Wizard() {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disposeWizard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wiz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doMagic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&amp;wish) {</a:t>
            </a:r>
          </a:p>
          <a:p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::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doMagic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wiz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wish.c_str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ThrowOnError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{});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learnSpell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&amp;spell) {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::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learnSpell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wiz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spell.c_str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mixAndStorePotion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potion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::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mixAndStorePotion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wiz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potion.c_str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wizardName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wiz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400" dirty="0">
                <a:solidFill>
                  <a:srgbClr val="005032"/>
                </a:solidFill>
                <a:latin typeface="Consolas" panose="020B0609020204030204" pitchFamily="49" charset="0"/>
              </a:rPr>
              <a:t>Wizard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400" dirty="0">
                <a:solidFill>
                  <a:srgbClr val="005032"/>
                </a:solidFill>
                <a:latin typeface="Consolas" panose="020B0609020204030204" pitchFamily="49" charset="0"/>
              </a:rPr>
              <a:t>Wizard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&amp;) =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delete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  Wizard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operator=(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Wizard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&amp;)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delete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1400" dirty="0">
                <a:solidFill>
                  <a:srgbClr val="005032"/>
                </a:solidFill>
                <a:latin typeface="Consolas" panose="020B0609020204030204" pitchFamily="49" charset="0"/>
              </a:rPr>
              <a:t>  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wizard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wiz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2200" y="849868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WizardClient.h</a:t>
            </a:r>
            <a:endParaRPr lang="de-CH" dirty="0">
              <a:latin typeface="Consolas" panose="020B06090202040302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E9B5F-9EC1-4EF6-9EFA-6C9A1520D6E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fld id="{6CB3B594-2801-4864-9089-E42463258A4B}" type="slidenum">
              <a:rPr lang="de-CH" smtClean="0"/>
              <a:pPr>
                <a:spcBef>
                  <a:spcPct val="0"/>
                </a:spcBef>
              </a:pPr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1259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Really</a:t>
            </a:r>
            <a:r>
              <a:rPr lang="de-CH" dirty="0"/>
              <a:t> </a:t>
            </a:r>
            <a:r>
              <a:rPr lang="de-CH" dirty="0" err="1"/>
              <a:t>Hiding</a:t>
            </a:r>
            <a:r>
              <a:rPr lang="de-CH" dirty="0"/>
              <a:t> DLL Content (Compiler-</a:t>
            </a:r>
            <a:r>
              <a:rPr lang="de-CH" dirty="0" err="1"/>
              <a:t>Dependent</a:t>
            </a:r>
            <a:r>
              <a:rPr lang="de-CH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4423" y="1174433"/>
            <a:ext cx="5471578" cy="4824412"/>
          </a:xfrm>
        </p:spPr>
        <p:txBody>
          <a:bodyPr/>
          <a:lstStyle/>
          <a:p>
            <a:r>
              <a:rPr lang="en-US" dirty="0"/>
              <a:t>With the Gnu compiler (and clang I presume)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</a:rPr>
              <a:t>fvisibility</a:t>
            </a:r>
            <a:r>
              <a:rPr lang="en-US" dirty="0">
                <a:latin typeface="Consolas" panose="020B0609020204030204" pitchFamily="49" charset="0"/>
              </a:rPr>
              <a:t>=hidden</a:t>
            </a:r>
          </a:p>
          <a:p>
            <a:pPr lvl="2"/>
            <a:r>
              <a:rPr lang="en-US" dirty="0"/>
              <a:t>Can be added to suppress exporting symbols</a:t>
            </a:r>
          </a:p>
          <a:p>
            <a:pPr lvl="2"/>
            <a:r>
              <a:rPr lang="en-US" dirty="0"/>
              <a:t>Must mark exported ABI functions with default visibility</a:t>
            </a:r>
          </a:p>
          <a:p>
            <a:r>
              <a:rPr lang="en-US" dirty="0"/>
              <a:t>Visibility refers to dynamic library/object file export of symbols</a:t>
            </a:r>
          </a:p>
          <a:p>
            <a:pPr lvl="1"/>
            <a:r>
              <a:rPr lang="en-US" dirty="0"/>
              <a:t>Windows: </a:t>
            </a:r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declspec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dllexport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See also </a:t>
            </a:r>
            <a:r>
              <a:rPr lang="en-US" dirty="0" err="1"/>
              <a:t>hairpoll</a:t>
            </a:r>
            <a:r>
              <a:rPr lang="en-US" dirty="0"/>
              <a:t> demo project</a:t>
            </a:r>
            <a:br>
              <a:rPr lang="en-US" dirty="0"/>
            </a:br>
            <a:r>
              <a:rPr lang="en-US" dirty="0">
                <a:hlinkClick r:id="rId2"/>
              </a:rPr>
              <a:t>https://youtu.be/PVYdHDm0q6Y</a:t>
            </a:r>
            <a:endParaRPr lang="en-US" dirty="0"/>
          </a:p>
          <a:p>
            <a:pPr lvl="1"/>
            <a:r>
              <a:rPr lang="en-US" dirty="0"/>
              <a:t>For more on </a:t>
            </a:r>
            <a:r>
              <a:rPr lang="en-US" dirty="0" err="1"/>
              <a:t>gcc</a:t>
            </a:r>
            <a:r>
              <a:rPr lang="en-US" dirty="0"/>
              <a:t> visibility (expert-level knowledge):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https://gcc.gnu.org/wiki/Visibility</a:t>
            </a:r>
            <a:endParaRPr lang="en-US" dirty="0"/>
          </a:p>
          <a:p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>
            <a:off x="6172200" y="1219200"/>
            <a:ext cx="5638800" cy="5334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WIZARD_EXPORT_DLL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__attribute__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((visibility 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"default"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endParaRPr lang="de-CH" sz="1400" dirty="0">
              <a:latin typeface="Consolas" panose="020B0609020204030204" pitchFamily="49" charset="0"/>
            </a:endParaRPr>
          </a:p>
          <a:p>
            <a:r>
              <a:rPr lang="de-CH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WIZARD_EXPORT_DLL</a:t>
            </a:r>
          </a:p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error_message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error_t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WIZARD_EXPORT_DLL</a:t>
            </a:r>
          </a:p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error_dispose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error_t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CH" sz="1400" dirty="0">
              <a:latin typeface="Consolas" panose="020B0609020204030204" pitchFamily="49" charset="0"/>
            </a:endParaRPr>
          </a:p>
          <a:p>
            <a:r>
              <a:rPr lang="de-CH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WIZARD_EXPORT_DLL</a:t>
            </a:r>
          </a:p>
          <a:p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wizard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createWizard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name,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error_t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out_error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WIZARD_EXPORT_DLL</a:t>
            </a:r>
          </a:p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disposeWizard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wizard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toDispose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CH" sz="1400" dirty="0">
              <a:latin typeface="Consolas" panose="020B0609020204030204" pitchFamily="49" charset="0"/>
            </a:endParaRPr>
          </a:p>
          <a:p>
            <a:r>
              <a:rPr lang="de-CH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WIZARD_EXPORT_DLL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doMagic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wizard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wish,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error_t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out_error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WIZARD_EXPORT_DLL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learnSpell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wizard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w,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*spell);</a:t>
            </a:r>
          </a:p>
          <a:p>
            <a:r>
              <a:rPr lang="de-CH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WIZARD_EXPORT_DLL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mixAndStorePotion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wizard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w,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*potion);</a:t>
            </a:r>
          </a:p>
          <a:p>
            <a:r>
              <a:rPr lang="de-CH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WIZARD_EXPORT_DLL</a:t>
            </a:r>
          </a:p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wizardName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cwizard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w);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2200" y="849868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WizardClient.h</a:t>
            </a:r>
            <a:endParaRPr lang="de-CH" dirty="0">
              <a:latin typeface="Consolas" panose="020B06090202040302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B1B1F-7F07-474A-A5E1-84829883931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fld id="{6CB3B594-2801-4864-9089-E42463258A4B}" type="slidenum">
              <a:rPr lang="de-CH" smtClean="0"/>
              <a:pPr>
                <a:spcBef>
                  <a:spcPct val="0"/>
                </a:spcBef>
              </a:pPr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237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Wrap</a:t>
            </a:r>
            <a:r>
              <a:rPr lang="de-CH" dirty="0"/>
              <a:t> </a:t>
            </a:r>
            <a:r>
              <a:rPr lang="de-CH" dirty="0" err="1"/>
              <a:t>Up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4422" y="739515"/>
            <a:ext cx="10943167" cy="5236845"/>
          </a:xfrm>
        </p:spPr>
        <p:txBody>
          <a:bodyPr/>
          <a:lstStyle/>
          <a:p>
            <a:r>
              <a:rPr lang="en-US" dirty="0"/>
              <a:t>Library API and ABI design can be tricky for third party users</a:t>
            </a:r>
          </a:p>
          <a:p>
            <a:pPr lvl="1"/>
            <a:r>
              <a:rPr lang="en-US" dirty="0"/>
              <a:t>Only really a problem if not in-house or all open source</a:t>
            </a:r>
          </a:p>
          <a:p>
            <a:pPr lvl="1"/>
            <a:r>
              <a:rPr lang="en-US" dirty="0"/>
              <a:t>Even with open source libraries, re-compiles can be a burden </a:t>
            </a:r>
          </a:p>
          <a:p>
            <a:pPr lvl="2"/>
            <a:r>
              <a:rPr lang="en-US" dirty="0"/>
              <a:t>There are just too many compiler options</a:t>
            </a:r>
          </a:p>
          <a:p>
            <a:pPr lvl="2"/>
            <a:r>
              <a:rPr lang="en-US" dirty="0"/>
              <a:t>Plus DLL versioning</a:t>
            </a:r>
          </a:p>
          <a:p>
            <a:r>
              <a:rPr lang="en-US" dirty="0"/>
              <a:t>API stability can be important</a:t>
            </a:r>
          </a:p>
          <a:p>
            <a:pPr lvl="1"/>
            <a:r>
              <a:rPr lang="en-US" dirty="0"/>
              <a:t>PIMPL idiom helps with avoiding client re-compiles </a:t>
            </a:r>
          </a:p>
          <a:p>
            <a:pPr lvl="1"/>
            <a:r>
              <a:rPr lang="en-US" dirty="0"/>
              <a:t>Not easily applicable with heavily templated code -&gt; that often is header-only</a:t>
            </a:r>
          </a:p>
          <a:p>
            <a:r>
              <a:rPr lang="en-US" dirty="0"/>
              <a:t>ABI stability is even more important when delivering DLLs/shared libraries</a:t>
            </a:r>
          </a:p>
          <a:p>
            <a:pPr lvl="1"/>
            <a:r>
              <a:rPr lang="en-US" dirty="0"/>
              <a:t>Only relevant when not header only</a:t>
            </a:r>
          </a:p>
          <a:p>
            <a:pPr lvl="1"/>
            <a:r>
              <a:rPr lang="en-US" dirty="0"/>
              <a:t>“C” linkage safe, but crippling - Hourglass-Interfaces allow shielding C++ clients from the crippled ABI</a:t>
            </a:r>
          </a:p>
          <a:p>
            <a:pPr lvl="2"/>
            <a:r>
              <a:rPr lang="en-US" dirty="0"/>
              <a:t>Still easy to make mistakes (which we always tried to avoid)</a:t>
            </a:r>
          </a:p>
          <a:p>
            <a:pPr marL="264556" indent="0">
              <a:buNone/>
            </a:pP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833B0-1EA1-4C35-8AF0-ECF045E8F47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fld id="{6CB3B594-2801-4864-9089-E42463258A4B}" type="slidenum">
              <a:rPr lang="de-CH" smtClean="0"/>
              <a:pPr>
                <a:spcBef>
                  <a:spcPct val="0"/>
                </a:spcBef>
              </a:pPr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1805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Hourglass</a:t>
            </a:r>
            <a:r>
              <a:rPr lang="de-CH" dirty="0"/>
              <a:t>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2057400"/>
            <a:ext cx="176022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6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Library Interfaces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24422" y="838200"/>
            <a:ext cx="10943167" cy="5943600"/>
          </a:xfrm>
        </p:spPr>
        <p:txBody>
          <a:bodyPr/>
          <a:lstStyle/>
          <a:p>
            <a:r>
              <a:rPr lang="de-CH" dirty="0"/>
              <a:t>DLL APIs </a:t>
            </a:r>
            <a:r>
              <a:rPr lang="de-CH" dirty="0" err="1"/>
              <a:t>work</a:t>
            </a:r>
            <a:r>
              <a:rPr lang="de-CH" dirty="0"/>
              <a:t> </a:t>
            </a:r>
            <a:r>
              <a:rPr lang="de-CH" dirty="0" err="1"/>
              <a:t>best</a:t>
            </a:r>
            <a:r>
              <a:rPr lang="de-CH" dirty="0"/>
              <a:t> (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corss</a:t>
            </a:r>
            <a:r>
              <a:rPr lang="de-CH" dirty="0"/>
              <a:t> </a:t>
            </a:r>
            <a:r>
              <a:rPr lang="de-CH" dirty="0" err="1"/>
              <a:t>platform</a:t>
            </a:r>
            <a:r>
              <a:rPr lang="de-CH" dirty="0"/>
              <a:t> </a:t>
            </a:r>
            <a:r>
              <a:rPr lang="de-CH" dirty="0" err="1"/>
              <a:t>compatible</a:t>
            </a:r>
            <a:r>
              <a:rPr lang="de-CH" dirty="0"/>
              <a:t>) </a:t>
            </a:r>
            <a:r>
              <a:rPr lang="de-CH" dirty="0" err="1"/>
              <a:t>with</a:t>
            </a:r>
            <a:r>
              <a:rPr lang="de-CH" dirty="0"/>
              <a:t> C </a:t>
            </a:r>
            <a:r>
              <a:rPr lang="de-CH" dirty="0" err="1"/>
              <a:t>only</a:t>
            </a:r>
            <a:endParaRPr lang="de-CH" dirty="0"/>
          </a:p>
          <a:p>
            <a:pPr lvl="1"/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ignore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Windows </a:t>
            </a:r>
            <a:r>
              <a:rPr lang="de-CH" dirty="0" err="1"/>
              <a:t>burdon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providing</a:t>
            </a:r>
            <a:r>
              <a:rPr lang="de-CH" dirty="0"/>
              <a:t> DLL-export </a:t>
            </a:r>
            <a:r>
              <a:rPr lang="de-CH" dirty="0" err="1"/>
              <a:t>and</a:t>
            </a:r>
            <a:r>
              <a:rPr lang="de-CH" dirty="0"/>
              <a:t> DLL-import </a:t>
            </a:r>
            <a:r>
              <a:rPr lang="de-CH" dirty="0" err="1"/>
              <a:t>syntax</a:t>
            </a:r>
            <a:endParaRPr lang="de-CH" dirty="0"/>
          </a:p>
          <a:p>
            <a:r>
              <a:rPr lang="de-CH" dirty="0"/>
              <a:t>C++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provide</a:t>
            </a:r>
            <a:r>
              <a:rPr lang="de-CH" dirty="0"/>
              <a:t> C-</a:t>
            </a:r>
            <a:r>
              <a:rPr lang="de-CH" dirty="0" err="1"/>
              <a:t>compatible</a:t>
            </a:r>
            <a:r>
              <a:rPr lang="de-CH" dirty="0"/>
              <a:t> </a:t>
            </a:r>
            <a:r>
              <a:rPr lang="de-CH" dirty="0" err="1"/>
              <a:t>function</a:t>
            </a:r>
            <a:r>
              <a:rPr lang="de-CH" dirty="0"/>
              <a:t> </a:t>
            </a:r>
            <a:r>
              <a:rPr lang="de-CH" dirty="0" err="1"/>
              <a:t>interfaces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>
                <a:latin typeface="Consolas" panose="020B0609020204030204" pitchFamily="49" charset="0"/>
              </a:rPr>
              <a:t>extern "C"</a:t>
            </a:r>
            <a:r>
              <a:rPr lang="de-CH" dirty="0"/>
              <a:t> in front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declaration</a:t>
            </a:r>
            <a:endParaRPr lang="de-CH" dirty="0"/>
          </a:p>
          <a:p>
            <a:r>
              <a:rPr lang="en-US" dirty="0"/>
              <a:t>C-APIs are error-prone and can be tedious to use</a:t>
            </a:r>
          </a:p>
          <a:p>
            <a:r>
              <a:rPr lang="en-US" dirty="0"/>
              <a:t>C++ exceptions do not pass nicely across a C-API </a:t>
            </a:r>
          </a:p>
          <a:p>
            <a:r>
              <a:rPr lang="en-US" dirty="0"/>
              <a:t>Foreign language bindings (e.g. for Python </a:t>
            </a:r>
            <a:r>
              <a:rPr lang="en-US" dirty="0" err="1"/>
              <a:t>etc</a:t>
            </a:r>
            <a:r>
              <a:rPr lang="en-US" dirty="0"/>
              <a:t>) often expect C-APIs</a:t>
            </a:r>
          </a:p>
          <a:p>
            <a:r>
              <a:rPr lang="en-US" dirty="0"/>
              <a:t>API - Application Programming Interface</a:t>
            </a:r>
          </a:p>
          <a:p>
            <a:pPr lvl="1"/>
            <a:r>
              <a:rPr lang="en-US" dirty="0"/>
              <a:t>If stable, you do not need to change your code, if something changes</a:t>
            </a:r>
          </a:p>
          <a:p>
            <a:r>
              <a:rPr lang="en-US" dirty="0"/>
              <a:t>ABI - Application Binary Interface</a:t>
            </a:r>
          </a:p>
          <a:p>
            <a:pPr lvl="1"/>
            <a:r>
              <a:rPr lang="en-US" dirty="0"/>
              <a:t>If stable, you can use and share DLLs/shared libraries without recompilation</a:t>
            </a:r>
          </a:p>
          <a:p>
            <a:r>
              <a:rPr lang="en-US" dirty="0"/>
              <a:t>Not universally applicable, but very common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90EB4-0EB7-4BA8-83FF-AEDF2AB0BC9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fld id="{6CB3B594-2801-4864-9089-E42463258A4B}" type="slidenum">
              <a:rPr lang="de-CH" smtClean="0"/>
              <a:pPr>
                <a:spcBef>
                  <a:spcPct val="0"/>
                </a:spcBef>
              </a:pPr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667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Hourglass</a:t>
            </a:r>
            <a:r>
              <a:rPr lang="de-CH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Shape </a:t>
            </a:r>
            <a:r>
              <a:rPr lang="de-CH" dirty="0" err="1"/>
              <a:t>of</a:t>
            </a:r>
            <a:r>
              <a:rPr lang="de-CH" dirty="0"/>
              <a:t> an </a:t>
            </a:r>
            <a:r>
              <a:rPr lang="de-CH" dirty="0" err="1"/>
              <a:t>hourglass</a:t>
            </a:r>
            <a:endParaRPr lang="de-CH" dirty="0"/>
          </a:p>
        </p:txBody>
      </p:sp>
      <p:sp>
        <p:nvSpPr>
          <p:cNvPr id="6" name="Flowchart: Manual Operation 5"/>
          <p:cNvSpPr/>
          <p:nvPr/>
        </p:nvSpPr>
        <p:spPr>
          <a:xfrm>
            <a:off x="4572000" y="2211071"/>
            <a:ext cx="3048000" cy="15335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1"/>
              <a:gd name="connsiteX1" fmla="*/ 10000 w 10000"/>
              <a:gd name="connsiteY1" fmla="*/ 0 h 10021"/>
              <a:gd name="connsiteX2" fmla="*/ 7302 w 10000"/>
              <a:gd name="connsiteY2" fmla="*/ 10021 h 10021"/>
              <a:gd name="connsiteX3" fmla="*/ 2000 w 10000"/>
              <a:gd name="connsiteY3" fmla="*/ 10000 h 10021"/>
              <a:gd name="connsiteX4" fmla="*/ 0 w 10000"/>
              <a:gd name="connsiteY4" fmla="*/ 0 h 10021"/>
              <a:gd name="connsiteX0" fmla="*/ 0 w 10000"/>
              <a:gd name="connsiteY0" fmla="*/ 0 h 10021"/>
              <a:gd name="connsiteX1" fmla="*/ 10000 w 10000"/>
              <a:gd name="connsiteY1" fmla="*/ 0 h 10021"/>
              <a:gd name="connsiteX2" fmla="*/ 7302 w 10000"/>
              <a:gd name="connsiteY2" fmla="*/ 10021 h 10021"/>
              <a:gd name="connsiteX3" fmla="*/ 2708 w 10000"/>
              <a:gd name="connsiteY3" fmla="*/ 10000 h 10021"/>
              <a:gd name="connsiteX4" fmla="*/ 0 w 10000"/>
              <a:gd name="connsiteY4" fmla="*/ 0 h 10021"/>
              <a:gd name="connsiteX0" fmla="*/ 0 w 10000"/>
              <a:gd name="connsiteY0" fmla="*/ 0 h 10042"/>
              <a:gd name="connsiteX1" fmla="*/ 10000 w 10000"/>
              <a:gd name="connsiteY1" fmla="*/ 0 h 10042"/>
              <a:gd name="connsiteX2" fmla="*/ 7302 w 10000"/>
              <a:gd name="connsiteY2" fmla="*/ 10021 h 10042"/>
              <a:gd name="connsiteX3" fmla="*/ 2729 w 10000"/>
              <a:gd name="connsiteY3" fmla="*/ 10042 h 10042"/>
              <a:gd name="connsiteX4" fmla="*/ 0 w 10000"/>
              <a:gd name="connsiteY4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0" y="0"/>
                </a:moveTo>
                <a:lnTo>
                  <a:pt x="10000" y="0"/>
                </a:lnTo>
                <a:lnTo>
                  <a:pt x="7302" y="10021"/>
                </a:lnTo>
                <a:lnTo>
                  <a:pt x="2729" y="1004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C++ Client API</a:t>
            </a:r>
          </a:p>
          <a:p>
            <a:pPr algn="ctr"/>
            <a:r>
              <a:rPr lang="de-CH" dirty="0"/>
              <a:t>Header </a:t>
            </a:r>
            <a:r>
              <a:rPr lang="de-CH" dirty="0" err="1"/>
              <a:t>Only</a:t>
            </a:r>
            <a:endParaRPr lang="de-CH" dirty="0"/>
          </a:p>
          <a:p>
            <a:pPr algn="ctr"/>
            <a:endParaRPr lang="de-CH" dirty="0"/>
          </a:p>
        </p:txBody>
      </p:sp>
      <p:sp>
        <p:nvSpPr>
          <p:cNvPr id="7" name="Flowchart: Manual Operation 6"/>
          <p:cNvSpPr/>
          <p:nvPr/>
        </p:nvSpPr>
        <p:spPr>
          <a:xfrm flipV="1">
            <a:off x="4572000" y="4474902"/>
            <a:ext cx="3048000" cy="15366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75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62"/>
              <a:gd name="connsiteX1" fmla="*/ 10000 w 10000"/>
              <a:gd name="connsiteY1" fmla="*/ 0 h 10062"/>
              <a:gd name="connsiteX2" fmla="*/ 7250 w 10000"/>
              <a:gd name="connsiteY2" fmla="*/ 10062 h 10062"/>
              <a:gd name="connsiteX3" fmla="*/ 2750 w 10000"/>
              <a:gd name="connsiteY3" fmla="*/ 10000 h 10062"/>
              <a:gd name="connsiteX4" fmla="*/ 0 w 10000"/>
              <a:gd name="connsiteY4" fmla="*/ 0 h 10062"/>
              <a:gd name="connsiteX0" fmla="*/ 0 w 10000"/>
              <a:gd name="connsiteY0" fmla="*/ 0 h 10062"/>
              <a:gd name="connsiteX1" fmla="*/ 10000 w 10000"/>
              <a:gd name="connsiteY1" fmla="*/ 0 h 10062"/>
              <a:gd name="connsiteX2" fmla="*/ 7250 w 10000"/>
              <a:gd name="connsiteY2" fmla="*/ 10062 h 10062"/>
              <a:gd name="connsiteX3" fmla="*/ 2750 w 10000"/>
              <a:gd name="connsiteY3" fmla="*/ 10031 h 10062"/>
              <a:gd name="connsiteX4" fmla="*/ 0 w 10000"/>
              <a:gd name="connsiteY4" fmla="*/ 0 h 10062"/>
              <a:gd name="connsiteX0" fmla="*/ 0 w 10000"/>
              <a:gd name="connsiteY0" fmla="*/ 0 h 10062"/>
              <a:gd name="connsiteX1" fmla="*/ 10000 w 10000"/>
              <a:gd name="connsiteY1" fmla="*/ 0 h 10062"/>
              <a:gd name="connsiteX2" fmla="*/ 7250 w 10000"/>
              <a:gd name="connsiteY2" fmla="*/ 10062 h 10062"/>
              <a:gd name="connsiteX3" fmla="*/ 2750 w 10000"/>
              <a:gd name="connsiteY3" fmla="*/ 10062 h 10062"/>
              <a:gd name="connsiteX4" fmla="*/ 0 w 10000"/>
              <a:gd name="connsiteY4" fmla="*/ 0 h 1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62">
                <a:moveTo>
                  <a:pt x="0" y="0"/>
                </a:moveTo>
                <a:lnTo>
                  <a:pt x="10000" y="0"/>
                </a:lnTo>
                <a:lnTo>
                  <a:pt x="7250" y="10062"/>
                </a:lnTo>
                <a:lnTo>
                  <a:pt x="2750" y="1006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Rectangle 7"/>
          <p:cNvSpPr/>
          <p:nvPr/>
        </p:nvSpPr>
        <p:spPr>
          <a:xfrm>
            <a:off x="5400938" y="5478145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dirty="0">
                <a:solidFill>
                  <a:schemeClr val="lt1"/>
                </a:solidFill>
              </a:rPr>
              <a:t>C++ Library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5400938" y="3801744"/>
            <a:ext cx="1390124" cy="625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 Header</a:t>
            </a:r>
          </a:p>
          <a:p>
            <a:pPr algn="ctr"/>
            <a:r>
              <a:rPr lang="de-CH" dirty="0"/>
              <a:t>C ABI DLL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1524000"/>
            <a:ext cx="3048000" cy="625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C++ Client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A2F78-81F2-49FE-8C78-F790D9125F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fld id="{6CB3B594-2801-4864-9089-E42463258A4B}" type="slidenum">
              <a:rPr lang="de-CH" smtClean="0"/>
              <a:pPr>
                <a:spcBef>
                  <a:spcPct val="0"/>
                </a:spcBef>
              </a:pPr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6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Extended Wizard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49393" y="1016794"/>
            <a:ext cx="7808807" cy="4824412"/>
          </a:xfrm>
        </p:spPr>
        <p:txBody>
          <a:bodyPr/>
          <a:lstStyle/>
          <a:p>
            <a:r>
              <a:rPr lang="de-CH" dirty="0" err="1"/>
              <a:t>Let's</a:t>
            </a:r>
            <a:r>
              <a:rPr lang="de-CH" dirty="0"/>
              <a:t>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functionality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Wizard</a:t>
            </a:r>
          </a:p>
          <a:p>
            <a:pPr lvl="1"/>
            <a:r>
              <a:rPr lang="de-CH" dirty="0" err="1">
                <a:latin typeface="Consolas" panose="020B0609020204030204" pitchFamily="49" charset="0"/>
              </a:rPr>
              <a:t>doMagic</a:t>
            </a:r>
            <a:r>
              <a:rPr lang="de-CH" dirty="0">
                <a:latin typeface="Consolas" panose="020B0609020204030204" pitchFamily="49" charset="0"/>
              </a:rPr>
              <a:t>()</a:t>
            </a:r>
            <a:r>
              <a:rPr lang="de-CH" dirty="0"/>
              <a:t> – still </a:t>
            </a:r>
            <a:r>
              <a:rPr lang="de-CH" dirty="0" err="1"/>
              <a:t>casts</a:t>
            </a:r>
            <a:r>
              <a:rPr lang="de-CH" dirty="0"/>
              <a:t> a </a:t>
            </a:r>
            <a:r>
              <a:rPr lang="de-CH" dirty="0" err="1"/>
              <a:t>spell</a:t>
            </a:r>
            <a:r>
              <a:rPr lang="de-CH" dirty="0"/>
              <a:t> ("</a:t>
            </a:r>
            <a:r>
              <a:rPr lang="de-CH" dirty="0" err="1"/>
              <a:t>wootsh</a:t>
            </a:r>
            <a:r>
              <a:rPr lang="de-CH" dirty="0"/>
              <a:t>")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uses</a:t>
            </a:r>
            <a:r>
              <a:rPr lang="de-CH" dirty="0"/>
              <a:t> a </a:t>
            </a:r>
            <a:r>
              <a:rPr lang="de-CH" dirty="0" err="1"/>
              <a:t>potion</a:t>
            </a:r>
            <a:r>
              <a:rPr lang="de-CH" dirty="0"/>
              <a:t> ("zapp")</a:t>
            </a:r>
          </a:p>
          <a:p>
            <a:pPr lvl="1"/>
            <a:r>
              <a:rPr lang="de-CH" dirty="0" err="1">
                <a:latin typeface="Consolas" panose="020B0609020204030204" pitchFamily="49" charset="0"/>
              </a:rPr>
              <a:t>learnSpell</a:t>
            </a:r>
            <a:r>
              <a:rPr lang="de-CH" dirty="0">
                <a:latin typeface="Consolas" panose="020B0609020204030204" pitchFamily="49" charset="0"/>
              </a:rPr>
              <a:t>()</a:t>
            </a:r>
            <a:r>
              <a:rPr lang="de-CH" dirty="0"/>
              <a:t> – </a:t>
            </a:r>
            <a:r>
              <a:rPr lang="de-CH" dirty="0" err="1"/>
              <a:t>learns</a:t>
            </a:r>
            <a:r>
              <a:rPr lang="de-CH" dirty="0"/>
              <a:t> a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spell</a:t>
            </a:r>
            <a:r>
              <a:rPr lang="de-CH" dirty="0"/>
              <a:t> (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)</a:t>
            </a:r>
          </a:p>
          <a:p>
            <a:pPr lvl="1"/>
            <a:r>
              <a:rPr lang="de-CH" dirty="0" err="1">
                <a:latin typeface="Consolas" panose="020B0609020204030204" pitchFamily="49" charset="0"/>
              </a:rPr>
              <a:t>maxAndStorePotion</a:t>
            </a:r>
            <a:r>
              <a:rPr lang="de-CH" dirty="0">
                <a:latin typeface="Consolas" panose="020B0609020204030204" pitchFamily="49" charset="0"/>
              </a:rPr>
              <a:t>()</a:t>
            </a:r>
            <a:r>
              <a:rPr lang="de-CH" dirty="0"/>
              <a:t> – </a:t>
            </a:r>
            <a:r>
              <a:rPr lang="de-CH" dirty="0" err="1"/>
              <a:t>creates</a:t>
            </a:r>
            <a:r>
              <a:rPr lang="de-CH" dirty="0"/>
              <a:t> a </a:t>
            </a:r>
            <a:r>
              <a:rPr lang="de-CH" dirty="0" err="1"/>
              <a:t>potion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puts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inventory</a:t>
            </a:r>
            <a:endParaRPr lang="de-CH" dirty="0"/>
          </a:p>
          <a:p>
            <a:pPr lvl="1"/>
            <a:r>
              <a:rPr lang="de-CH" dirty="0" err="1">
                <a:latin typeface="Consolas" panose="020B0609020204030204" pitchFamily="49" charset="0"/>
              </a:rPr>
              <a:t>getName</a:t>
            </a:r>
            <a:r>
              <a:rPr lang="de-CH" dirty="0">
                <a:latin typeface="Consolas" panose="020B0609020204030204" pitchFamily="49" charset="0"/>
              </a:rPr>
              <a:t>()</a:t>
            </a:r>
            <a:r>
              <a:rPr lang="de-CH" dirty="0"/>
              <a:t> – </a:t>
            </a:r>
            <a:r>
              <a:rPr lang="de-CH" dirty="0" err="1"/>
              <a:t>function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Java </a:t>
            </a:r>
            <a:r>
              <a:rPr lang="de-CH" dirty="0" err="1"/>
              <a:t>programmers</a:t>
            </a:r>
            <a:r>
              <a:rPr lang="de-CH" dirty="0"/>
              <a:t> happy, </a:t>
            </a:r>
            <a:r>
              <a:rPr lang="de-CH" dirty="0" err="1"/>
              <a:t>otherwise</a:t>
            </a:r>
            <a:r>
              <a:rPr lang="de-CH" dirty="0"/>
              <a:t>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wouldn't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a "</a:t>
            </a:r>
            <a:r>
              <a:rPr lang="de-CH" dirty="0" err="1"/>
              <a:t>getX</a:t>
            </a:r>
            <a:r>
              <a:rPr lang="de-CH" dirty="0"/>
              <a:t>" </a:t>
            </a:r>
            <a:r>
              <a:rPr lang="de-CH" dirty="0" err="1"/>
              <a:t>function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>
            <a:off x="1295400" y="3886200"/>
            <a:ext cx="5410200" cy="2574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>
                <a:solidFill>
                  <a:srgbClr val="005032"/>
                </a:solidFill>
                <a:latin typeface="Consolas" panose="020B0609020204030204" pitchFamily="49" charset="0"/>
              </a:rPr>
              <a:t>Wizard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Wizard(std::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CH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Rincewind</a:t>
            </a:r>
            <a:r>
              <a:rPr lang="de-CH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: </a:t>
            </a:r>
            <a:r>
              <a:rPr lang="de-CH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de-CH" sz="1400" dirty="0">
                <a:solidFill>
                  <a:srgbClr val="0000C0"/>
                </a:solidFill>
                <a:latin typeface="Consolas" panose="020B0609020204030204" pitchFamily="49" charset="0"/>
              </a:rPr>
              <a:t>wand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{} {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doMagic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 wish);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learnSpell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newspell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mixAndStorePotion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potion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.c_str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Flowchart: Manual Operation 5"/>
          <p:cNvSpPr/>
          <p:nvPr/>
        </p:nvSpPr>
        <p:spPr>
          <a:xfrm>
            <a:off x="8763000" y="2155769"/>
            <a:ext cx="3048000" cy="15335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1"/>
              <a:gd name="connsiteX1" fmla="*/ 10000 w 10000"/>
              <a:gd name="connsiteY1" fmla="*/ 0 h 10021"/>
              <a:gd name="connsiteX2" fmla="*/ 7302 w 10000"/>
              <a:gd name="connsiteY2" fmla="*/ 10021 h 10021"/>
              <a:gd name="connsiteX3" fmla="*/ 2000 w 10000"/>
              <a:gd name="connsiteY3" fmla="*/ 10000 h 10021"/>
              <a:gd name="connsiteX4" fmla="*/ 0 w 10000"/>
              <a:gd name="connsiteY4" fmla="*/ 0 h 10021"/>
              <a:gd name="connsiteX0" fmla="*/ 0 w 10000"/>
              <a:gd name="connsiteY0" fmla="*/ 0 h 10021"/>
              <a:gd name="connsiteX1" fmla="*/ 10000 w 10000"/>
              <a:gd name="connsiteY1" fmla="*/ 0 h 10021"/>
              <a:gd name="connsiteX2" fmla="*/ 7302 w 10000"/>
              <a:gd name="connsiteY2" fmla="*/ 10021 h 10021"/>
              <a:gd name="connsiteX3" fmla="*/ 2708 w 10000"/>
              <a:gd name="connsiteY3" fmla="*/ 10000 h 10021"/>
              <a:gd name="connsiteX4" fmla="*/ 0 w 10000"/>
              <a:gd name="connsiteY4" fmla="*/ 0 h 10021"/>
              <a:gd name="connsiteX0" fmla="*/ 0 w 10000"/>
              <a:gd name="connsiteY0" fmla="*/ 0 h 10042"/>
              <a:gd name="connsiteX1" fmla="*/ 10000 w 10000"/>
              <a:gd name="connsiteY1" fmla="*/ 0 h 10042"/>
              <a:gd name="connsiteX2" fmla="*/ 7302 w 10000"/>
              <a:gd name="connsiteY2" fmla="*/ 10021 h 10042"/>
              <a:gd name="connsiteX3" fmla="*/ 2729 w 10000"/>
              <a:gd name="connsiteY3" fmla="*/ 10042 h 10042"/>
              <a:gd name="connsiteX4" fmla="*/ 0 w 10000"/>
              <a:gd name="connsiteY4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0" y="0"/>
                </a:moveTo>
                <a:lnTo>
                  <a:pt x="10000" y="0"/>
                </a:lnTo>
                <a:lnTo>
                  <a:pt x="7302" y="10021"/>
                </a:lnTo>
                <a:lnTo>
                  <a:pt x="2729" y="100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C++ Client API</a:t>
            </a:r>
          </a:p>
          <a:p>
            <a:pPr algn="ctr"/>
            <a:r>
              <a:rPr lang="de-CH" dirty="0"/>
              <a:t>Header </a:t>
            </a:r>
            <a:r>
              <a:rPr lang="de-CH" dirty="0" err="1"/>
              <a:t>Only</a:t>
            </a:r>
            <a:endParaRPr lang="de-CH" dirty="0"/>
          </a:p>
          <a:p>
            <a:pPr algn="ctr"/>
            <a:endParaRPr lang="de-CH" dirty="0"/>
          </a:p>
        </p:txBody>
      </p:sp>
      <p:sp>
        <p:nvSpPr>
          <p:cNvPr id="7" name="Flowchart: Manual Operation 6"/>
          <p:cNvSpPr/>
          <p:nvPr/>
        </p:nvSpPr>
        <p:spPr>
          <a:xfrm flipV="1">
            <a:off x="8763000" y="4419600"/>
            <a:ext cx="3048000" cy="15366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75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62"/>
              <a:gd name="connsiteX1" fmla="*/ 10000 w 10000"/>
              <a:gd name="connsiteY1" fmla="*/ 0 h 10062"/>
              <a:gd name="connsiteX2" fmla="*/ 7250 w 10000"/>
              <a:gd name="connsiteY2" fmla="*/ 10062 h 10062"/>
              <a:gd name="connsiteX3" fmla="*/ 2750 w 10000"/>
              <a:gd name="connsiteY3" fmla="*/ 10000 h 10062"/>
              <a:gd name="connsiteX4" fmla="*/ 0 w 10000"/>
              <a:gd name="connsiteY4" fmla="*/ 0 h 10062"/>
              <a:gd name="connsiteX0" fmla="*/ 0 w 10000"/>
              <a:gd name="connsiteY0" fmla="*/ 0 h 10062"/>
              <a:gd name="connsiteX1" fmla="*/ 10000 w 10000"/>
              <a:gd name="connsiteY1" fmla="*/ 0 h 10062"/>
              <a:gd name="connsiteX2" fmla="*/ 7250 w 10000"/>
              <a:gd name="connsiteY2" fmla="*/ 10062 h 10062"/>
              <a:gd name="connsiteX3" fmla="*/ 2750 w 10000"/>
              <a:gd name="connsiteY3" fmla="*/ 10031 h 10062"/>
              <a:gd name="connsiteX4" fmla="*/ 0 w 10000"/>
              <a:gd name="connsiteY4" fmla="*/ 0 h 10062"/>
              <a:gd name="connsiteX0" fmla="*/ 0 w 10000"/>
              <a:gd name="connsiteY0" fmla="*/ 0 h 10062"/>
              <a:gd name="connsiteX1" fmla="*/ 10000 w 10000"/>
              <a:gd name="connsiteY1" fmla="*/ 0 h 10062"/>
              <a:gd name="connsiteX2" fmla="*/ 7250 w 10000"/>
              <a:gd name="connsiteY2" fmla="*/ 10062 h 10062"/>
              <a:gd name="connsiteX3" fmla="*/ 2750 w 10000"/>
              <a:gd name="connsiteY3" fmla="*/ 10062 h 10062"/>
              <a:gd name="connsiteX4" fmla="*/ 0 w 10000"/>
              <a:gd name="connsiteY4" fmla="*/ 0 h 1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62">
                <a:moveTo>
                  <a:pt x="0" y="0"/>
                </a:moveTo>
                <a:lnTo>
                  <a:pt x="10000" y="0"/>
                </a:lnTo>
                <a:lnTo>
                  <a:pt x="7250" y="10062"/>
                </a:lnTo>
                <a:lnTo>
                  <a:pt x="2750" y="100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Rectangle 7"/>
          <p:cNvSpPr/>
          <p:nvPr/>
        </p:nvSpPr>
        <p:spPr>
          <a:xfrm>
            <a:off x="9591938" y="5422843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dirty="0">
                <a:solidFill>
                  <a:schemeClr val="lt1"/>
                </a:solidFill>
              </a:rPr>
              <a:t>C++ Library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9591938" y="3746442"/>
            <a:ext cx="1390124" cy="62547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 Header</a:t>
            </a:r>
          </a:p>
          <a:p>
            <a:pPr algn="ctr"/>
            <a:r>
              <a:rPr lang="de-CH" dirty="0"/>
              <a:t>C ABI DLL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63000" y="1468698"/>
            <a:ext cx="3048000" cy="62547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C++ Client / Tests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4F3814D-2C0C-4FF3-8DF8-58729DD141B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fld id="{6CB3B594-2801-4864-9089-E42463258A4B}" type="slidenum">
              <a:rPr lang="de-CH" smtClean="0"/>
              <a:pPr>
                <a:spcBef>
                  <a:spcPct val="0"/>
                </a:spcBef>
              </a:pPr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168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Testing</a:t>
            </a:r>
            <a:r>
              <a:rPr lang="de-CH" dirty="0"/>
              <a:t>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174433"/>
            <a:ext cx="3962401" cy="4824412"/>
          </a:xfrm>
        </p:spPr>
        <p:txBody>
          <a:bodyPr/>
          <a:lstStyle/>
          <a:p>
            <a:r>
              <a:rPr lang="de-CH" dirty="0" err="1"/>
              <a:t>Testing</a:t>
            </a:r>
            <a:r>
              <a:rPr lang="de-CH" dirty="0"/>
              <a:t> a </a:t>
            </a:r>
            <a:r>
              <a:rPr lang="de-CH" dirty="0" err="1"/>
              <a:t>wizard</a:t>
            </a:r>
            <a:r>
              <a:rPr lang="de-CH" dirty="0"/>
              <a:t> </a:t>
            </a:r>
            <a:r>
              <a:rPr lang="de-CH" dirty="0" err="1"/>
              <a:t>provides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view</a:t>
            </a:r>
            <a:r>
              <a:rPr lang="de-CH" dirty="0"/>
              <a:t> a </a:t>
            </a:r>
            <a:r>
              <a:rPr lang="de-CH" dirty="0" err="1"/>
              <a:t>client</a:t>
            </a:r>
            <a:r>
              <a:rPr lang="de-CH" dirty="0"/>
              <a:t> </a:t>
            </a:r>
            <a:r>
              <a:rPr lang="de-CH" dirty="0" err="1"/>
              <a:t>has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>
            <a:off x="4419600" y="838200"/>
            <a:ext cx="7620000" cy="58673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wizard_client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::Wizard;</a:t>
            </a:r>
          </a:p>
          <a:p>
            <a:endParaRPr lang="de-CH" sz="1400" dirty="0">
              <a:latin typeface="Consolas" panose="020B0609020204030204" pitchFamily="49" charset="0"/>
            </a:endParaRPr>
          </a:p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canCreateDefaultWizard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Wizard </a:t>
            </a:r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magician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ASSERT_EQUAL(</a:t>
            </a:r>
            <a:r>
              <a:rPr lang="de-CH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Rincewind</a:t>
            </a:r>
            <a:r>
              <a:rPr lang="de-CH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magician.getName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CH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canCreateWizardWithName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CH" sz="1400" dirty="0">
                <a:solidFill>
                  <a:srgbClr val="005032"/>
                </a:solidFill>
                <a:latin typeface="Consolas" panose="020B0609020204030204" pitchFamily="49" charset="0"/>
              </a:rPr>
              <a:t>  Wizard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magician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CH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Petrosilius</a:t>
            </a:r>
            <a:r>
              <a:rPr lang="de-CH" sz="14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Zwackelmann</a:t>
            </a:r>
            <a:r>
              <a:rPr lang="de-CH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ASSERT_EQUAL(</a:t>
            </a:r>
            <a:r>
              <a:rPr lang="de-CH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Petrosilius</a:t>
            </a:r>
            <a:r>
              <a:rPr lang="de-CH" sz="14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Zwackelmann</a:t>
            </a:r>
            <a:r>
              <a:rPr lang="de-CH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magician.getName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CH" sz="1400" dirty="0">
              <a:latin typeface="Consolas" panose="020B0609020204030204" pitchFamily="49" charset="0"/>
            </a:endParaRPr>
          </a:p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wizardLearnsSpellAndCanRecall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CH" sz="1400" dirty="0">
                <a:solidFill>
                  <a:srgbClr val="005032"/>
                </a:solidFill>
                <a:latin typeface="Consolas" panose="020B0609020204030204" pitchFamily="49" charset="0"/>
              </a:rPr>
              <a:t>  Wizard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magician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magician.learnSpell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Expelliarmus</a:t>
            </a:r>
            <a:r>
              <a:rPr lang="de-CH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ASSERT_EQUAL(</a:t>
            </a:r>
            <a:r>
              <a:rPr lang="de-CH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wootsh</a:t>
            </a:r>
            <a:r>
              <a:rPr lang="de-CH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magician.doMagic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Expelliarmus</a:t>
            </a:r>
            <a:r>
              <a:rPr lang="de-CH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CH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wizardMixesPotionAndCanApply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CH" sz="1400" dirty="0">
                <a:solidFill>
                  <a:srgbClr val="005032"/>
                </a:solidFill>
                <a:latin typeface="Consolas" panose="020B0609020204030204" pitchFamily="49" charset="0"/>
              </a:rPr>
              <a:t>  Wizard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magician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magician.mixAndStorePotion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400" dirty="0">
                <a:solidFill>
                  <a:srgbClr val="2A00FF"/>
                </a:solidFill>
                <a:latin typeface="Consolas" panose="020B0609020204030204" pitchFamily="49" charset="0"/>
              </a:rPr>
              <a:t>"Polyjuice </a:t>
            </a:r>
            <a:r>
              <a:rPr lang="de-CH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Potion</a:t>
            </a:r>
            <a:r>
              <a:rPr lang="de-CH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ASSERT_EQUAL(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zapp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magician.doMagic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Polyjuice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 Potion"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uknownMagicFails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CH" sz="1400" dirty="0">
                <a:solidFill>
                  <a:srgbClr val="005032"/>
                </a:solidFill>
                <a:latin typeface="Consolas" panose="020B0609020204030204" pitchFamily="49" charset="0"/>
              </a:rPr>
              <a:t>  Wizard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magician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 ASSERT_THROWS(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magician.doMagic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Expecto</a:t>
            </a:r>
            <a:r>
              <a:rPr lang="de-CH" sz="14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Patronum</a:t>
            </a:r>
            <a:r>
              <a:rPr lang="de-CH" sz="1400" dirty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), std::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runtime_error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Flowchart: Manual Operation 5"/>
          <p:cNvSpPr/>
          <p:nvPr/>
        </p:nvSpPr>
        <p:spPr>
          <a:xfrm>
            <a:off x="685800" y="2765369"/>
            <a:ext cx="3048000" cy="15335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1"/>
              <a:gd name="connsiteX1" fmla="*/ 10000 w 10000"/>
              <a:gd name="connsiteY1" fmla="*/ 0 h 10021"/>
              <a:gd name="connsiteX2" fmla="*/ 7302 w 10000"/>
              <a:gd name="connsiteY2" fmla="*/ 10021 h 10021"/>
              <a:gd name="connsiteX3" fmla="*/ 2000 w 10000"/>
              <a:gd name="connsiteY3" fmla="*/ 10000 h 10021"/>
              <a:gd name="connsiteX4" fmla="*/ 0 w 10000"/>
              <a:gd name="connsiteY4" fmla="*/ 0 h 10021"/>
              <a:gd name="connsiteX0" fmla="*/ 0 w 10000"/>
              <a:gd name="connsiteY0" fmla="*/ 0 h 10021"/>
              <a:gd name="connsiteX1" fmla="*/ 10000 w 10000"/>
              <a:gd name="connsiteY1" fmla="*/ 0 h 10021"/>
              <a:gd name="connsiteX2" fmla="*/ 7302 w 10000"/>
              <a:gd name="connsiteY2" fmla="*/ 10021 h 10021"/>
              <a:gd name="connsiteX3" fmla="*/ 2708 w 10000"/>
              <a:gd name="connsiteY3" fmla="*/ 10000 h 10021"/>
              <a:gd name="connsiteX4" fmla="*/ 0 w 10000"/>
              <a:gd name="connsiteY4" fmla="*/ 0 h 10021"/>
              <a:gd name="connsiteX0" fmla="*/ 0 w 10000"/>
              <a:gd name="connsiteY0" fmla="*/ 0 h 10042"/>
              <a:gd name="connsiteX1" fmla="*/ 10000 w 10000"/>
              <a:gd name="connsiteY1" fmla="*/ 0 h 10042"/>
              <a:gd name="connsiteX2" fmla="*/ 7302 w 10000"/>
              <a:gd name="connsiteY2" fmla="*/ 10021 h 10042"/>
              <a:gd name="connsiteX3" fmla="*/ 2729 w 10000"/>
              <a:gd name="connsiteY3" fmla="*/ 10042 h 10042"/>
              <a:gd name="connsiteX4" fmla="*/ 0 w 10000"/>
              <a:gd name="connsiteY4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0" y="0"/>
                </a:moveTo>
                <a:lnTo>
                  <a:pt x="10000" y="0"/>
                </a:lnTo>
                <a:lnTo>
                  <a:pt x="7302" y="10021"/>
                </a:lnTo>
                <a:lnTo>
                  <a:pt x="2729" y="100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C++ Client API</a:t>
            </a:r>
          </a:p>
          <a:p>
            <a:pPr algn="ctr"/>
            <a:r>
              <a:rPr lang="de-CH" dirty="0"/>
              <a:t>Header </a:t>
            </a:r>
            <a:r>
              <a:rPr lang="de-CH" dirty="0" err="1"/>
              <a:t>Only</a:t>
            </a:r>
            <a:endParaRPr lang="de-CH" dirty="0"/>
          </a:p>
          <a:p>
            <a:pPr algn="ctr"/>
            <a:endParaRPr lang="de-CH" dirty="0"/>
          </a:p>
        </p:txBody>
      </p:sp>
      <p:sp>
        <p:nvSpPr>
          <p:cNvPr id="7" name="Flowchart: Manual Operation 6"/>
          <p:cNvSpPr/>
          <p:nvPr/>
        </p:nvSpPr>
        <p:spPr>
          <a:xfrm flipV="1">
            <a:off x="685800" y="5029200"/>
            <a:ext cx="3048000" cy="15366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75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62"/>
              <a:gd name="connsiteX1" fmla="*/ 10000 w 10000"/>
              <a:gd name="connsiteY1" fmla="*/ 0 h 10062"/>
              <a:gd name="connsiteX2" fmla="*/ 7250 w 10000"/>
              <a:gd name="connsiteY2" fmla="*/ 10062 h 10062"/>
              <a:gd name="connsiteX3" fmla="*/ 2750 w 10000"/>
              <a:gd name="connsiteY3" fmla="*/ 10000 h 10062"/>
              <a:gd name="connsiteX4" fmla="*/ 0 w 10000"/>
              <a:gd name="connsiteY4" fmla="*/ 0 h 10062"/>
              <a:gd name="connsiteX0" fmla="*/ 0 w 10000"/>
              <a:gd name="connsiteY0" fmla="*/ 0 h 10062"/>
              <a:gd name="connsiteX1" fmla="*/ 10000 w 10000"/>
              <a:gd name="connsiteY1" fmla="*/ 0 h 10062"/>
              <a:gd name="connsiteX2" fmla="*/ 7250 w 10000"/>
              <a:gd name="connsiteY2" fmla="*/ 10062 h 10062"/>
              <a:gd name="connsiteX3" fmla="*/ 2750 w 10000"/>
              <a:gd name="connsiteY3" fmla="*/ 10031 h 10062"/>
              <a:gd name="connsiteX4" fmla="*/ 0 w 10000"/>
              <a:gd name="connsiteY4" fmla="*/ 0 h 10062"/>
              <a:gd name="connsiteX0" fmla="*/ 0 w 10000"/>
              <a:gd name="connsiteY0" fmla="*/ 0 h 10062"/>
              <a:gd name="connsiteX1" fmla="*/ 10000 w 10000"/>
              <a:gd name="connsiteY1" fmla="*/ 0 h 10062"/>
              <a:gd name="connsiteX2" fmla="*/ 7250 w 10000"/>
              <a:gd name="connsiteY2" fmla="*/ 10062 h 10062"/>
              <a:gd name="connsiteX3" fmla="*/ 2750 w 10000"/>
              <a:gd name="connsiteY3" fmla="*/ 10062 h 10062"/>
              <a:gd name="connsiteX4" fmla="*/ 0 w 10000"/>
              <a:gd name="connsiteY4" fmla="*/ 0 h 1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62">
                <a:moveTo>
                  <a:pt x="0" y="0"/>
                </a:moveTo>
                <a:lnTo>
                  <a:pt x="10000" y="0"/>
                </a:lnTo>
                <a:lnTo>
                  <a:pt x="7250" y="10062"/>
                </a:lnTo>
                <a:lnTo>
                  <a:pt x="2750" y="100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Rectangle 7"/>
          <p:cNvSpPr/>
          <p:nvPr/>
        </p:nvSpPr>
        <p:spPr>
          <a:xfrm>
            <a:off x="1514738" y="6032443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dirty="0">
                <a:solidFill>
                  <a:schemeClr val="lt1"/>
                </a:solidFill>
              </a:rPr>
              <a:t>C++ Library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1514738" y="4356042"/>
            <a:ext cx="1390124" cy="62547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 Header</a:t>
            </a:r>
          </a:p>
          <a:p>
            <a:pPr algn="ctr"/>
            <a:r>
              <a:rPr lang="de-CH" dirty="0"/>
              <a:t>C ABI DLL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" y="2078298"/>
            <a:ext cx="3048000" cy="625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C++ Client / Tests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96C91B4-6268-4A87-921E-8E75909588E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fld id="{6CB3B594-2801-4864-9089-E42463258A4B}" type="slidenum">
              <a:rPr lang="de-CH" smtClean="0"/>
              <a:pPr>
                <a:spcBef>
                  <a:spcPct val="0"/>
                </a:spcBef>
              </a:pPr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8478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 C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174433"/>
            <a:ext cx="7705462" cy="4824412"/>
          </a:xfrm>
        </p:spPr>
        <p:txBody>
          <a:bodyPr/>
          <a:lstStyle/>
          <a:p>
            <a:r>
              <a:rPr lang="de-CH" dirty="0"/>
              <a:t>Abstract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represented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pointers</a:t>
            </a:r>
            <a:endParaRPr lang="de-CH" dirty="0"/>
          </a:p>
          <a:p>
            <a:pPr lvl="1"/>
            <a:r>
              <a:rPr lang="de-CH" dirty="0"/>
              <a:t>Ultimate </a:t>
            </a:r>
            <a:r>
              <a:rPr lang="de-CH" dirty="0" err="1"/>
              <a:t>abstract</a:t>
            </a:r>
            <a:r>
              <a:rPr lang="de-CH" dirty="0"/>
              <a:t> </a:t>
            </a:r>
            <a:r>
              <a:rPr lang="de-CH" dirty="0" err="1"/>
              <a:t>pointer</a:t>
            </a:r>
            <a:r>
              <a:rPr lang="de-CH" dirty="0"/>
              <a:t> </a:t>
            </a:r>
            <a:r>
              <a:rPr lang="de-CH" dirty="0" err="1">
                <a:latin typeface="Consolas" panose="020B0609020204030204" pitchFamily="49" charset="0"/>
                <a:cs typeface="Calibri" panose="020F0502020204030204" pitchFamily="34" charset="0"/>
              </a:rPr>
              <a:t>void</a:t>
            </a:r>
            <a:r>
              <a:rPr lang="de-CH" dirty="0">
                <a:latin typeface="Consolas" panose="020B0609020204030204" pitchFamily="49" charset="0"/>
                <a:cs typeface="Calibri" panose="020F0502020204030204" pitchFamily="34" charset="0"/>
              </a:rPr>
              <a:t> *</a:t>
            </a:r>
          </a:p>
          <a:p>
            <a:r>
              <a:rPr lang="en-US" dirty="0"/>
              <a:t>Member functions map to functions taking the abstract data type pointer as first argument</a:t>
            </a:r>
          </a:p>
          <a:p>
            <a:r>
              <a:rPr lang="en-US" dirty="0"/>
              <a:t>Requires Factory and Disposal functions to manage object lifetime</a:t>
            </a:r>
          </a:p>
          <a:p>
            <a:r>
              <a:rPr lang="en-US" dirty="0"/>
              <a:t>Strings can only be represented by </a:t>
            </a:r>
            <a:r>
              <a:rPr lang="en-US" dirty="0">
                <a:latin typeface="Consolas" panose="020B0609020204030204" pitchFamily="49" charset="0"/>
              </a:rPr>
              <a:t>char *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Need to know who will be responsible for memory</a:t>
            </a:r>
          </a:p>
          <a:p>
            <a:pPr lvl="1"/>
            <a:r>
              <a:rPr lang="en-US" dirty="0"/>
              <a:t>Make sure not to return pointers to temporary objects!</a:t>
            </a:r>
          </a:p>
          <a:p>
            <a:r>
              <a:rPr lang="en-US" dirty="0"/>
              <a:t>Exceptions do not work across a C API</a:t>
            </a:r>
          </a:p>
        </p:txBody>
      </p:sp>
      <p:sp>
        <p:nvSpPr>
          <p:cNvPr id="6" name="Flowchart: Manual Operation 5"/>
          <p:cNvSpPr/>
          <p:nvPr/>
        </p:nvSpPr>
        <p:spPr>
          <a:xfrm>
            <a:off x="8839200" y="2234597"/>
            <a:ext cx="3048000" cy="15335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1"/>
              <a:gd name="connsiteX1" fmla="*/ 10000 w 10000"/>
              <a:gd name="connsiteY1" fmla="*/ 0 h 10021"/>
              <a:gd name="connsiteX2" fmla="*/ 7302 w 10000"/>
              <a:gd name="connsiteY2" fmla="*/ 10021 h 10021"/>
              <a:gd name="connsiteX3" fmla="*/ 2000 w 10000"/>
              <a:gd name="connsiteY3" fmla="*/ 10000 h 10021"/>
              <a:gd name="connsiteX4" fmla="*/ 0 w 10000"/>
              <a:gd name="connsiteY4" fmla="*/ 0 h 10021"/>
              <a:gd name="connsiteX0" fmla="*/ 0 w 10000"/>
              <a:gd name="connsiteY0" fmla="*/ 0 h 10021"/>
              <a:gd name="connsiteX1" fmla="*/ 10000 w 10000"/>
              <a:gd name="connsiteY1" fmla="*/ 0 h 10021"/>
              <a:gd name="connsiteX2" fmla="*/ 7302 w 10000"/>
              <a:gd name="connsiteY2" fmla="*/ 10021 h 10021"/>
              <a:gd name="connsiteX3" fmla="*/ 2708 w 10000"/>
              <a:gd name="connsiteY3" fmla="*/ 10000 h 10021"/>
              <a:gd name="connsiteX4" fmla="*/ 0 w 10000"/>
              <a:gd name="connsiteY4" fmla="*/ 0 h 10021"/>
              <a:gd name="connsiteX0" fmla="*/ 0 w 10000"/>
              <a:gd name="connsiteY0" fmla="*/ 0 h 10042"/>
              <a:gd name="connsiteX1" fmla="*/ 10000 w 10000"/>
              <a:gd name="connsiteY1" fmla="*/ 0 h 10042"/>
              <a:gd name="connsiteX2" fmla="*/ 7302 w 10000"/>
              <a:gd name="connsiteY2" fmla="*/ 10021 h 10042"/>
              <a:gd name="connsiteX3" fmla="*/ 2729 w 10000"/>
              <a:gd name="connsiteY3" fmla="*/ 10042 h 10042"/>
              <a:gd name="connsiteX4" fmla="*/ 0 w 10000"/>
              <a:gd name="connsiteY4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0" y="0"/>
                </a:moveTo>
                <a:lnTo>
                  <a:pt x="10000" y="0"/>
                </a:lnTo>
                <a:lnTo>
                  <a:pt x="7302" y="10021"/>
                </a:lnTo>
                <a:lnTo>
                  <a:pt x="2729" y="100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C++ Client API</a:t>
            </a:r>
          </a:p>
          <a:p>
            <a:pPr algn="ctr"/>
            <a:r>
              <a:rPr lang="de-CH" dirty="0"/>
              <a:t>Header </a:t>
            </a:r>
            <a:r>
              <a:rPr lang="de-CH" dirty="0" err="1"/>
              <a:t>Only</a:t>
            </a:r>
            <a:endParaRPr lang="de-CH" dirty="0"/>
          </a:p>
          <a:p>
            <a:pPr algn="ctr"/>
            <a:endParaRPr lang="de-CH" dirty="0"/>
          </a:p>
        </p:txBody>
      </p:sp>
      <p:sp>
        <p:nvSpPr>
          <p:cNvPr id="7" name="Flowchart: Manual Operation 6"/>
          <p:cNvSpPr/>
          <p:nvPr/>
        </p:nvSpPr>
        <p:spPr>
          <a:xfrm flipV="1">
            <a:off x="8839200" y="4498428"/>
            <a:ext cx="3048000" cy="15366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75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62"/>
              <a:gd name="connsiteX1" fmla="*/ 10000 w 10000"/>
              <a:gd name="connsiteY1" fmla="*/ 0 h 10062"/>
              <a:gd name="connsiteX2" fmla="*/ 7250 w 10000"/>
              <a:gd name="connsiteY2" fmla="*/ 10062 h 10062"/>
              <a:gd name="connsiteX3" fmla="*/ 2750 w 10000"/>
              <a:gd name="connsiteY3" fmla="*/ 10000 h 10062"/>
              <a:gd name="connsiteX4" fmla="*/ 0 w 10000"/>
              <a:gd name="connsiteY4" fmla="*/ 0 h 10062"/>
              <a:gd name="connsiteX0" fmla="*/ 0 w 10000"/>
              <a:gd name="connsiteY0" fmla="*/ 0 h 10062"/>
              <a:gd name="connsiteX1" fmla="*/ 10000 w 10000"/>
              <a:gd name="connsiteY1" fmla="*/ 0 h 10062"/>
              <a:gd name="connsiteX2" fmla="*/ 7250 w 10000"/>
              <a:gd name="connsiteY2" fmla="*/ 10062 h 10062"/>
              <a:gd name="connsiteX3" fmla="*/ 2750 w 10000"/>
              <a:gd name="connsiteY3" fmla="*/ 10031 h 10062"/>
              <a:gd name="connsiteX4" fmla="*/ 0 w 10000"/>
              <a:gd name="connsiteY4" fmla="*/ 0 h 10062"/>
              <a:gd name="connsiteX0" fmla="*/ 0 w 10000"/>
              <a:gd name="connsiteY0" fmla="*/ 0 h 10062"/>
              <a:gd name="connsiteX1" fmla="*/ 10000 w 10000"/>
              <a:gd name="connsiteY1" fmla="*/ 0 h 10062"/>
              <a:gd name="connsiteX2" fmla="*/ 7250 w 10000"/>
              <a:gd name="connsiteY2" fmla="*/ 10062 h 10062"/>
              <a:gd name="connsiteX3" fmla="*/ 2750 w 10000"/>
              <a:gd name="connsiteY3" fmla="*/ 10062 h 10062"/>
              <a:gd name="connsiteX4" fmla="*/ 0 w 10000"/>
              <a:gd name="connsiteY4" fmla="*/ 0 h 1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62">
                <a:moveTo>
                  <a:pt x="0" y="0"/>
                </a:moveTo>
                <a:lnTo>
                  <a:pt x="10000" y="0"/>
                </a:lnTo>
                <a:lnTo>
                  <a:pt x="7250" y="10062"/>
                </a:lnTo>
                <a:lnTo>
                  <a:pt x="2750" y="100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Rectangle 7"/>
          <p:cNvSpPr/>
          <p:nvPr/>
        </p:nvSpPr>
        <p:spPr>
          <a:xfrm>
            <a:off x="9668138" y="5501671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dirty="0">
                <a:solidFill>
                  <a:schemeClr val="lt1"/>
                </a:solidFill>
              </a:rPr>
              <a:t>C++ Library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9668138" y="3825270"/>
            <a:ext cx="1390124" cy="625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 Header</a:t>
            </a:r>
          </a:p>
          <a:p>
            <a:pPr algn="ctr"/>
            <a:r>
              <a:rPr lang="de-CH" dirty="0"/>
              <a:t>C ABI DLL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39200" y="1547526"/>
            <a:ext cx="3048000" cy="62547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C++ Client / Tests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854E1-565A-4B7F-A3C0-D88C0E2164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fld id="{6CB3B594-2801-4864-9089-E42463258A4B}" type="slidenum">
              <a:rPr lang="de-CH" smtClean="0"/>
              <a:pPr>
                <a:spcBef>
                  <a:spcPct val="0"/>
                </a:spcBef>
              </a:pPr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484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 API </a:t>
            </a:r>
            <a:r>
              <a:rPr lang="de-CH" dirty="0" err="1"/>
              <a:t>for</a:t>
            </a:r>
            <a:r>
              <a:rPr lang="de-CH" dirty="0"/>
              <a:t>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49165"/>
            <a:ext cx="6233578" cy="4824412"/>
          </a:xfrm>
        </p:spPr>
        <p:txBody>
          <a:bodyPr/>
          <a:lstStyle/>
          <a:p>
            <a:r>
              <a:rPr lang="de-CH" dirty="0"/>
              <a:t>A Wizard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accessed</a:t>
            </a:r>
            <a:r>
              <a:rPr lang="de-CH" dirty="0"/>
              <a:t> </a:t>
            </a:r>
            <a:r>
              <a:rPr lang="de-CH" dirty="0" err="1"/>
              <a:t>thorugh</a:t>
            </a:r>
            <a:r>
              <a:rPr lang="de-CH" dirty="0"/>
              <a:t> a </a:t>
            </a:r>
            <a:r>
              <a:rPr lang="de-CH" dirty="0" err="1"/>
              <a:t>pointer</a:t>
            </a:r>
            <a:r>
              <a:rPr lang="de-CH" dirty="0"/>
              <a:t> (const </a:t>
            </a:r>
            <a:r>
              <a:rPr lang="de-CH" dirty="0" err="1"/>
              <a:t>and</a:t>
            </a:r>
            <a:r>
              <a:rPr lang="de-CH" dirty="0"/>
              <a:t> non-const)</a:t>
            </a:r>
          </a:p>
          <a:p>
            <a:pPr lvl="1"/>
            <a:r>
              <a:rPr lang="de-CH" dirty="0" err="1"/>
              <a:t>Construction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destruction</a:t>
            </a:r>
            <a:r>
              <a:rPr lang="de-CH" dirty="0"/>
              <a:t> </a:t>
            </a:r>
            <a:r>
              <a:rPr lang="de-CH" dirty="0" err="1"/>
              <a:t>through</a:t>
            </a:r>
            <a:r>
              <a:rPr lang="de-CH" dirty="0"/>
              <a:t> </a:t>
            </a:r>
            <a:r>
              <a:rPr lang="de-CH" dirty="0" err="1"/>
              <a:t>functions</a:t>
            </a:r>
            <a:endParaRPr lang="de-CH" dirty="0"/>
          </a:p>
          <a:p>
            <a:r>
              <a:rPr lang="de-CH" dirty="0"/>
              <a:t>An </a:t>
            </a:r>
            <a:r>
              <a:rPr lang="de-CH" dirty="0" err="1"/>
              <a:t>error</a:t>
            </a:r>
            <a:r>
              <a:rPr lang="de-CH" dirty="0"/>
              <a:t> </a:t>
            </a:r>
            <a:r>
              <a:rPr lang="de-CH" dirty="0" err="1"/>
              <a:t>pointer</a:t>
            </a:r>
            <a:r>
              <a:rPr lang="de-CH" dirty="0"/>
              <a:t> </a:t>
            </a:r>
            <a:r>
              <a:rPr lang="de-CH" dirty="0" err="1"/>
              <a:t>stores</a:t>
            </a:r>
            <a:r>
              <a:rPr lang="de-CH" dirty="0"/>
              <a:t> </a:t>
            </a:r>
            <a:r>
              <a:rPr lang="de-CH" dirty="0" err="1"/>
              <a:t>messages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exceptions</a:t>
            </a:r>
            <a:endParaRPr lang="de-CH" dirty="0"/>
          </a:p>
          <a:p>
            <a:pPr lvl="1"/>
            <a:r>
              <a:rPr lang="de-CH" dirty="0" err="1"/>
              <a:t>Functions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may</a:t>
            </a:r>
            <a:r>
              <a:rPr lang="de-CH" dirty="0"/>
              <a:t> </a:t>
            </a:r>
            <a:r>
              <a:rPr lang="de-CH" dirty="0" err="1"/>
              <a:t>fail</a:t>
            </a:r>
            <a:r>
              <a:rPr lang="de-CH" dirty="0"/>
              <a:t> </a:t>
            </a:r>
            <a:r>
              <a:rPr lang="de-CH" dirty="0" err="1"/>
              <a:t>need</a:t>
            </a:r>
            <a:r>
              <a:rPr lang="de-CH" dirty="0"/>
              <a:t> an </a:t>
            </a:r>
            <a:r>
              <a:rPr lang="de-CH" dirty="0" err="1"/>
              <a:t>error</a:t>
            </a:r>
            <a:r>
              <a:rPr lang="de-CH" dirty="0"/>
              <a:t> </a:t>
            </a:r>
            <a:r>
              <a:rPr lang="de-CH" dirty="0" err="1"/>
              <a:t>pointer</a:t>
            </a:r>
            <a:r>
              <a:rPr lang="de-CH" dirty="0"/>
              <a:t> </a:t>
            </a:r>
            <a:r>
              <a:rPr lang="de-CH" dirty="0" err="1"/>
              <a:t>parameter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reporting</a:t>
            </a:r>
            <a:r>
              <a:rPr lang="de-CH" dirty="0"/>
              <a:t> </a:t>
            </a:r>
            <a:r>
              <a:rPr lang="de-CH" dirty="0" err="1"/>
              <a:t>exceptions</a:t>
            </a:r>
            <a:endParaRPr lang="de-CH" dirty="0"/>
          </a:p>
          <a:p>
            <a:pPr lvl="1"/>
            <a:r>
              <a:rPr lang="de-CH" dirty="0"/>
              <a:t>Errors </a:t>
            </a:r>
            <a:r>
              <a:rPr lang="de-CH" dirty="0" err="1"/>
              <a:t>need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cleaned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when</a:t>
            </a:r>
            <a:r>
              <a:rPr lang="de-CH" dirty="0"/>
              <a:t> not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anymore</a:t>
            </a:r>
            <a:endParaRPr lang="de-CH" dirty="0"/>
          </a:p>
          <a:p>
            <a:r>
              <a:rPr lang="de-CH" dirty="0"/>
              <a:t>Member </a:t>
            </a:r>
            <a:r>
              <a:rPr lang="de-CH" dirty="0" err="1"/>
              <a:t>functions</a:t>
            </a:r>
            <a:r>
              <a:rPr lang="de-CH" dirty="0"/>
              <a:t> </a:t>
            </a:r>
            <a:r>
              <a:rPr lang="de-CH" dirty="0" err="1"/>
              <a:t>take</a:t>
            </a:r>
            <a:r>
              <a:rPr lang="de-CH" dirty="0"/>
              <a:t> a Wizard (</a:t>
            </a:r>
            <a:r>
              <a:rPr lang="de-CH" dirty="0" err="1"/>
              <a:t>pointer</a:t>
            </a:r>
            <a:r>
              <a:rPr lang="de-CH" dirty="0"/>
              <a:t>)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parameter</a:t>
            </a:r>
            <a:endParaRPr lang="de-CH" dirty="0"/>
          </a:p>
          <a:p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>
            <a:off x="7239000" y="1360408"/>
            <a:ext cx="4566920" cy="46593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>
                <a:solidFill>
                  <a:srgbClr val="005032"/>
                </a:solidFill>
                <a:latin typeface="Consolas" panose="020B0609020204030204" pitchFamily="49" charset="0"/>
              </a:rPr>
              <a:t>Wizard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wizard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Wizard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cwizard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wizard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createWizard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name,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error_t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out_error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disposeWizard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wizard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toDispose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>
                <a:solidFill>
                  <a:srgbClr val="005032"/>
                </a:solidFill>
                <a:latin typeface="Consolas" panose="020B0609020204030204" pitchFamily="49" charset="0"/>
              </a:rPr>
              <a:t>Error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error_t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error_message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error_t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error_dispose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error_t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CH" sz="1400" dirty="0">
              <a:latin typeface="Consolas" panose="020B0609020204030204" pitchFamily="49" charset="0"/>
            </a:endParaRPr>
          </a:p>
          <a:p>
            <a:endParaRPr lang="de-CH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doMagic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wizard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wish,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error_t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out_error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learnSpell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wizard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spell);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mixAndStorePotion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wizard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potion);</a:t>
            </a:r>
          </a:p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wizardName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cwizard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w);</a:t>
            </a:r>
            <a:endParaRPr lang="de-CH" sz="1400" dirty="0"/>
          </a:p>
        </p:txBody>
      </p:sp>
      <p:sp>
        <p:nvSpPr>
          <p:cNvPr id="6" name="Rectangle 5"/>
          <p:cNvSpPr/>
          <p:nvPr/>
        </p:nvSpPr>
        <p:spPr>
          <a:xfrm>
            <a:off x="7239000" y="97983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Wizard.h</a:t>
            </a:r>
            <a:endParaRPr lang="de-CH" dirty="0">
              <a:latin typeface="Consolas" panose="020B06090202040302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8CF52-853B-4BB3-A98B-2C2BB84311B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fld id="{6CB3B594-2801-4864-9089-E42463258A4B}" type="slidenum">
              <a:rPr lang="de-CH" smtClean="0"/>
              <a:pPr>
                <a:spcBef>
                  <a:spcPct val="0"/>
                </a:spcBef>
              </a:pPr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654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Parts </a:t>
            </a:r>
            <a:r>
              <a:rPr lang="de-CH" dirty="0" err="1"/>
              <a:t>of</a:t>
            </a:r>
            <a:r>
              <a:rPr lang="de-CH" dirty="0"/>
              <a:t> C++ Can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in an </a:t>
            </a:r>
            <a:r>
              <a:rPr lang="de-CH" dirty="0">
                <a:latin typeface="Consolas" panose="020B0609020204030204" pitchFamily="49" charset="0"/>
              </a:rPr>
              <a:t>extern "C"</a:t>
            </a:r>
            <a:r>
              <a:rPr lang="de-CH" dirty="0"/>
              <a:t> Interface?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016794"/>
            <a:ext cx="6248400" cy="4824412"/>
          </a:xfrm>
        </p:spPr>
        <p:txBody>
          <a:bodyPr/>
          <a:lstStyle/>
          <a:p>
            <a:r>
              <a:rPr lang="en-US" dirty="0"/>
              <a:t>Functions, but not templates or variadic</a:t>
            </a:r>
          </a:p>
          <a:p>
            <a:pPr lvl="1"/>
            <a:r>
              <a:rPr lang="en-US" dirty="0"/>
              <a:t>No overloading in C!</a:t>
            </a:r>
          </a:p>
          <a:p>
            <a:r>
              <a:rPr lang="en-US" dirty="0"/>
              <a:t>C primitive types (</a:t>
            </a:r>
            <a:r>
              <a:rPr lang="en-US" dirty="0">
                <a:latin typeface="Consolas" panose="020B0609020204030204" pitchFamily="49" charset="0"/>
              </a:rPr>
              <a:t>char,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double, void</a:t>
            </a:r>
            <a:r>
              <a:rPr lang="en-US" dirty="0"/>
              <a:t>)</a:t>
            </a:r>
          </a:p>
          <a:p>
            <a:r>
              <a:rPr lang="en-US" dirty="0"/>
              <a:t>Pointers, including function pointers</a:t>
            </a:r>
          </a:p>
          <a:p>
            <a:r>
              <a:rPr lang="en-US" dirty="0"/>
              <a:t>Forward-declared structs </a:t>
            </a:r>
          </a:p>
          <a:p>
            <a:pPr lvl="1"/>
            <a:r>
              <a:rPr lang="en-US" dirty="0"/>
              <a:t>Pointers to those are opaque types!</a:t>
            </a:r>
          </a:p>
          <a:p>
            <a:pPr lvl="1"/>
            <a:r>
              <a:rPr lang="en-US" dirty="0"/>
              <a:t>Are used for abstract data types</a:t>
            </a:r>
          </a:p>
          <a:p>
            <a:r>
              <a:rPr lang="en-US" dirty="0" err="1"/>
              <a:t>Enums</a:t>
            </a:r>
            <a:r>
              <a:rPr lang="en-US" dirty="0"/>
              <a:t> (</a:t>
            </a:r>
            <a:r>
              <a:rPr lang="en-US" dirty="0" err="1"/>
              <a:t>unscoped</a:t>
            </a:r>
            <a:r>
              <a:rPr lang="en-US" dirty="0"/>
              <a:t> - without class or base type!)</a:t>
            </a:r>
          </a:p>
          <a:p>
            <a:r>
              <a:rPr lang="en-US" dirty="0"/>
              <a:t>If using from C must embrace it with </a:t>
            </a:r>
            <a:r>
              <a:rPr lang="en-US" dirty="0">
                <a:latin typeface="Consolas" panose="020B0609020204030204" pitchFamily="49" charset="0"/>
              </a:rPr>
              <a:t>extern "C"</a:t>
            </a:r>
            <a:r>
              <a:rPr lang="en-US" dirty="0"/>
              <a:t> when compiling it with C++</a:t>
            </a:r>
          </a:p>
          <a:p>
            <a:pPr lvl="1"/>
            <a:r>
              <a:rPr lang="en-US" dirty="0"/>
              <a:t>Otherwise names do not match, because of mangling</a:t>
            </a:r>
          </a:p>
          <a:p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>
            <a:off x="7162800" y="1600200"/>
            <a:ext cx="4566920" cy="40049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#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ifdef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__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cplusplus</a:t>
            </a:r>
            <a:endParaRPr lang="de-CH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extern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#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endif</a:t>
            </a:r>
            <a:endParaRPr lang="de-CH" sz="14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de-CH" sz="14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>
                <a:solidFill>
                  <a:srgbClr val="005032"/>
                </a:solidFill>
                <a:latin typeface="Consolas" panose="020B0609020204030204" pitchFamily="49" charset="0"/>
              </a:rPr>
              <a:t>Wizard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wizard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Wizard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cwizard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wizard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createWizard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name,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error_t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out_error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disposeWizard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wizard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toDispose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CH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de-CH" sz="1400" dirty="0">
                <a:solidFill>
                  <a:srgbClr val="3F7F5F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de-CH" sz="1400" dirty="0">
                <a:solidFill>
                  <a:srgbClr val="3F7F5F"/>
                </a:solidFill>
                <a:latin typeface="Consolas" panose="020B0609020204030204" pitchFamily="49" charset="0"/>
              </a:rPr>
              <a:t>Comments </a:t>
            </a:r>
            <a:r>
              <a:rPr lang="de-CH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are</a:t>
            </a:r>
            <a:r>
              <a:rPr lang="de-CH" sz="1400" dirty="0">
                <a:solidFill>
                  <a:srgbClr val="3F7F5F"/>
                </a:solidFill>
                <a:latin typeface="Consolas" panose="020B0609020204030204" pitchFamily="49" charset="0"/>
              </a:rPr>
              <a:t> ok </a:t>
            </a:r>
            <a:r>
              <a:rPr lang="de-CH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too</a:t>
            </a:r>
            <a:r>
              <a:rPr lang="de-CH" sz="14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de-CH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as</a:t>
            </a:r>
            <a:r>
              <a:rPr lang="de-CH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the</a:t>
            </a:r>
            <a:r>
              <a:rPr lang="de-CH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preprocessor</a:t>
            </a:r>
            <a:endParaRPr lang="de-CH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de-CH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eliminates</a:t>
            </a:r>
            <a:r>
              <a:rPr lang="de-CH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them</a:t>
            </a:r>
            <a:r>
              <a:rPr lang="de-CH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de-CH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anyway</a:t>
            </a:r>
            <a:endParaRPr lang="de-CH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de-CH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#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ifdef</a:t>
            </a:r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 __</a:t>
            </a:r>
            <a:r>
              <a:rPr lang="de-CH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cplusplus</a:t>
            </a:r>
            <a:endParaRPr lang="de-CH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CH" sz="1400" dirty="0">
                <a:solidFill>
                  <a:srgbClr val="7F0055"/>
                </a:solidFill>
                <a:latin typeface="Consolas" panose="020B0609020204030204" pitchFamily="49" charset="0"/>
              </a:rPr>
              <a:t>#</a:t>
            </a:r>
            <a:r>
              <a:rPr lang="de-CH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endif</a:t>
            </a:r>
            <a:endParaRPr lang="de-CH" sz="1400" dirty="0"/>
          </a:p>
        </p:txBody>
      </p:sp>
      <p:sp>
        <p:nvSpPr>
          <p:cNvPr id="6" name="Rectangle 5"/>
          <p:cNvSpPr/>
          <p:nvPr/>
        </p:nvSpPr>
        <p:spPr>
          <a:xfrm>
            <a:off x="7160302" y="123086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Wizard.h</a:t>
            </a:r>
            <a:endParaRPr lang="de-CH" dirty="0">
              <a:latin typeface="Consolas" panose="020B06090202040302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1F4B6-0798-4C35-99D6-9B99BEBBC00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fld id="{6CB3B594-2801-4864-9089-E42463258A4B}" type="slidenum">
              <a:rPr lang="de-CH" smtClean="0"/>
              <a:pPr>
                <a:spcBef>
                  <a:spcPct val="0"/>
                </a:spcBef>
              </a:pPr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992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HSR Vorlage Powerpoint">
  <a:themeElements>
    <a:clrScheme name="HSR">
      <a:dk1>
        <a:sysClr val="windowText" lastClr="000000"/>
      </a:dk1>
      <a:lt1>
        <a:sysClr val="window" lastClr="FFFFFF"/>
      </a:lt1>
      <a:dk2>
        <a:srgbClr val="3F6DA6"/>
      </a:dk2>
      <a:lt2>
        <a:srgbClr val="C4C4C2"/>
      </a:lt2>
      <a:accent1>
        <a:srgbClr val="3F6DA6"/>
      </a:accent1>
      <a:accent2>
        <a:srgbClr val="702052"/>
      </a:accent2>
      <a:accent3>
        <a:srgbClr val="548D8B"/>
      </a:accent3>
      <a:accent4>
        <a:srgbClr val="7A6A51"/>
      </a:accent4>
      <a:accent5>
        <a:srgbClr val="00748E"/>
      </a:accent5>
      <a:accent6>
        <a:srgbClr val="BABE5E"/>
      </a:accent6>
      <a:hlink>
        <a:srgbClr val="3F6DA6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541338" indent="-273600">
          <a:spcBef>
            <a:spcPct val="20000"/>
          </a:spcBef>
          <a:spcAft>
            <a:spcPts val="2000"/>
          </a:spcAft>
          <a:buClr>
            <a:srgbClr val="3F6DA6"/>
          </a:buClr>
          <a:buFont typeface="Wingdings" pitchFamily="2" charset="2"/>
          <a:buChar char="n"/>
          <a:defRPr sz="1700" dirty="0" smtClean="0">
            <a:solidFill>
              <a:prstClr val="black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2402</Words>
  <Application>Microsoft Office PowerPoint</Application>
  <PresentationFormat>Widescreen</PresentationFormat>
  <Paragraphs>401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Nirmala UI</vt:lpstr>
      <vt:lpstr>Quicksand</vt:lpstr>
      <vt:lpstr>Wingdings</vt:lpstr>
      <vt:lpstr>HSR Vorlage Powerpoint</vt:lpstr>
      <vt:lpstr>Department I - C Plus Plus  Modern and Lucid C++ Advanced for Professional Programmers  Week 13 – Hourglass Interfaces</vt:lpstr>
      <vt:lpstr>Hourglass Interfaces</vt:lpstr>
      <vt:lpstr>Library Interfaces</vt:lpstr>
      <vt:lpstr>Hourglass Interface</vt:lpstr>
      <vt:lpstr>Extended Wizard Class</vt:lpstr>
      <vt:lpstr>Testing Wizard</vt:lpstr>
      <vt:lpstr>Background C API</vt:lpstr>
      <vt:lpstr>C API for Wizard</vt:lpstr>
      <vt:lpstr>What Parts of C++ Can Be Used in an extern "C" Interface?</vt:lpstr>
      <vt:lpstr>Implementing the Opaque Wizard Type</vt:lpstr>
      <vt:lpstr>Dealing with Exceptions</vt:lpstr>
      <vt:lpstr>Creating Error Messages from Exceptions</vt:lpstr>
      <vt:lpstr>Error Handling at Client Side</vt:lpstr>
      <vt:lpstr>Using ThrowOnError in Client API</vt:lpstr>
      <vt:lpstr>Completing the Client Side</vt:lpstr>
      <vt:lpstr>Really Hiding DLL Content (Compiler-Dependent)</vt:lpstr>
      <vt:lpstr>Wrap Up</vt:lpstr>
    </vt:vector>
  </TitlesOfParts>
  <Company>HSR Hochschule Rapperswil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Lecture</dc:title>
  <dc:creator>tcorbat</dc:creator>
  <cp:lastModifiedBy>Thomas C</cp:lastModifiedBy>
  <cp:revision>2373</cp:revision>
  <cp:lastPrinted>2018-02-22T15:32:51Z</cp:lastPrinted>
  <dcterms:created xsi:type="dcterms:W3CDTF">2010-10-27T07:36:10Z</dcterms:created>
  <dcterms:modified xsi:type="dcterms:W3CDTF">2019-05-13T07:36:47Z</dcterms:modified>
</cp:coreProperties>
</file>