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Book Antiqu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BookAntiqua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BookAntiqua-italic.fntdata"/><Relationship Id="rId14" Type="http://schemas.openxmlformats.org/officeDocument/2006/relationships/slide" Target="slides/slide9.xml"/><Relationship Id="rId36" Type="http://schemas.openxmlformats.org/officeDocument/2006/relationships/font" Target="fonts/BookAntiqu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ookAntiqu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a401def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a401def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4a8731a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4a8731a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4a8731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4a8731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94a8731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94a8731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94a873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94a873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94a8731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94a8731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a401d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a401d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a401de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a401de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9495ab4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9495ab4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9495ab4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9495ab4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bf6e0f3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bf6e0f3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a401def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a401def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a401def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a401de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bf6e0f3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bf6e0f3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bf6e0f3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bf6e0f3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bf6e0f3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bf6e0f3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bf6e0f3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bf6e0f3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bf6e0f3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bf6e0f3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bf6e0f3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bf6e0f3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bf6e0f3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bf6e0f3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Recurrent_neural_network" TargetMode="External"/><Relationship Id="rId4" Type="http://schemas.openxmlformats.org/officeDocument/2006/relationships/hyperlink" Target="https://en.wikipedia.org/wiki/Deep_learning" TargetMode="External"/><Relationship Id="rId5" Type="http://schemas.openxmlformats.org/officeDocument/2006/relationships/hyperlink" Target="https://en.wikipedia.org/wiki/Feedforward_neural_network" TargetMode="External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17150" y="1822825"/>
            <a:ext cx="7138800" cy="21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Power Forecasting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Deep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Goals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460025"/>
            <a:ext cx="75057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Predict the future solar output as closely as possible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as little data in the form of input as possible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reason being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Difficult to obtain the extra measurements of weather etc.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measurement =  more measurement error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only GHI can be used to predict GHI then it is best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460025"/>
            <a:ext cx="37530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neural network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(DNN) is an artificial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neural network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(ANN) with multiple layers between the input and output layers. The DNN finds the correct mathematical manipulation to turn the input into the output, whether it be a linear relationship or a non-linear relationship.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819150" y="50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Deep Neural Network (DNN)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460025"/>
            <a:ext cx="3948326" cy="2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782950" y="1264475"/>
            <a:ext cx="35295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One of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deep learning's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main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advantages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over other machine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learning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algorithms is its capacity to execute feature engineering on it own. A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deep learning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algorithm will scan the data to search for features that correlate and combine them to enable faster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learning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without being explicitly told to do so.</a:t>
            </a:r>
            <a:endParaRPr sz="1800"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12441"/>
          <a:stretch/>
        </p:blipFill>
        <p:spPr>
          <a:xfrm>
            <a:off x="4572000" y="1325025"/>
            <a:ext cx="4088826" cy="30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393875"/>
            <a:ext cx="7505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Why use DNN?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530050" y="1773200"/>
            <a:ext cx="3874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short-term memory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an artificial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recurrent neural network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(RNN) architecture used   in the field of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deep learning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Unlike standard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feedforward neural networks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LSTM has feedback connections.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50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Long Short Term Memory (LSTM)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6">
            <a:alphaModFix/>
          </a:blip>
          <a:srcRect b="-2689" l="-7170" r="7169" t="2690"/>
          <a:stretch/>
        </p:blipFill>
        <p:spPr>
          <a:xfrm>
            <a:off x="3791525" y="1477950"/>
            <a:ext cx="461307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43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LSTM - Architecture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Screen Shot 2016-04-10 at 6.28.28 PM.png"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2585" r="9756" t="0"/>
          <a:stretch/>
        </p:blipFill>
        <p:spPr>
          <a:xfrm>
            <a:off x="409550" y="1554550"/>
            <a:ext cx="8311526" cy="226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4-10 at 6.29.26 PM.png"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50" y="3746360"/>
            <a:ext cx="5597071" cy="10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5833750" y="3903063"/>
            <a:ext cx="3000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ook Antiqua"/>
                <a:ea typeface="Book Antiqua"/>
                <a:cs typeface="Book Antiqua"/>
                <a:sym typeface="Book Antiqua"/>
              </a:rPr>
              <a:t>σ:  output in [0,1]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ook Antiqua"/>
                <a:ea typeface="Book Antiqua"/>
                <a:cs typeface="Book Antiqua"/>
                <a:sym typeface="Book Antiqua"/>
              </a:rPr>
              <a:t>tanh: output in [-1,+1]</a:t>
            </a:r>
            <a:endParaRPr sz="1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348725" y="1499050"/>
            <a:ext cx="722700" cy="771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Decide what to forget</a:t>
            </a:r>
            <a:endParaRPr sz="1100"/>
          </a:p>
        </p:txBody>
      </p:sp>
      <p:sp>
        <p:nvSpPr>
          <p:cNvPr id="231" name="Google Shape;231;p26"/>
          <p:cNvSpPr/>
          <p:nvPr/>
        </p:nvSpPr>
        <p:spPr>
          <a:xfrm>
            <a:off x="4071424" y="1499050"/>
            <a:ext cx="722700" cy="771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Decide what to add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819150" y="1460025"/>
            <a:ext cx="3457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the preservation of </a:t>
            </a:r>
            <a:r>
              <a:rPr b="1"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gradients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The memory cell remembers the first input as long as the forget gate is open and the input gate is closed.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output gate provides </a:t>
            </a:r>
            <a:r>
              <a:rPr b="1"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finer control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to switch the output layer on or off without altering the cell contents.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819150" y="50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Why use LSTM?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025" y="1781787"/>
            <a:ext cx="4075475" cy="217596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1700675" y="2019252"/>
            <a:ext cx="6346500" cy="178500"/>
          </a:xfrm>
          <a:prstGeom prst="rightArrow">
            <a:avLst>
              <a:gd fmla="val 50000" name="adj1"/>
              <a:gd fmla="val 37767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4544400" y="1569325"/>
            <a:ext cx="55200" cy="100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 rot="5400000">
            <a:off x="3754625" y="2724725"/>
            <a:ext cx="1175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770125" y="2019250"/>
            <a:ext cx="552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998725" y="2019250"/>
            <a:ext cx="552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5227325" y="2019250"/>
            <a:ext cx="552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5455925" y="2019250"/>
            <a:ext cx="552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5684525" y="2019250"/>
            <a:ext cx="552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913125" y="1859675"/>
            <a:ext cx="55200" cy="70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2367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40081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26365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8651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30937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33223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35509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3779525" y="2019250"/>
            <a:ext cx="55200" cy="31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8"/>
          <p:cNvCxnSpPr/>
          <p:nvPr/>
        </p:nvCxnSpPr>
        <p:spPr>
          <a:xfrm>
            <a:off x="2668525" y="2564825"/>
            <a:ext cx="15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 flipH="1" rot="10800000">
            <a:off x="4695425" y="2564850"/>
            <a:ext cx="1208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2" name="Google Shape;262;p28"/>
          <p:cNvSpPr txBox="1"/>
          <p:nvPr/>
        </p:nvSpPr>
        <p:spPr>
          <a:xfrm rot="5400000">
            <a:off x="6700000" y="2849475"/>
            <a:ext cx="1175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 rot="5400000">
            <a:off x="1540775" y="2724725"/>
            <a:ext cx="1175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Past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093725" y="2564825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n-steps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past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880750" y="25648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n-forward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future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819150" y="43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Time Step= 15 min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511475" y="374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Used the nstep = 20 and nforward =6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Meaning: Using the history of previous 5 hours and predict the 1.5 hr in future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2374400" y="228225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GHI data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736600" y="228225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4174700" y="2571600"/>
            <a:ext cx="4815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Simple LSTM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6" name="Google Shape;276;p29"/>
          <p:cNvSpPr txBox="1"/>
          <p:nvPr>
            <p:ph type="title"/>
          </p:nvPr>
        </p:nvSpPr>
        <p:spPr>
          <a:xfrm>
            <a:off x="511475" y="374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Use only the GHI history to predict future GHI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Two Stream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1060850" y="168770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GHI data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1060850" y="275450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atmospheric data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3423050" y="168770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Stream(LSTM)</a:t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3423050" y="275450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Temporal Stream(DNN)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2865250" y="2009175"/>
            <a:ext cx="4815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6013850" y="2221100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Stream(LSTM)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5352450" y="2571750"/>
            <a:ext cx="507300" cy="38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 flipH="1" rot="10800000">
            <a:off x="5324750" y="2057300"/>
            <a:ext cx="507300" cy="38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2861150" y="3043850"/>
            <a:ext cx="4815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511475" y="374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Use both GHI history and Atmospheric factors for predicting GHI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1"/>
          <p:cNvGrpSpPr/>
          <p:nvPr/>
        </p:nvGrpSpPr>
        <p:grpSpPr>
          <a:xfrm>
            <a:off x="3350225" y="1325850"/>
            <a:ext cx="1719900" cy="2589350"/>
            <a:chOff x="1060850" y="1687700"/>
            <a:chExt cx="1719900" cy="2589350"/>
          </a:xfrm>
        </p:grpSpPr>
        <p:sp>
          <p:nvSpPr>
            <p:cNvPr id="297" name="Google Shape;297;p31"/>
            <p:cNvSpPr/>
            <p:nvPr/>
          </p:nvSpPr>
          <p:spPr>
            <a:xfrm>
              <a:off x="1060850" y="1687700"/>
              <a:ext cx="1719900" cy="7554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Trend</a:t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060850" y="2604675"/>
              <a:ext cx="1719900" cy="7554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Seasonal</a:t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060850" y="3521650"/>
              <a:ext cx="1719900" cy="7554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Residual</a:t>
              </a:r>
              <a:endParaRPr/>
            </a:p>
          </p:txBody>
        </p:sp>
      </p:grpSp>
      <p:sp>
        <p:nvSpPr>
          <p:cNvPr id="300" name="Google Shape;300;p31"/>
          <p:cNvSpPr/>
          <p:nvPr/>
        </p:nvSpPr>
        <p:spPr>
          <a:xfrm>
            <a:off x="845925" y="2242825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Decompose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038350" y="2242825"/>
            <a:ext cx="1719900" cy="755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</a:t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2691325" y="2565525"/>
            <a:ext cx="533400" cy="24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5195625" y="2565525"/>
            <a:ext cx="533400" cy="24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2635650" y="1679625"/>
            <a:ext cx="5334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 flipH="1" rot="10800000">
            <a:off x="2711850" y="3203625"/>
            <a:ext cx="5334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 rot="5400000">
            <a:off x="5232250" y="1679625"/>
            <a:ext cx="5334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 flipH="1" rot="5400000">
            <a:off x="5156050" y="3203625"/>
            <a:ext cx="5334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 txBox="1"/>
          <p:nvPr>
            <p:ph type="title"/>
          </p:nvPr>
        </p:nvSpPr>
        <p:spPr>
          <a:xfrm>
            <a:off x="762975" y="33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Decompose Stream -- New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539150" y="418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Use only GHI history but decompose it into three components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Train seperate models over each individual component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 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411325" y="971725"/>
            <a:ext cx="81519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ndia expanded its solar-generation capacity 8 times from 2,650 MW on 26 May 2014 to over 20 GW as on 31 January 2018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solar energy available in a single year exceeds the possible energy output of all of the fossil fuel energy reserves in India.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India has decided to phase out fossil-based energy generation and adopt green energy </a:t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796750" y="295525"/>
            <a:ext cx="7505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Growth of Solar Power in India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25" y="2508025"/>
            <a:ext cx="5058574" cy="21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5625550" y="2571750"/>
            <a:ext cx="31932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result we have  emerged as the second most attractive market for renewable energy equipment in the world.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300" y="1604200"/>
            <a:ext cx="47529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type="title"/>
          </p:nvPr>
        </p:nvSpPr>
        <p:spPr>
          <a:xfrm>
            <a:off x="762975" y="33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Comparison of DNN 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More features = Better Performance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75" y="1588475"/>
            <a:ext cx="5195426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>
            <p:ph type="title"/>
          </p:nvPr>
        </p:nvSpPr>
        <p:spPr>
          <a:xfrm>
            <a:off x="762975" y="33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Comparison of LSTM 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Decomposition outperforms Two Stream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99525"/>
            <a:ext cx="7505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Problems with Solar Power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025" y="1396150"/>
            <a:ext cx="4576475" cy="26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121175" y="934700"/>
            <a:ext cx="41472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energy produced by Solar Plants fluctuates with changing weather conditions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hotovoltaic energy generation directly depends on the amount of solar global irradiation.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irradiation is variable over both short and long term intervals.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long term part of the fluctuations are the seasonal cycle described by physical equations.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short term uncertainty is due to the presence of clouds.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inherent variability poses issues with grid reliability and the expenses associated with operating the solar units.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98500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is solar forecasting?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675" y="3531600"/>
            <a:ext cx="3604125" cy="10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281000" y="1050700"/>
            <a:ext cx="61209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solar power forecasting can be performed by several methods; the two big categories are the cloud imagery combined with physical models, and the machine learning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a subfield of computer science in which a model can solve problems which are impossible to be represented by explicit </a:t>
            </a:r>
            <a:r>
              <a:rPr lang="en"/>
              <a:t>algorithms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 global horizontal irradiance forecasting the models can be used in three different ways: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structural models which are based on other meteorological and geographical 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time-series models which only consider the historically observed data of solar irradiance as input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hybrid models which consider both, solar irradiance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and other variables as exogenous variables.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43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Types Of Radiation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ammonit scheme ghi"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8" y="1219200"/>
            <a:ext cx="1714500" cy="13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17"/>
          <p:cNvSpPr txBox="1"/>
          <p:nvPr/>
        </p:nvSpPr>
        <p:spPr>
          <a:xfrm>
            <a:off x="326600" y="2636575"/>
            <a:ext cx="2135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85F"/>
                </a:solidFill>
              </a:rPr>
              <a:t>Global Horizontal Irradiation</a:t>
            </a:r>
            <a:endParaRPr b="1"/>
          </a:p>
        </p:txBody>
      </p:sp>
      <p:sp>
        <p:nvSpPr>
          <p:cNvPr id="158" name="Google Shape;158;p17"/>
          <p:cNvSpPr txBox="1"/>
          <p:nvPr/>
        </p:nvSpPr>
        <p:spPr>
          <a:xfrm>
            <a:off x="2445050" y="2641393"/>
            <a:ext cx="2135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85F"/>
                </a:solidFill>
              </a:rPr>
              <a:t>Global Tilted Irradiation</a:t>
            </a:r>
            <a:endParaRPr b="1" sz="1200"/>
          </a:p>
        </p:txBody>
      </p:sp>
      <p:sp>
        <p:nvSpPr>
          <p:cNvPr id="159" name="Google Shape;159;p17"/>
          <p:cNvSpPr txBox="1"/>
          <p:nvPr/>
        </p:nvSpPr>
        <p:spPr>
          <a:xfrm>
            <a:off x="4563550" y="2641400"/>
            <a:ext cx="2135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85F"/>
                </a:solidFill>
              </a:rPr>
              <a:t>Direct Normal Irradiation</a:t>
            </a:r>
            <a:endParaRPr b="1" sz="1200"/>
          </a:p>
        </p:txBody>
      </p:sp>
      <p:pic>
        <p:nvPicPr>
          <p:cNvPr descr="ammonit scheme gti"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500" y="1219200"/>
            <a:ext cx="1714500" cy="13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mmonit scheme dni"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988" y="1219200"/>
            <a:ext cx="1714500" cy="13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ammonit scheme dhi"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2500" y="1219200"/>
            <a:ext cx="1714500" cy="131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3" name="Google Shape;163;p17"/>
          <p:cNvSpPr txBox="1"/>
          <p:nvPr/>
        </p:nvSpPr>
        <p:spPr>
          <a:xfrm>
            <a:off x="6553300" y="2636575"/>
            <a:ext cx="239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85F"/>
                </a:solidFill>
              </a:rPr>
              <a:t>Diffuse</a:t>
            </a:r>
            <a:r>
              <a:rPr b="1" lang="en" sz="1200">
                <a:solidFill>
                  <a:srgbClr val="17285F"/>
                </a:solidFill>
              </a:rPr>
              <a:t> Horizontal </a:t>
            </a:r>
            <a:r>
              <a:rPr b="1" lang="en" sz="1200">
                <a:solidFill>
                  <a:srgbClr val="17285F"/>
                </a:solidFill>
              </a:rPr>
              <a:t>Irradiation</a:t>
            </a:r>
            <a:endParaRPr b="1"/>
          </a:p>
        </p:txBody>
      </p:sp>
      <p:sp>
        <p:nvSpPr>
          <p:cNvPr id="164" name="Google Shape;164;p17"/>
          <p:cNvSpPr txBox="1"/>
          <p:nvPr/>
        </p:nvSpPr>
        <p:spPr>
          <a:xfrm>
            <a:off x="6771000" y="2950200"/>
            <a:ext cx="20256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85F"/>
                </a:solidFill>
              </a:rPr>
              <a:t>Amount of radiation received per unit area by a surface that does not arrive on a direct path from the sun. It is a </a:t>
            </a:r>
            <a:r>
              <a:rPr b="1" lang="en" sz="1200">
                <a:solidFill>
                  <a:srgbClr val="17285F"/>
                </a:solidFill>
              </a:rPr>
              <a:t>diffuse </a:t>
            </a:r>
            <a:r>
              <a:rPr lang="en" sz="1200">
                <a:solidFill>
                  <a:srgbClr val="17285F"/>
                </a:solidFill>
              </a:rPr>
              <a:t>form of sunlight</a:t>
            </a:r>
            <a:endParaRPr sz="1200">
              <a:solidFill>
                <a:srgbClr val="17285F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499950" y="3007675"/>
            <a:ext cx="20256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85F"/>
                </a:solidFill>
              </a:rPr>
              <a:t>The total amount of direct and diffuse radiation received from above by a </a:t>
            </a:r>
            <a:r>
              <a:rPr b="1" lang="en" sz="1200">
                <a:solidFill>
                  <a:srgbClr val="17285F"/>
                </a:solidFill>
              </a:rPr>
              <a:t>tilted </a:t>
            </a:r>
            <a:r>
              <a:rPr lang="en" sz="1200">
                <a:solidFill>
                  <a:srgbClr val="17285F"/>
                </a:solidFill>
              </a:rPr>
              <a:t>surface.</a:t>
            </a:r>
            <a:endParaRPr sz="1200">
              <a:solidFill>
                <a:srgbClr val="17285F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635175" y="2950200"/>
            <a:ext cx="20256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85F"/>
                </a:solidFill>
              </a:rPr>
              <a:t>Amount of solar radiation received per unit area by a surface that is</a:t>
            </a:r>
            <a:r>
              <a:rPr b="1" lang="en" sz="1200">
                <a:solidFill>
                  <a:srgbClr val="17285F"/>
                </a:solidFill>
              </a:rPr>
              <a:t> always held perpendicular</a:t>
            </a:r>
            <a:r>
              <a:rPr lang="en" sz="1200">
                <a:solidFill>
                  <a:srgbClr val="17285F"/>
                </a:solidFill>
              </a:rPr>
              <a:t> (or normal) to the rays coming direct from the sun.</a:t>
            </a:r>
            <a:endParaRPr sz="1200">
              <a:solidFill>
                <a:srgbClr val="17285F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07225" y="3110600"/>
            <a:ext cx="18831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85F"/>
                </a:solidFill>
              </a:rPr>
              <a:t>The total amount of radiation received from above by a </a:t>
            </a:r>
            <a:r>
              <a:rPr b="1" lang="en" sz="1200">
                <a:solidFill>
                  <a:srgbClr val="17285F"/>
                </a:solidFill>
              </a:rPr>
              <a:t>horizontal </a:t>
            </a:r>
            <a:r>
              <a:rPr lang="en" sz="1200">
                <a:solidFill>
                  <a:srgbClr val="17285F"/>
                </a:solidFill>
              </a:rPr>
              <a:t>surface.</a:t>
            </a:r>
            <a:endParaRPr sz="12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7247" y="3990575"/>
            <a:ext cx="848725" cy="8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483675"/>
            <a:ext cx="75057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Past Work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994175" y="1660175"/>
            <a:ext cx="802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step of our project was data collection by measurement.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purpose we used Pyranometer interfaced with Arduino UNO.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Global Horizontal Irradiance(GHI) data was collected for a period of 15 days at an interval of 5 minutes with 12 Hours data per 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GHI was chosen as it is the easiest to measure and it also gives a good idea about the current irradiance level.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940275" y="1436175"/>
            <a:ext cx="75417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 collected data in Arduino was logged into a computer. The </a:t>
            </a:r>
            <a:r>
              <a:rPr lang="en"/>
              <a:t>analog</a:t>
            </a:r>
            <a:r>
              <a:rPr lang="en"/>
              <a:t> output(0-5V) of Pyranometer was converted to digital format(0-1023) by the ADC of Arduino.This digital value was then converted to Irradiance value through appropriate conversion formulae.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Range of analog output- 0 to 5V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Range of digital output of Arduino-0 to 1023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Actual Pyranometer output range-0 to 1800 Watt/meter^2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19"/>
          <p:cNvSpPr txBox="1"/>
          <p:nvPr/>
        </p:nvSpPr>
        <p:spPr>
          <a:xfrm>
            <a:off x="617775" y="489375"/>
            <a:ext cx="75942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Continued...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00" y="1298125"/>
            <a:ext cx="5495150" cy="345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6" name="Google Shape;186;p20"/>
          <p:cNvSpPr txBox="1"/>
          <p:nvPr>
            <p:ph type="title"/>
          </p:nvPr>
        </p:nvSpPr>
        <p:spPr>
          <a:xfrm>
            <a:off x="757900" y="34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Solar GHI Measurement Block Diagram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1979300" y="2692925"/>
            <a:ext cx="982800" cy="20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643375" y="2470800"/>
            <a:ext cx="790200" cy="20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43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Solar GHI Measurement Setup 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17607" r="0" t="10031"/>
          <a:stretch/>
        </p:blipFill>
        <p:spPr>
          <a:xfrm>
            <a:off x="2209800" y="1625075"/>
            <a:ext cx="4724400" cy="290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