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nva Sans" panose="020B0604020202020204" charset="0"/>
      <p:regular r:id="rId12"/>
    </p:embeddedFont>
    <p:embeddedFont>
      <p:font typeface="Canva Sans Bold" panose="020B0604020202020204" charset="0"/>
      <p:regular r:id="rId13"/>
    </p:embeddedFont>
    <p:embeddedFont>
      <p:font typeface="Playfair Display" panose="00000500000000000000" pitchFamily="2" charset="0"/>
      <p:regular r:id="rId14"/>
    </p:embeddedFont>
    <p:embeddedFont>
      <p:font typeface="Playfair Display SC" panose="00000500000000000000" pitchFamily="2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66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E5252">
                <a:alpha val="100000"/>
              </a:srgbClr>
            </a:gs>
            <a:gs pos="50000">
              <a:srgbClr val="5D618E">
                <a:alpha val="100000"/>
              </a:srgbClr>
            </a:gs>
            <a:gs pos="100000">
              <a:srgbClr val="A73333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97192" y="4576575"/>
            <a:ext cx="2699474" cy="5710425"/>
          </a:xfrm>
          <a:custGeom>
            <a:avLst/>
            <a:gdLst/>
            <a:ahLst/>
            <a:cxnLst/>
            <a:rect l="l" t="t" r="r" b="b"/>
            <a:pathLst>
              <a:path w="2699474" h="5710425">
                <a:moveTo>
                  <a:pt x="0" y="0"/>
                </a:moveTo>
                <a:lnTo>
                  <a:pt x="2699473" y="0"/>
                </a:lnTo>
                <a:lnTo>
                  <a:pt x="2699473" y="5710425"/>
                </a:lnTo>
                <a:lnTo>
                  <a:pt x="0" y="5710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519214" y="3831739"/>
            <a:ext cx="3192857" cy="6455261"/>
          </a:xfrm>
          <a:custGeom>
            <a:avLst/>
            <a:gdLst/>
            <a:ahLst/>
            <a:cxnLst/>
            <a:rect l="l" t="t" r="r" b="b"/>
            <a:pathLst>
              <a:path w="3192857" h="6455261">
                <a:moveTo>
                  <a:pt x="0" y="0"/>
                </a:moveTo>
                <a:lnTo>
                  <a:pt x="3192856" y="0"/>
                </a:lnTo>
                <a:lnTo>
                  <a:pt x="3192856" y="6455261"/>
                </a:lnTo>
                <a:lnTo>
                  <a:pt x="0" y="64552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177735" y="1802011"/>
            <a:ext cx="3932531" cy="1329910"/>
          </a:xfrm>
          <a:custGeom>
            <a:avLst/>
            <a:gdLst/>
            <a:ahLst/>
            <a:cxnLst/>
            <a:rect l="l" t="t" r="r" b="b"/>
            <a:pathLst>
              <a:path w="3932531" h="1329910">
                <a:moveTo>
                  <a:pt x="0" y="0"/>
                </a:moveTo>
                <a:lnTo>
                  <a:pt x="3932530" y="0"/>
                </a:lnTo>
                <a:lnTo>
                  <a:pt x="3932530" y="1329910"/>
                </a:lnTo>
                <a:lnTo>
                  <a:pt x="0" y="1329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168755" y="159723"/>
            <a:ext cx="11950489" cy="1566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Playfair Display SC"/>
                <a:ea typeface="Playfair Display SC"/>
                <a:cs typeface="Playfair Display SC"/>
                <a:sym typeface="Playfair Display SC"/>
              </a:rPr>
              <a:t>Gender Prediction 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4297147" y="3131921"/>
            <a:ext cx="9693706" cy="7112700"/>
            <a:chOff x="0" y="0"/>
            <a:chExt cx="12924942" cy="9483599"/>
          </a:xfrm>
        </p:grpSpPr>
        <p:sp>
          <p:nvSpPr>
            <p:cNvPr id="7" name="Freeform 7"/>
            <p:cNvSpPr/>
            <p:nvPr/>
          </p:nvSpPr>
          <p:spPr>
            <a:xfrm>
              <a:off x="3390164" y="2682105"/>
              <a:ext cx="6639959" cy="6801494"/>
            </a:xfrm>
            <a:custGeom>
              <a:avLst/>
              <a:gdLst/>
              <a:ahLst/>
              <a:cxnLst/>
              <a:rect l="l" t="t" r="r" b="b"/>
              <a:pathLst>
                <a:path w="6639959" h="6801494">
                  <a:moveTo>
                    <a:pt x="0" y="0"/>
                  </a:moveTo>
                  <a:lnTo>
                    <a:pt x="6639959" y="0"/>
                  </a:lnTo>
                  <a:lnTo>
                    <a:pt x="6639959" y="6801494"/>
                  </a:lnTo>
                  <a:lnTo>
                    <a:pt x="0" y="68014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7470362" y="0"/>
              <a:ext cx="5454580" cy="4542177"/>
            </a:xfrm>
            <a:custGeom>
              <a:avLst/>
              <a:gdLst/>
              <a:ahLst/>
              <a:cxnLst/>
              <a:rect l="l" t="t" r="r" b="b"/>
              <a:pathLst>
                <a:path w="5454580" h="4542177">
                  <a:moveTo>
                    <a:pt x="0" y="0"/>
                  </a:moveTo>
                  <a:lnTo>
                    <a:pt x="5454580" y="0"/>
                  </a:lnTo>
                  <a:lnTo>
                    <a:pt x="5454580" y="4542177"/>
                  </a:lnTo>
                  <a:lnTo>
                    <a:pt x="0" y="45421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 flipH="1">
              <a:off x="0" y="0"/>
              <a:ext cx="5454580" cy="4542177"/>
            </a:xfrm>
            <a:custGeom>
              <a:avLst/>
              <a:gdLst/>
              <a:ahLst/>
              <a:cxnLst/>
              <a:rect l="l" t="t" r="r" b="b"/>
              <a:pathLst>
                <a:path w="5454580" h="4542177">
                  <a:moveTo>
                    <a:pt x="5454580" y="0"/>
                  </a:moveTo>
                  <a:lnTo>
                    <a:pt x="0" y="0"/>
                  </a:lnTo>
                  <a:lnTo>
                    <a:pt x="0" y="4542177"/>
                  </a:lnTo>
                  <a:lnTo>
                    <a:pt x="5454580" y="4542177"/>
                  </a:lnTo>
                  <a:lnTo>
                    <a:pt x="545458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TextBox 10"/>
            <p:cNvSpPr txBox="1"/>
            <p:nvPr/>
          </p:nvSpPr>
          <p:spPr>
            <a:xfrm>
              <a:off x="8960967" y="1531071"/>
              <a:ext cx="2473369" cy="11510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MALE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229282" y="1531071"/>
              <a:ext cx="3521871" cy="11510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FEMALE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177735" y="1822451"/>
            <a:ext cx="3932531" cy="887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By Name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E5252">
                <a:alpha val="100000"/>
              </a:srgbClr>
            </a:gs>
            <a:gs pos="50000">
              <a:srgbClr val="5D618E">
                <a:alpha val="100000"/>
              </a:srgbClr>
            </a:gs>
            <a:gs pos="100000">
              <a:srgbClr val="A73333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96674" y="234215"/>
            <a:ext cx="14955260" cy="9818570"/>
          </a:xfrm>
          <a:custGeom>
            <a:avLst/>
            <a:gdLst/>
            <a:ahLst/>
            <a:cxnLst/>
            <a:rect l="l" t="t" r="r" b="b"/>
            <a:pathLst>
              <a:path w="14955260" h="9818570">
                <a:moveTo>
                  <a:pt x="0" y="0"/>
                </a:moveTo>
                <a:lnTo>
                  <a:pt x="14955260" y="0"/>
                </a:lnTo>
                <a:lnTo>
                  <a:pt x="14955260" y="9818570"/>
                </a:lnTo>
                <a:lnTo>
                  <a:pt x="0" y="9818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955099" y="2575676"/>
            <a:ext cx="10019087" cy="1780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45"/>
              </a:lnSpc>
            </a:pPr>
            <a:r>
              <a:rPr lang="en-US" sz="3389">
                <a:solidFill>
                  <a:srgbClr val="FCE34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By using only 3 functions  and a pivot table, we can predict the gender of a person by knowing their name only. </a:t>
            </a:r>
            <a:r>
              <a:rPr lang="en-US" sz="338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Isn’t it awesome?!!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878108" y="4760004"/>
            <a:ext cx="8531785" cy="690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5"/>
              </a:lnSpc>
            </a:pPr>
            <a:r>
              <a:rPr lang="en-US" sz="4053">
                <a:solidFill>
                  <a:srgbClr val="FCE34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Did you find this project exciting?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566347" y="7790295"/>
            <a:ext cx="3407838" cy="690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5"/>
              </a:lnSpc>
            </a:pPr>
            <a:r>
              <a:rPr lang="en-US" sz="405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~by Satyam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E5252">
                <a:alpha val="100000"/>
              </a:srgbClr>
            </a:gs>
            <a:gs pos="50000">
              <a:srgbClr val="5D618E">
                <a:alpha val="100000"/>
              </a:srgbClr>
            </a:gs>
            <a:gs pos="100000">
              <a:srgbClr val="A73333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343137" y="3665240"/>
            <a:ext cx="2375556" cy="6621760"/>
          </a:xfrm>
          <a:custGeom>
            <a:avLst/>
            <a:gdLst/>
            <a:ahLst/>
            <a:cxnLst/>
            <a:rect l="l" t="t" r="r" b="b"/>
            <a:pathLst>
              <a:path w="2375556" h="6621760">
                <a:moveTo>
                  <a:pt x="2375556" y="0"/>
                </a:moveTo>
                <a:lnTo>
                  <a:pt x="0" y="0"/>
                </a:lnTo>
                <a:lnTo>
                  <a:pt x="0" y="6621760"/>
                </a:lnTo>
                <a:lnTo>
                  <a:pt x="2375556" y="6621760"/>
                </a:lnTo>
                <a:lnTo>
                  <a:pt x="2375556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464429" y="1726227"/>
            <a:ext cx="6057177" cy="4597205"/>
          </a:xfrm>
          <a:custGeom>
            <a:avLst/>
            <a:gdLst/>
            <a:ahLst/>
            <a:cxnLst/>
            <a:rect l="l" t="t" r="r" b="b"/>
            <a:pathLst>
              <a:path w="6057177" h="4597205">
                <a:moveTo>
                  <a:pt x="0" y="0"/>
                </a:moveTo>
                <a:lnTo>
                  <a:pt x="6057177" y="0"/>
                </a:lnTo>
                <a:lnTo>
                  <a:pt x="6057177" y="4597205"/>
                </a:lnTo>
                <a:lnTo>
                  <a:pt x="0" y="45972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9738667" y="3082200"/>
            <a:ext cx="4270577" cy="3241232"/>
          </a:xfrm>
          <a:custGeom>
            <a:avLst/>
            <a:gdLst/>
            <a:ahLst/>
            <a:cxnLst/>
            <a:rect l="l" t="t" r="r" b="b"/>
            <a:pathLst>
              <a:path w="4270577" h="3241232">
                <a:moveTo>
                  <a:pt x="4270576" y="0"/>
                </a:moveTo>
                <a:lnTo>
                  <a:pt x="0" y="0"/>
                </a:lnTo>
                <a:lnTo>
                  <a:pt x="0" y="3241232"/>
                </a:lnTo>
                <a:lnTo>
                  <a:pt x="4270576" y="3241232"/>
                </a:lnTo>
                <a:lnTo>
                  <a:pt x="427057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792183" y="4024829"/>
            <a:ext cx="1903079" cy="6262171"/>
          </a:xfrm>
          <a:custGeom>
            <a:avLst/>
            <a:gdLst/>
            <a:ahLst/>
            <a:cxnLst/>
            <a:rect l="l" t="t" r="r" b="b"/>
            <a:pathLst>
              <a:path w="1903079" h="6262171">
                <a:moveTo>
                  <a:pt x="0" y="0"/>
                </a:moveTo>
                <a:lnTo>
                  <a:pt x="1903078" y="0"/>
                </a:lnTo>
                <a:lnTo>
                  <a:pt x="1903078" y="6262171"/>
                </a:lnTo>
                <a:lnTo>
                  <a:pt x="0" y="62621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727" b="-1727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0" y="159723"/>
            <a:ext cx="18288000" cy="15072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Problem Statement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718693" y="2127549"/>
            <a:ext cx="5425307" cy="2198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41979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Can you predict the </a:t>
            </a:r>
            <a:r>
              <a:rPr lang="en-US" sz="4200">
                <a:solidFill>
                  <a:srgbClr val="2621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gender</a:t>
            </a:r>
            <a:r>
              <a:rPr lang="en-US" sz="4200">
                <a:solidFill>
                  <a:srgbClr val="41979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of a person by their </a:t>
            </a:r>
            <a:r>
              <a:rPr lang="en-US" sz="4200">
                <a:solidFill>
                  <a:srgbClr val="2621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name</a:t>
            </a:r>
            <a:r>
              <a:rPr lang="en-US" sz="4200">
                <a:solidFill>
                  <a:srgbClr val="41979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875962" y="3559941"/>
            <a:ext cx="3995985" cy="1455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41979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Yes Sir!</a:t>
            </a:r>
          </a:p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41979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It is quite easy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E5252">
                <a:alpha val="100000"/>
              </a:srgbClr>
            </a:gs>
            <a:gs pos="50000">
              <a:srgbClr val="5D618E">
                <a:alpha val="100000"/>
              </a:srgbClr>
            </a:gs>
            <a:gs pos="100000">
              <a:srgbClr val="A73333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343137" y="3665240"/>
            <a:ext cx="2375556" cy="6621760"/>
          </a:xfrm>
          <a:custGeom>
            <a:avLst/>
            <a:gdLst/>
            <a:ahLst/>
            <a:cxnLst/>
            <a:rect l="l" t="t" r="r" b="b"/>
            <a:pathLst>
              <a:path w="2375556" h="6621760">
                <a:moveTo>
                  <a:pt x="2375556" y="0"/>
                </a:moveTo>
                <a:lnTo>
                  <a:pt x="0" y="0"/>
                </a:lnTo>
                <a:lnTo>
                  <a:pt x="0" y="6621760"/>
                </a:lnTo>
                <a:lnTo>
                  <a:pt x="2375556" y="6621760"/>
                </a:lnTo>
                <a:lnTo>
                  <a:pt x="2375556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792183" y="4024829"/>
            <a:ext cx="1903079" cy="6262171"/>
          </a:xfrm>
          <a:custGeom>
            <a:avLst/>
            <a:gdLst/>
            <a:ahLst/>
            <a:cxnLst/>
            <a:rect l="l" t="t" r="r" b="b"/>
            <a:pathLst>
              <a:path w="1903079" h="6262171">
                <a:moveTo>
                  <a:pt x="0" y="0"/>
                </a:moveTo>
                <a:lnTo>
                  <a:pt x="1903078" y="0"/>
                </a:lnTo>
                <a:lnTo>
                  <a:pt x="1903078" y="6262171"/>
                </a:lnTo>
                <a:lnTo>
                  <a:pt x="0" y="62621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727" b="-1727"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9553388" y="2304232"/>
            <a:ext cx="4534043" cy="3441194"/>
          </a:xfrm>
          <a:custGeom>
            <a:avLst/>
            <a:gdLst/>
            <a:ahLst/>
            <a:cxnLst/>
            <a:rect l="l" t="t" r="r" b="b"/>
            <a:pathLst>
              <a:path w="4534043" h="3441194">
                <a:moveTo>
                  <a:pt x="4534043" y="0"/>
                </a:moveTo>
                <a:lnTo>
                  <a:pt x="0" y="0"/>
                </a:lnTo>
                <a:lnTo>
                  <a:pt x="0" y="3441195"/>
                </a:lnTo>
                <a:lnTo>
                  <a:pt x="4534043" y="3441195"/>
                </a:lnTo>
                <a:lnTo>
                  <a:pt x="453404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086823" y="546295"/>
            <a:ext cx="6057177" cy="4597205"/>
          </a:xfrm>
          <a:custGeom>
            <a:avLst/>
            <a:gdLst/>
            <a:ahLst/>
            <a:cxnLst/>
            <a:rect l="l" t="t" r="r" b="b"/>
            <a:pathLst>
              <a:path w="6057177" h="4597205">
                <a:moveTo>
                  <a:pt x="0" y="0"/>
                </a:moveTo>
                <a:lnTo>
                  <a:pt x="6057177" y="0"/>
                </a:lnTo>
                <a:lnTo>
                  <a:pt x="6057177" y="4597205"/>
                </a:lnTo>
                <a:lnTo>
                  <a:pt x="0" y="45972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341087" y="1001658"/>
            <a:ext cx="5187992" cy="2098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22"/>
              </a:lnSpc>
            </a:pPr>
            <a:r>
              <a:rPr lang="en-US" sz="4016">
                <a:solidFill>
                  <a:srgbClr val="41979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It is easy for you, but can u make your </a:t>
            </a:r>
            <a:r>
              <a:rPr lang="en-US" sz="4016">
                <a:solidFill>
                  <a:srgbClr val="2621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EXCEL</a:t>
            </a:r>
            <a:r>
              <a:rPr lang="en-US" sz="4016">
                <a:solidFill>
                  <a:srgbClr val="41979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do the same?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50704" y="2528081"/>
            <a:ext cx="3739411" cy="2198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41979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Is it even possible?</a:t>
            </a:r>
          </a:p>
          <a:p>
            <a:pPr algn="ctr">
              <a:lnSpc>
                <a:spcPts val="5880"/>
              </a:lnSpc>
            </a:pPr>
            <a:endParaRPr lang="en-US" sz="4200">
              <a:solidFill>
                <a:srgbClr val="41979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E5252">
                <a:alpha val="100000"/>
              </a:srgbClr>
            </a:gs>
            <a:gs pos="50000">
              <a:srgbClr val="5D618E">
                <a:alpha val="100000"/>
              </a:srgbClr>
            </a:gs>
            <a:gs pos="100000">
              <a:srgbClr val="A73333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343137" y="3665240"/>
            <a:ext cx="2375556" cy="6621760"/>
          </a:xfrm>
          <a:custGeom>
            <a:avLst/>
            <a:gdLst/>
            <a:ahLst/>
            <a:cxnLst/>
            <a:rect l="l" t="t" r="r" b="b"/>
            <a:pathLst>
              <a:path w="2375556" h="6621760">
                <a:moveTo>
                  <a:pt x="2375556" y="0"/>
                </a:moveTo>
                <a:lnTo>
                  <a:pt x="0" y="0"/>
                </a:lnTo>
                <a:lnTo>
                  <a:pt x="0" y="6621760"/>
                </a:lnTo>
                <a:lnTo>
                  <a:pt x="2375556" y="6621760"/>
                </a:lnTo>
                <a:lnTo>
                  <a:pt x="2375556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792183" y="4024829"/>
            <a:ext cx="1903079" cy="6262171"/>
          </a:xfrm>
          <a:custGeom>
            <a:avLst/>
            <a:gdLst/>
            <a:ahLst/>
            <a:cxnLst/>
            <a:rect l="l" t="t" r="r" b="b"/>
            <a:pathLst>
              <a:path w="1903079" h="6262171">
                <a:moveTo>
                  <a:pt x="0" y="0"/>
                </a:moveTo>
                <a:lnTo>
                  <a:pt x="1903078" y="0"/>
                </a:lnTo>
                <a:lnTo>
                  <a:pt x="1903078" y="6262171"/>
                </a:lnTo>
                <a:lnTo>
                  <a:pt x="0" y="62621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727" b="-172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086823" y="546295"/>
            <a:ext cx="6057177" cy="4597205"/>
          </a:xfrm>
          <a:custGeom>
            <a:avLst/>
            <a:gdLst/>
            <a:ahLst/>
            <a:cxnLst/>
            <a:rect l="l" t="t" r="r" b="b"/>
            <a:pathLst>
              <a:path w="6057177" h="4597205">
                <a:moveTo>
                  <a:pt x="0" y="0"/>
                </a:moveTo>
                <a:lnTo>
                  <a:pt x="6057177" y="0"/>
                </a:lnTo>
                <a:lnTo>
                  <a:pt x="6057177" y="4597205"/>
                </a:lnTo>
                <a:lnTo>
                  <a:pt x="0" y="45972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277521" y="862260"/>
            <a:ext cx="5187992" cy="2802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22"/>
              </a:lnSpc>
            </a:pPr>
            <a:r>
              <a:rPr lang="en-US" sz="4016">
                <a:solidFill>
                  <a:srgbClr val="41979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It’s also very easy.</a:t>
            </a:r>
          </a:p>
          <a:p>
            <a:pPr algn="ctr">
              <a:lnSpc>
                <a:spcPts val="5622"/>
              </a:lnSpc>
            </a:pPr>
            <a:r>
              <a:rPr lang="en-US" sz="4016">
                <a:solidFill>
                  <a:srgbClr val="41979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Come let me show you the </a:t>
            </a:r>
            <a:r>
              <a:rPr lang="en-US" sz="401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POWER of EXCEL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E5252">
                <a:alpha val="100000"/>
              </a:srgbClr>
            </a:gs>
            <a:gs pos="50000">
              <a:srgbClr val="5D618E">
                <a:alpha val="100000"/>
              </a:srgbClr>
            </a:gs>
            <a:gs pos="100000">
              <a:srgbClr val="A73333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343137" y="3665240"/>
            <a:ext cx="2375556" cy="6621760"/>
          </a:xfrm>
          <a:custGeom>
            <a:avLst/>
            <a:gdLst/>
            <a:ahLst/>
            <a:cxnLst/>
            <a:rect l="l" t="t" r="r" b="b"/>
            <a:pathLst>
              <a:path w="2375556" h="6621760">
                <a:moveTo>
                  <a:pt x="2375556" y="0"/>
                </a:moveTo>
                <a:lnTo>
                  <a:pt x="0" y="0"/>
                </a:lnTo>
                <a:lnTo>
                  <a:pt x="0" y="6621760"/>
                </a:lnTo>
                <a:lnTo>
                  <a:pt x="2375556" y="6621760"/>
                </a:lnTo>
                <a:lnTo>
                  <a:pt x="2375556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204302" y="1910250"/>
            <a:ext cx="4656310" cy="3582013"/>
            <a:chOff x="0" y="0"/>
            <a:chExt cx="6208414" cy="4776017"/>
          </a:xfrm>
        </p:grpSpPr>
        <p:sp>
          <p:nvSpPr>
            <p:cNvPr id="4" name="Freeform 4"/>
            <p:cNvSpPr/>
            <p:nvPr/>
          </p:nvSpPr>
          <p:spPr>
            <a:xfrm rot="85180">
              <a:off x="56375" y="74802"/>
              <a:ext cx="6095663" cy="4626414"/>
            </a:xfrm>
            <a:custGeom>
              <a:avLst/>
              <a:gdLst/>
              <a:ahLst/>
              <a:cxnLst/>
              <a:rect l="l" t="t" r="r" b="b"/>
              <a:pathLst>
                <a:path w="6095663" h="4626414">
                  <a:moveTo>
                    <a:pt x="0" y="0"/>
                  </a:moveTo>
                  <a:lnTo>
                    <a:pt x="6095663" y="0"/>
                  </a:lnTo>
                  <a:lnTo>
                    <a:pt x="6095663" y="4626414"/>
                  </a:lnTo>
                  <a:lnTo>
                    <a:pt x="0" y="46264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480308" y="281869"/>
              <a:ext cx="5247799" cy="24071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41979E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Can you see some pattern..</a:t>
              </a:r>
            </a:p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41979E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Aarti, Khushi,Shruti</a:t>
              </a:r>
            </a:p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41979E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Ram,Shyam,Ghanshyam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488830" y="3573902"/>
            <a:ext cx="4656310" cy="3582013"/>
            <a:chOff x="0" y="0"/>
            <a:chExt cx="6208414" cy="4776017"/>
          </a:xfrm>
        </p:grpSpPr>
        <p:sp>
          <p:nvSpPr>
            <p:cNvPr id="7" name="Freeform 7"/>
            <p:cNvSpPr/>
            <p:nvPr/>
          </p:nvSpPr>
          <p:spPr>
            <a:xfrm rot="85180" flipH="1">
              <a:off x="56375" y="74802"/>
              <a:ext cx="6095663" cy="4626414"/>
            </a:xfrm>
            <a:custGeom>
              <a:avLst/>
              <a:gdLst/>
              <a:ahLst/>
              <a:cxnLst/>
              <a:rect l="l" t="t" r="r" b="b"/>
              <a:pathLst>
                <a:path w="6095663" h="4626414">
                  <a:moveTo>
                    <a:pt x="6095663" y="0"/>
                  </a:moveTo>
                  <a:lnTo>
                    <a:pt x="0" y="0"/>
                  </a:lnTo>
                  <a:lnTo>
                    <a:pt x="0" y="4626414"/>
                  </a:lnTo>
                  <a:lnTo>
                    <a:pt x="6095663" y="4626414"/>
                  </a:lnTo>
                  <a:lnTo>
                    <a:pt x="6095663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781578" y="784641"/>
              <a:ext cx="5096259" cy="1603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945"/>
                </a:lnSpc>
              </a:pPr>
              <a:r>
                <a:rPr lang="en-US" sz="3532">
                  <a:solidFill>
                    <a:srgbClr val="41979E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Yes sir, last letter of their names.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718693" y="5676287"/>
            <a:ext cx="4656310" cy="3582013"/>
            <a:chOff x="0" y="0"/>
            <a:chExt cx="6208414" cy="4776017"/>
          </a:xfrm>
        </p:grpSpPr>
        <p:sp>
          <p:nvSpPr>
            <p:cNvPr id="10" name="Freeform 10"/>
            <p:cNvSpPr/>
            <p:nvPr/>
          </p:nvSpPr>
          <p:spPr>
            <a:xfrm rot="85180">
              <a:off x="56375" y="74802"/>
              <a:ext cx="6095663" cy="4626414"/>
            </a:xfrm>
            <a:custGeom>
              <a:avLst/>
              <a:gdLst/>
              <a:ahLst/>
              <a:cxnLst/>
              <a:rect l="l" t="t" r="r" b="b"/>
              <a:pathLst>
                <a:path w="6095663" h="4626414">
                  <a:moveTo>
                    <a:pt x="0" y="0"/>
                  </a:moveTo>
                  <a:lnTo>
                    <a:pt x="6095663" y="0"/>
                  </a:lnTo>
                  <a:lnTo>
                    <a:pt x="6095663" y="4626414"/>
                  </a:lnTo>
                  <a:lnTo>
                    <a:pt x="0" y="46264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TextBox 11"/>
            <p:cNvSpPr txBox="1"/>
            <p:nvPr/>
          </p:nvSpPr>
          <p:spPr>
            <a:xfrm>
              <a:off x="480308" y="219773"/>
              <a:ext cx="5247799" cy="3016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41979E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Last letter of their name tells most about their gender so we will use this feature to train our  excel 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13792183" y="4024829"/>
            <a:ext cx="1903079" cy="6262171"/>
          </a:xfrm>
          <a:custGeom>
            <a:avLst/>
            <a:gdLst/>
            <a:ahLst/>
            <a:cxnLst/>
            <a:rect l="l" t="t" r="r" b="b"/>
            <a:pathLst>
              <a:path w="1903079" h="6262171">
                <a:moveTo>
                  <a:pt x="0" y="0"/>
                </a:moveTo>
                <a:lnTo>
                  <a:pt x="1903078" y="0"/>
                </a:lnTo>
                <a:lnTo>
                  <a:pt x="1903078" y="6262171"/>
                </a:lnTo>
                <a:lnTo>
                  <a:pt x="0" y="62621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727" b="-1727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5719406" y="159723"/>
            <a:ext cx="6849188" cy="1566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Methodology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E5252">
                <a:alpha val="100000"/>
              </a:srgbClr>
            </a:gs>
            <a:gs pos="50000">
              <a:srgbClr val="5D618E">
                <a:alpha val="100000"/>
              </a:srgbClr>
            </a:gs>
            <a:gs pos="100000">
              <a:srgbClr val="A73333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343137" y="3665240"/>
            <a:ext cx="2375556" cy="6621760"/>
          </a:xfrm>
          <a:custGeom>
            <a:avLst/>
            <a:gdLst/>
            <a:ahLst/>
            <a:cxnLst/>
            <a:rect l="l" t="t" r="r" b="b"/>
            <a:pathLst>
              <a:path w="2375556" h="6621760">
                <a:moveTo>
                  <a:pt x="2375556" y="0"/>
                </a:moveTo>
                <a:lnTo>
                  <a:pt x="0" y="0"/>
                </a:lnTo>
                <a:lnTo>
                  <a:pt x="0" y="6621760"/>
                </a:lnTo>
                <a:lnTo>
                  <a:pt x="2375556" y="6621760"/>
                </a:lnTo>
                <a:lnTo>
                  <a:pt x="2375556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068307" y="1028700"/>
            <a:ext cx="12699591" cy="3486615"/>
          </a:xfrm>
          <a:custGeom>
            <a:avLst/>
            <a:gdLst/>
            <a:ahLst/>
            <a:cxnLst/>
            <a:rect l="l" t="t" r="r" b="b"/>
            <a:pathLst>
              <a:path w="12699591" h="3486615">
                <a:moveTo>
                  <a:pt x="0" y="0"/>
                </a:moveTo>
                <a:lnTo>
                  <a:pt x="12699591" y="0"/>
                </a:lnTo>
                <a:lnTo>
                  <a:pt x="12699591" y="3486615"/>
                </a:lnTo>
                <a:lnTo>
                  <a:pt x="0" y="34866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496034" y="4820585"/>
            <a:ext cx="7295932" cy="5140484"/>
          </a:xfrm>
          <a:custGeom>
            <a:avLst/>
            <a:gdLst/>
            <a:ahLst/>
            <a:cxnLst/>
            <a:rect l="l" t="t" r="r" b="b"/>
            <a:pathLst>
              <a:path w="7295932" h="5140484">
                <a:moveTo>
                  <a:pt x="0" y="0"/>
                </a:moveTo>
                <a:lnTo>
                  <a:pt x="7295932" y="0"/>
                </a:lnTo>
                <a:lnTo>
                  <a:pt x="7295932" y="5140484"/>
                </a:lnTo>
                <a:lnTo>
                  <a:pt x="0" y="51404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421966" flipH="1">
            <a:off x="9595276" y="2925917"/>
            <a:ext cx="2633878" cy="1949070"/>
          </a:xfrm>
          <a:custGeom>
            <a:avLst/>
            <a:gdLst/>
            <a:ahLst/>
            <a:cxnLst/>
            <a:rect l="l" t="t" r="r" b="b"/>
            <a:pathLst>
              <a:path w="2633878" h="1949070">
                <a:moveTo>
                  <a:pt x="2633878" y="0"/>
                </a:moveTo>
                <a:lnTo>
                  <a:pt x="0" y="0"/>
                </a:lnTo>
                <a:lnTo>
                  <a:pt x="0" y="1949070"/>
                </a:lnTo>
                <a:lnTo>
                  <a:pt x="2633878" y="1949070"/>
                </a:lnTo>
                <a:lnTo>
                  <a:pt x="263387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559709" y="1375971"/>
            <a:ext cx="11106650" cy="2198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6"/>
              </a:lnSpc>
            </a:pPr>
            <a:r>
              <a:rPr lang="en-US" sz="41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Take a large dataset of names with their gender. Find out the last letter of their name using</a:t>
            </a:r>
            <a:r>
              <a:rPr lang="en-US" sz="418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4183">
                <a:solidFill>
                  <a:srgbClr val="F0444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=Right()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E5252">
                <a:alpha val="100000"/>
              </a:srgbClr>
            </a:gs>
            <a:gs pos="50000">
              <a:srgbClr val="5D618E">
                <a:alpha val="100000"/>
              </a:srgbClr>
            </a:gs>
            <a:gs pos="100000">
              <a:srgbClr val="A73333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343137" y="3665240"/>
            <a:ext cx="2375556" cy="6621760"/>
          </a:xfrm>
          <a:custGeom>
            <a:avLst/>
            <a:gdLst/>
            <a:ahLst/>
            <a:cxnLst/>
            <a:rect l="l" t="t" r="r" b="b"/>
            <a:pathLst>
              <a:path w="2375556" h="6621760">
                <a:moveTo>
                  <a:pt x="2375556" y="0"/>
                </a:moveTo>
                <a:lnTo>
                  <a:pt x="0" y="0"/>
                </a:lnTo>
                <a:lnTo>
                  <a:pt x="0" y="6621760"/>
                </a:lnTo>
                <a:lnTo>
                  <a:pt x="2375556" y="6621760"/>
                </a:lnTo>
                <a:lnTo>
                  <a:pt x="2375556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068307" y="1028700"/>
            <a:ext cx="12699591" cy="3486615"/>
          </a:xfrm>
          <a:custGeom>
            <a:avLst/>
            <a:gdLst/>
            <a:ahLst/>
            <a:cxnLst/>
            <a:rect l="l" t="t" r="r" b="b"/>
            <a:pathLst>
              <a:path w="12699591" h="3486615">
                <a:moveTo>
                  <a:pt x="0" y="0"/>
                </a:moveTo>
                <a:lnTo>
                  <a:pt x="12699591" y="0"/>
                </a:lnTo>
                <a:lnTo>
                  <a:pt x="12699591" y="3486615"/>
                </a:lnTo>
                <a:lnTo>
                  <a:pt x="0" y="34866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546947" y="4799483"/>
            <a:ext cx="9673708" cy="5487517"/>
          </a:xfrm>
          <a:custGeom>
            <a:avLst/>
            <a:gdLst/>
            <a:ahLst/>
            <a:cxnLst/>
            <a:rect l="l" t="t" r="r" b="b"/>
            <a:pathLst>
              <a:path w="9673708" h="5487517">
                <a:moveTo>
                  <a:pt x="0" y="0"/>
                </a:moveTo>
                <a:lnTo>
                  <a:pt x="9673708" y="0"/>
                </a:lnTo>
                <a:lnTo>
                  <a:pt x="9673708" y="5487517"/>
                </a:lnTo>
                <a:lnTo>
                  <a:pt x="0" y="54875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864777" y="1466698"/>
            <a:ext cx="11106650" cy="2198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6"/>
              </a:lnSpc>
            </a:pPr>
            <a:r>
              <a:rPr lang="en-US" sz="41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Make a pivot table of last letter and the count of Males and Females whose name ends on that letter.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E5252">
                <a:alpha val="100000"/>
              </a:srgbClr>
            </a:gs>
            <a:gs pos="50000">
              <a:srgbClr val="5D618E">
                <a:alpha val="100000"/>
              </a:srgbClr>
            </a:gs>
            <a:gs pos="100000">
              <a:srgbClr val="A73333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343137" y="3665240"/>
            <a:ext cx="2375556" cy="6621760"/>
          </a:xfrm>
          <a:custGeom>
            <a:avLst/>
            <a:gdLst/>
            <a:ahLst/>
            <a:cxnLst/>
            <a:rect l="l" t="t" r="r" b="b"/>
            <a:pathLst>
              <a:path w="2375556" h="6621760">
                <a:moveTo>
                  <a:pt x="2375556" y="0"/>
                </a:moveTo>
                <a:lnTo>
                  <a:pt x="0" y="0"/>
                </a:lnTo>
                <a:lnTo>
                  <a:pt x="0" y="6621760"/>
                </a:lnTo>
                <a:lnTo>
                  <a:pt x="2375556" y="6621760"/>
                </a:lnTo>
                <a:lnTo>
                  <a:pt x="2375556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210165" y="424822"/>
            <a:ext cx="12699591" cy="3486615"/>
          </a:xfrm>
          <a:custGeom>
            <a:avLst/>
            <a:gdLst/>
            <a:ahLst/>
            <a:cxnLst/>
            <a:rect l="l" t="t" r="r" b="b"/>
            <a:pathLst>
              <a:path w="12699591" h="3486615">
                <a:moveTo>
                  <a:pt x="0" y="0"/>
                </a:moveTo>
                <a:lnTo>
                  <a:pt x="12699591" y="0"/>
                </a:lnTo>
                <a:lnTo>
                  <a:pt x="12699591" y="3486615"/>
                </a:lnTo>
                <a:lnTo>
                  <a:pt x="0" y="34866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006635" y="659326"/>
            <a:ext cx="11106650" cy="2941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6"/>
              </a:lnSpc>
            </a:pPr>
            <a:r>
              <a:rPr lang="en-US" sz="41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Find out % of being Male And % of being Female of a given name by using a vlookup.</a:t>
            </a:r>
          </a:p>
          <a:p>
            <a:pPr algn="l">
              <a:lnSpc>
                <a:spcPts val="5856"/>
              </a:lnSpc>
            </a:pPr>
            <a:r>
              <a:rPr lang="en-US" sz="41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If male % if more than female % then print male else female. </a:t>
            </a:r>
          </a:p>
        </p:txBody>
      </p:sp>
      <p:sp>
        <p:nvSpPr>
          <p:cNvPr id="5" name="Freeform 5"/>
          <p:cNvSpPr/>
          <p:nvPr/>
        </p:nvSpPr>
        <p:spPr>
          <a:xfrm>
            <a:off x="4411545" y="8008105"/>
            <a:ext cx="12847755" cy="1983620"/>
          </a:xfrm>
          <a:custGeom>
            <a:avLst/>
            <a:gdLst/>
            <a:ahLst/>
            <a:cxnLst/>
            <a:rect l="l" t="t" r="r" b="b"/>
            <a:pathLst>
              <a:path w="12847755" h="1983620">
                <a:moveTo>
                  <a:pt x="0" y="0"/>
                </a:moveTo>
                <a:lnTo>
                  <a:pt x="12847755" y="0"/>
                </a:lnTo>
                <a:lnTo>
                  <a:pt x="12847755" y="1983620"/>
                </a:lnTo>
                <a:lnTo>
                  <a:pt x="0" y="19836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4411545" y="5143939"/>
            <a:ext cx="12847755" cy="1400466"/>
            <a:chOff x="0" y="0"/>
            <a:chExt cx="17130340" cy="186728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130340" cy="1867288"/>
            </a:xfrm>
            <a:custGeom>
              <a:avLst/>
              <a:gdLst/>
              <a:ahLst/>
              <a:cxnLst/>
              <a:rect l="l" t="t" r="r" b="b"/>
              <a:pathLst>
                <a:path w="17130340" h="1867288">
                  <a:moveTo>
                    <a:pt x="0" y="0"/>
                  </a:moveTo>
                  <a:lnTo>
                    <a:pt x="17130340" y="0"/>
                  </a:lnTo>
                  <a:lnTo>
                    <a:pt x="17130340" y="1867288"/>
                  </a:lnTo>
                  <a:lnTo>
                    <a:pt x="0" y="18672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  <p:grpSp>
          <p:nvGrpSpPr>
            <p:cNvPr id="8" name="Group 8"/>
            <p:cNvGrpSpPr/>
            <p:nvPr/>
          </p:nvGrpSpPr>
          <p:grpSpPr>
            <a:xfrm>
              <a:off x="8086046" y="933644"/>
              <a:ext cx="9044294" cy="933644"/>
              <a:chOff x="0" y="0"/>
              <a:chExt cx="1786527" cy="184424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786527" cy="184424"/>
              </a:xfrm>
              <a:custGeom>
                <a:avLst/>
                <a:gdLst/>
                <a:ahLst/>
                <a:cxnLst/>
                <a:rect l="l" t="t" r="r" b="b"/>
                <a:pathLst>
                  <a:path w="1786527" h="184424">
                    <a:moveTo>
                      <a:pt x="0" y="0"/>
                    </a:moveTo>
                    <a:lnTo>
                      <a:pt x="1786527" y="0"/>
                    </a:lnTo>
                    <a:lnTo>
                      <a:pt x="1786527" y="184424"/>
                    </a:lnTo>
                    <a:lnTo>
                      <a:pt x="0" y="18442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57150"/>
                <a:ext cx="1786527" cy="24157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39"/>
                  </a:lnSpc>
                </a:pPr>
                <a:endParaRPr/>
              </a:p>
            </p:txBody>
          </p:sp>
        </p:grpSp>
      </p:grpSp>
      <p:grpSp>
        <p:nvGrpSpPr>
          <p:cNvPr id="11" name="Group 11"/>
          <p:cNvGrpSpPr/>
          <p:nvPr/>
        </p:nvGrpSpPr>
        <p:grpSpPr>
          <a:xfrm>
            <a:off x="7074987" y="4126083"/>
            <a:ext cx="4138026" cy="796510"/>
            <a:chOff x="0" y="0"/>
            <a:chExt cx="1089850" cy="20978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89850" cy="209780"/>
            </a:xfrm>
            <a:custGeom>
              <a:avLst/>
              <a:gdLst/>
              <a:ahLst/>
              <a:cxnLst/>
              <a:rect l="l" t="t" r="r" b="b"/>
              <a:pathLst>
                <a:path w="1089850" h="209780">
                  <a:moveTo>
                    <a:pt x="95417" y="0"/>
                  </a:moveTo>
                  <a:lnTo>
                    <a:pt x="994433" y="0"/>
                  </a:lnTo>
                  <a:cubicBezTo>
                    <a:pt x="1047131" y="0"/>
                    <a:pt x="1089850" y="42720"/>
                    <a:pt x="1089850" y="95417"/>
                  </a:cubicBezTo>
                  <a:lnTo>
                    <a:pt x="1089850" y="114363"/>
                  </a:lnTo>
                  <a:cubicBezTo>
                    <a:pt x="1089850" y="139670"/>
                    <a:pt x="1079798" y="163939"/>
                    <a:pt x="1061903" y="181833"/>
                  </a:cubicBezTo>
                  <a:cubicBezTo>
                    <a:pt x="1044009" y="199728"/>
                    <a:pt x="1019740" y="209780"/>
                    <a:pt x="994433" y="209780"/>
                  </a:cubicBezTo>
                  <a:lnTo>
                    <a:pt x="95417" y="209780"/>
                  </a:lnTo>
                  <a:cubicBezTo>
                    <a:pt x="42720" y="209780"/>
                    <a:pt x="0" y="167061"/>
                    <a:pt x="0" y="114363"/>
                  </a:cubicBezTo>
                  <a:lnTo>
                    <a:pt x="0" y="95417"/>
                  </a:lnTo>
                  <a:cubicBezTo>
                    <a:pt x="0" y="70111"/>
                    <a:pt x="10053" y="45841"/>
                    <a:pt x="27947" y="27947"/>
                  </a:cubicBezTo>
                  <a:cubicBezTo>
                    <a:pt x="45841" y="10053"/>
                    <a:pt x="70111" y="0"/>
                    <a:pt x="9541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1089850" cy="2669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7612284" y="4288474"/>
            <a:ext cx="3063432" cy="430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78"/>
              </a:lnSpc>
            </a:pPr>
            <a:r>
              <a:rPr lang="en-US" sz="2556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Vlookup function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7074987" y="6877781"/>
            <a:ext cx="4138026" cy="796510"/>
            <a:chOff x="0" y="0"/>
            <a:chExt cx="1089850" cy="20978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89850" cy="209780"/>
            </a:xfrm>
            <a:custGeom>
              <a:avLst/>
              <a:gdLst/>
              <a:ahLst/>
              <a:cxnLst/>
              <a:rect l="l" t="t" r="r" b="b"/>
              <a:pathLst>
                <a:path w="1089850" h="209780">
                  <a:moveTo>
                    <a:pt x="95417" y="0"/>
                  </a:moveTo>
                  <a:lnTo>
                    <a:pt x="994433" y="0"/>
                  </a:lnTo>
                  <a:cubicBezTo>
                    <a:pt x="1047131" y="0"/>
                    <a:pt x="1089850" y="42720"/>
                    <a:pt x="1089850" y="95417"/>
                  </a:cubicBezTo>
                  <a:lnTo>
                    <a:pt x="1089850" y="114363"/>
                  </a:lnTo>
                  <a:cubicBezTo>
                    <a:pt x="1089850" y="139670"/>
                    <a:pt x="1079798" y="163939"/>
                    <a:pt x="1061903" y="181833"/>
                  </a:cubicBezTo>
                  <a:cubicBezTo>
                    <a:pt x="1044009" y="199728"/>
                    <a:pt x="1019740" y="209780"/>
                    <a:pt x="994433" y="209780"/>
                  </a:cubicBezTo>
                  <a:lnTo>
                    <a:pt x="95417" y="209780"/>
                  </a:lnTo>
                  <a:cubicBezTo>
                    <a:pt x="42720" y="209780"/>
                    <a:pt x="0" y="167061"/>
                    <a:pt x="0" y="114363"/>
                  </a:cubicBezTo>
                  <a:lnTo>
                    <a:pt x="0" y="95417"/>
                  </a:lnTo>
                  <a:cubicBezTo>
                    <a:pt x="0" y="70111"/>
                    <a:pt x="10053" y="45841"/>
                    <a:pt x="27947" y="27947"/>
                  </a:cubicBezTo>
                  <a:cubicBezTo>
                    <a:pt x="45841" y="10053"/>
                    <a:pt x="70111" y="0"/>
                    <a:pt x="9541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1089850" cy="2669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8177020" y="7069939"/>
            <a:ext cx="1933960" cy="430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78"/>
              </a:lnSpc>
            </a:pPr>
            <a:r>
              <a:rPr lang="en-US" sz="2556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If Function</a:t>
            </a:r>
          </a:p>
        </p:txBody>
      </p:sp>
      <p:sp>
        <p:nvSpPr>
          <p:cNvPr id="19" name="Freeform 19"/>
          <p:cNvSpPr/>
          <p:nvPr/>
        </p:nvSpPr>
        <p:spPr>
          <a:xfrm rot="925346">
            <a:off x="5703984" y="4231571"/>
            <a:ext cx="1316939" cy="974535"/>
          </a:xfrm>
          <a:custGeom>
            <a:avLst/>
            <a:gdLst/>
            <a:ahLst/>
            <a:cxnLst/>
            <a:rect l="l" t="t" r="r" b="b"/>
            <a:pathLst>
              <a:path w="1316939" h="974535">
                <a:moveTo>
                  <a:pt x="0" y="0"/>
                </a:moveTo>
                <a:lnTo>
                  <a:pt x="1316940" y="0"/>
                </a:lnTo>
                <a:lnTo>
                  <a:pt x="1316940" y="974535"/>
                </a:lnTo>
                <a:lnTo>
                  <a:pt x="0" y="974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925346">
            <a:off x="5652178" y="7013036"/>
            <a:ext cx="1316939" cy="974535"/>
          </a:xfrm>
          <a:custGeom>
            <a:avLst/>
            <a:gdLst/>
            <a:ahLst/>
            <a:cxnLst/>
            <a:rect l="l" t="t" r="r" b="b"/>
            <a:pathLst>
              <a:path w="1316939" h="974535">
                <a:moveTo>
                  <a:pt x="0" y="0"/>
                </a:moveTo>
                <a:lnTo>
                  <a:pt x="1316939" y="0"/>
                </a:lnTo>
                <a:lnTo>
                  <a:pt x="1316939" y="974534"/>
                </a:lnTo>
                <a:lnTo>
                  <a:pt x="0" y="9745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E5252">
                <a:alpha val="100000"/>
              </a:srgbClr>
            </a:gs>
            <a:gs pos="50000">
              <a:srgbClr val="5D618E">
                <a:alpha val="100000"/>
              </a:srgbClr>
            </a:gs>
            <a:gs pos="100000">
              <a:srgbClr val="A73333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343137" y="3665240"/>
            <a:ext cx="2375556" cy="6621760"/>
          </a:xfrm>
          <a:custGeom>
            <a:avLst/>
            <a:gdLst/>
            <a:ahLst/>
            <a:cxnLst/>
            <a:rect l="l" t="t" r="r" b="b"/>
            <a:pathLst>
              <a:path w="2375556" h="6621760">
                <a:moveTo>
                  <a:pt x="2375556" y="0"/>
                </a:moveTo>
                <a:lnTo>
                  <a:pt x="0" y="0"/>
                </a:lnTo>
                <a:lnTo>
                  <a:pt x="0" y="6621760"/>
                </a:lnTo>
                <a:lnTo>
                  <a:pt x="2375556" y="6621760"/>
                </a:lnTo>
                <a:lnTo>
                  <a:pt x="2375556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792183" y="4024829"/>
            <a:ext cx="1903079" cy="6262171"/>
          </a:xfrm>
          <a:custGeom>
            <a:avLst/>
            <a:gdLst/>
            <a:ahLst/>
            <a:cxnLst/>
            <a:rect l="l" t="t" r="r" b="b"/>
            <a:pathLst>
              <a:path w="1903079" h="6262171">
                <a:moveTo>
                  <a:pt x="0" y="0"/>
                </a:moveTo>
                <a:lnTo>
                  <a:pt x="1903078" y="0"/>
                </a:lnTo>
                <a:lnTo>
                  <a:pt x="1903078" y="6262171"/>
                </a:lnTo>
                <a:lnTo>
                  <a:pt x="0" y="62621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727" b="-1727"/>
            </a:stretch>
          </a:blipFill>
        </p:spPr>
      </p:sp>
      <p:sp>
        <p:nvSpPr>
          <p:cNvPr id="4" name="Freeform 4"/>
          <p:cNvSpPr/>
          <p:nvPr/>
        </p:nvSpPr>
        <p:spPr>
          <a:xfrm rot="85180">
            <a:off x="3026198" y="1084801"/>
            <a:ext cx="4571747" cy="3469811"/>
          </a:xfrm>
          <a:custGeom>
            <a:avLst/>
            <a:gdLst/>
            <a:ahLst/>
            <a:cxnLst/>
            <a:rect l="l" t="t" r="r" b="b"/>
            <a:pathLst>
              <a:path w="4571747" h="3469811">
                <a:moveTo>
                  <a:pt x="0" y="0"/>
                </a:moveTo>
                <a:lnTo>
                  <a:pt x="4571748" y="0"/>
                </a:lnTo>
                <a:lnTo>
                  <a:pt x="4571748" y="3469811"/>
                </a:lnTo>
                <a:lnTo>
                  <a:pt x="0" y="3469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85180" flipH="1">
            <a:off x="11212453" y="1491926"/>
            <a:ext cx="3498910" cy="2655561"/>
          </a:xfrm>
          <a:custGeom>
            <a:avLst/>
            <a:gdLst/>
            <a:ahLst/>
            <a:cxnLst/>
            <a:rect l="l" t="t" r="r" b="b"/>
            <a:pathLst>
              <a:path w="3498910" h="2655561">
                <a:moveTo>
                  <a:pt x="3498910" y="0"/>
                </a:moveTo>
                <a:lnTo>
                  <a:pt x="0" y="0"/>
                </a:lnTo>
                <a:lnTo>
                  <a:pt x="0" y="2655561"/>
                </a:lnTo>
                <a:lnTo>
                  <a:pt x="3498910" y="2655561"/>
                </a:lnTo>
                <a:lnTo>
                  <a:pt x="349891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867510" y="4024829"/>
            <a:ext cx="7775856" cy="6154773"/>
          </a:xfrm>
          <a:custGeom>
            <a:avLst/>
            <a:gdLst/>
            <a:ahLst/>
            <a:cxnLst/>
            <a:rect l="l" t="t" r="r" b="b"/>
            <a:pathLst>
              <a:path w="7775856" h="6154773">
                <a:moveTo>
                  <a:pt x="0" y="0"/>
                </a:moveTo>
                <a:lnTo>
                  <a:pt x="7775856" y="0"/>
                </a:lnTo>
                <a:lnTo>
                  <a:pt x="7775856" y="6154773"/>
                </a:lnTo>
                <a:lnTo>
                  <a:pt x="0" y="61547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5629955" y="4998537"/>
            <a:ext cx="4151700" cy="2204284"/>
          </a:xfrm>
          <a:custGeom>
            <a:avLst/>
            <a:gdLst/>
            <a:ahLst/>
            <a:cxnLst/>
            <a:rect l="l" t="t" r="r" b="b"/>
            <a:pathLst>
              <a:path w="4151700" h="2204284">
                <a:moveTo>
                  <a:pt x="0" y="0"/>
                </a:moveTo>
                <a:lnTo>
                  <a:pt x="4151700" y="0"/>
                </a:lnTo>
                <a:lnTo>
                  <a:pt x="4151700" y="2204284"/>
                </a:lnTo>
                <a:lnTo>
                  <a:pt x="0" y="220428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344148" y="1521814"/>
            <a:ext cx="3935849" cy="1542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41979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See Now your EXCEL can also predict gender just like you!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814509" y="1724957"/>
            <a:ext cx="2644033" cy="1339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2"/>
              </a:lnSpc>
            </a:pPr>
            <a:r>
              <a:rPr lang="en-US" sz="3902">
                <a:solidFill>
                  <a:srgbClr val="41979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Wow Sir! It’s Great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Office PowerPoint</Application>
  <PresentationFormat>Custom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Playfair Display SC</vt:lpstr>
      <vt:lpstr>Canva Sans Bold</vt:lpstr>
      <vt:lpstr>Playfair Display</vt:lpstr>
      <vt:lpstr>Canva Sans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Predictor</dc:title>
  <cp:lastModifiedBy>Satyam Kumar</cp:lastModifiedBy>
  <cp:revision>2</cp:revision>
  <dcterms:created xsi:type="dcterms:W3CDTF">2006-08-16T00:00:00Z</dcterms:created>
  <dcterms:modified xsi:type="dcterms:W3CDTF">2024-07-27T09:04:07Z</dcterms:modified>
  <dc:identifier>DAGMHxj0xkg</dc:identifier>
</cp:coreProperties>
</file>