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76" r:id="rId5"/>
    <p:sldId id="280" r:id="rId6"/>
    <p:sldId id="279" r:id="rId7"/>
    <p:sldId id="259" r:id="rId8"/>
    <p:sldId id="278" r:id="rId9"/>
    <p:sldId id="260" r:id="rId10"/>
    <p:sldId id="277" r:id="rId11"/>
    <p:sldId id="261" r:id="rId12"/>
    <p:sldId id="262" r:id="rId13"/>
    <p:sldId id="263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96445" autoAdjust="0"/>
  </p:normalViewPr>
  <p:slideViewPr>
    <p:cSldViewPr snapToGrid="0">
      <p:cViewPr varScale="1">
        <p:scale>
          <a:sx n="113" d="100"/>
          <a:sy n="113" d="100"/>
        </p:scale>
        <p:origin x="468" y="9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710B5CD-7033-42EA-3660-243B35CE5C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3AA7D2-DBD2-ECB8-62E6-1C4FD33749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4506E-C425-4731-8655-13A37C15DE4A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71DF58-281F-7158-6393-05E21512EF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663126-0877-1F53-0855-CFC4EE8463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AEC02-01D4-4291-9D69-B2456C6B91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805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EC56-1443-479B-8C4C-661422FEDE41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ACF38-C12A-4400-8D69-57FA056E2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7631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ACF38-C12A-4400-8D69-57FA056E223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2378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ACF38-C12A-4400-8D69-57FA056E223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568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6384-D944-478A-AE71-CC1C7CEF097F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264E-8899-4D55-8662-656361E872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524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6384-D944-478A-AE71-CC1C7CEF097F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264E-8899-4D55-8662-656361E872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966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6384-D944-478A-AE71-CC1C7CEF097F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264E-8899-4D55-8662-656361E872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0325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6384-D944-478A-AE71-CC1C7CEF097F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264E-8899-4D55-8662-656361E8722A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6466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6384-D944-478A-AE71-CC1C7CEF097F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264E-8899-4D55-8662-656361E872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2156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6384-D944-478A-AE71-CC1C7CEF097F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264E-8899-4D55-8662-656361E872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9336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6384-D944-478A-AE71-CC1C7CEF097F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264E-8899-4D55-8662-656361E872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4262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6384-D944-478A-AE71-CC1C7CEF097F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264E-8899-4D55-8662-656361E872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307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6384-D944-478A-AE71-CC1C7CEF097F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264E-8899-4D55-8662-656361E872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215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6384-D944-478A-AE71-CC1C7CEF097F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264E-8899-4D55-8662-656361E872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61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6384-D944-478A-AE71-CC1C7CEF097F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264E-8899-4D55-8662-656361E872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212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6384-D944-478A-AE71-CC1C7CEF097F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264E-8899-4D55-8662-656361E872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969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6384-D944-478A-AE71-CC1C7CEF097F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264E-8899-4D55-8662-656361E872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6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6384-D944-478A-AE71-CC1C7CEF097F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264E-8899-4D55-8662-656361E872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177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6384-D944-478A-AE71-CC1C7CEF097F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264E-8899-4D55-8662-656361E872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157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6384-D944-478A-AE71-CC1C7CEF097F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264E-8899-4D55-8662-656361E872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992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6384-D944-478A-AE71-CC1C7CEF097F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264E-8899-4D55-8662-656361E872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00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156384-D944-478A-AE71-CC1C7CEF097F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582264E-8899-4D55-8662-656361E872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523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  <p:sldLayoutId id="21474839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Aprendizaje_vago" TargetMode="External"/><Relationship Id="rId2" Type="http://schemas.openxmlformats.org/officeDocument/2006/relationships/hyperlink" Target="https://es.wikipedia.org/wiki/K_vecinos_m%C3%A1s_pr%C3%B3ximo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gov.il/en/dataset/covid-19" TargetMode="External"/><Relationship Id="rId5" Type="http://schemas.openxmlformats.org/officeDocument/2006/relationships/hyperlink" Target="https://www.kaggle.com/datasets/hemanthhari/symptoms-and-covid-presence?resource=download" TargetMode="External"/><Relationship Id="rId4" Type="http://schemas.openxmlformats.org/officeDocument/2006/relationships/hyperlink" Target="https://www.it.uc3m.es/jvillena/irc/practicas/08-09/06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F573C-D7E6-DF19-E157-49A095B54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9386"/>
            <a:ext cx="9144000" cy="1068688"/>
          </a:xfrm>
        </p:spPr>
        <p:txBody>
          <a:bodyPr>
            <a:normAutofit/>
          </a:bodyPr>
          <a:lstStyle/>
          <a:p>
            <a:r>
              <a:rPr lang="es-ES" b="1" i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-apple-system"/>
              </a:rPr>
              <a:t>Clasificación por vecindad</a:t>
            </a:r>
            <a:endParaRPr lang="es-E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8936B3B-7846-F34C-0C7B-AD959B40B35B}"/>
              </a:ext>
            </a:extLst>
          </p:cNvPr>
          <p:cNvSpPr txBox="1"/>
          <p:nvPr/>
        </p:nvSpPr>
        <p:spPr>
          <a:xfrm>
            <a:off x="1928534" y="4074396"/>
            <a:ext cx="5482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Santiago Bauzá Hirschler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99EEB9A-4875-FC2B-7AE5-45B7934ABCF2}"/>
              </a:ext>
            </a:extLst>
          </p:cNvPr>
          <p:cNvSpPr txBox="1"/>
          <p:nvPr/>
        </p:nvSpPr>
        <p:spPr>
          <a:xfrm>
            <a:off x="5500324" y="2414273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2021-2022</a:t>
            </a:r>
          </a:p>
        </p:txBody>
      </p:sp>
    </p:spTree>
    <p:extLst>
      <p:ext uri="{BB962C8B-B14F-4D97-AF65-F5344CB8AC3E}">
        <p14:creationId xmlns:p14="http://schemas.microsoft.com/office/powerpoint/2010/main" val="1243452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41EA2-076A-43AF-C020-7C48DED30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34" y="305158"/>
            <a:ext cx="8610600" cy="1293028"/>
          </a:xfrm>
        </p:spPr>
        <p:txBody>
          <a:bodyPr/>
          <a:lstStyle/>
          <a:p>
            <a:r>
              <a:rPr lang="en-US" dirty="0"/>
              <a:t>Resultados May 2020 data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DC6B434-5C31-9247-6079-C13576EAC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649" y="1696454"/>
            <a:ext cx="6261415" cy="3623178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53C0849-7B55-AD2C-336B-53CEF0CC2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705" y="1696454"/>
            <a:ext cx="5072646" cy="394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27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2CBCD-3915-1C86-684C-8252C478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3" y="332573"/>
            <a:ext cx="11057467" cy="1293028"/>
          </a:xfrm>
        </p:spPr>
        <p:txBody>
          <a:bodyPr>
            <a:normAutofit/>
          </a:bodyPr>
          <a:lstStyle/>
          <a:p>
            <a:r>
              <a:rPr lang="en-US" sz="3700" dirty="0">
                <a:cs typeface="+mj-cs"/>
              </a:rPr>
              <a:t>Symptoms and COVID Presence (July 2022 data).csv</a:t>
            </a:r>
            <a:endParaRPr lang="es-ES" sz="3700" dirty="0">
              <a:cs typeface="+mj-cs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6B11AE5-9A0B-4CD3-B160-A16374B83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034" y="1731963"/>
            <a:ext cx="7626440" cy="3957545"/>
          </a:xfrm>
        </p:spPr>
      </p:pic>
    </p:spTree>
    <p:extLst>
      <p:ext uri="{BB962C8B-B14F-4D97-AF65-F5344CB8AC3E}">
        <p14:creationId xmlns:p14="http://schemas.microsoft.com/office/powerpoint/2010/main" val="3130576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8C434-5016-5764-A304-DAF547F6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Resultados July 2022 data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5B49CB8-ED61-B420-6E64-6274D8DB3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064" y="1801219"/>
            <a:ext cx="5622867" cy="338137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1B62262-4B7B-5743-17EC-81E65AFCA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65509"/>
            <a:ext cx="52768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81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8C6A0-3F8C-139D-7C1D-DD0C5785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5168052" cy="1117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700"/>
              <a:t>Comparativa Mayo 2020 y Julio 2022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976A6B-1D36-0176-A1D0-DB52536E2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828800"/>
            <a:ext cx="5168052" cy="3962400"/>
          </a:xfrm>
        </p:spPr>
        <p:txBody>
          <a:bodyPr>
            <a:normAutofit/>
          </a:bodyPr>
          <a:lstStyle/>
          <a:p>
            <a:pPr>
              <a:buClr>
                <a:srgbClr val="0011FE"/>
              </a:buClr>
            </a:pPr>
            <a:endParaRPr lang="es-ES" dirty="0"/>
          </a:p>
          <a:p>
            <a:pPr>
              <a:buClr>
                <a:srgbClr val="DADADA"/>
              </a:buClr>
            </a:pPr>
            <a:r>
              <a:rPr lang="es-ES" sz="1800" dirty="0"/>
              <a:t>Casos positivos y casos negativos. 	</a:t>
            </a:r>
          </a:p>
          <a:p>
            <a:pPr lvl="1">
              <a:buClr>
                <a:srgbClr val="DADADA"/>
              </a:buClr>
            </a:pPr>
            <a:r>
              <a:rPr lang="es-ES" dirty="0"/>
              <a:t>Personas asintomáticas. </a:t>
            </a:r>
          </a:p>
          <a:p>
            <a:pPr lvl="1">
              <a:buClr>
                <a:srgbClr val="DADADA"/>
              </a:buClr>
            </a:pPr>
            <a:r>
              <a:rPr lang="es-ES" dirty="0"/>
              <a:t>Vacunación.</a:t>
            </a:r>
          </a:p>
          <a:p>
            <a:pPr lvl="1">
              <a:buClr>
                <a:srgbClr val="DADADA"/>
              </a:buClr>
            </a:pPr>
            <a:r>
              <a:rPr lang="es-ES" dirty="0"/>
              <a:t>Inmunidad COVID.</a:t>
            </a:r>
          </a:p>
          <a:p>
            <a:pPr marL="450000" lvl="1" indent="0">
              <a:buClr>
                <a:srgbClr val="DADADA"/>
              </a:buClr>
              <a:buNone/>
            </a:pPr>
            <a:endParaRPr lang="es-ES" dirty="0"/>
          </a:p>
          <a:p>
            <a:pPr>
              <a:buClr>
                <a:srgbClr val="DADADA"/>
              </a:buClr>
              <a:buFont typeface="Wingdings 2" panose="05020102010507070707" pitchFamily="18" charset="2"/>
              <a:buChar char=""/>
            </a:pPr>
            <a:r>
              <a:rPr lang="es-ES" sz="1800" dirty="0"/>
              <a:t>Reducción de los síntomas del año 2020 al 2022 </a:t>
            </a:r>
          </a:p>
        </p:txBody>
      </p:sp>
      <p:pic>
        <p:nvPicPr>
          <p:cNvPr id="18" name="Picture 15">
            <a:extLst>
              <a:ext uri="{FF2B5EF4-FFF2-40B4-BE49-F238E27FC236}">
                <a16:creationId xmlns:a16="http://schemas.microsoft.com/office/drawing/2014/main" id="{F15A1844-5CB8-438B-B90E-EF2A51CF8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586695" y="1"/>
            <a:ext cx="5605305" cy="6858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53025D0-85F7-300C-2CAF-D382381FC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072" y="3511422"/>
            <a:ext cx="3124304" cy="250715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9DC2241-1B45-F7F2-B58F-696471513A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4934" y="768134"/>
            <a:ext cx="3874581" cy="212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43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A9049-0C27-CB09-DF3F-C9BA23C8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Clasificación por vecindad vs Otros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555DC645-2AF7-2489-371D-31E85E19D8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533988"/>
              </p:ext>
            </p:extLst>
          </p:nvPr>
        </p:nvGraphicFramePr>
        <p:xfrm>
          <a:off x="838204" y="2078717"/>
          <a:ext cx="10515596" cy="1106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4153553585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590796187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3678725393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750793663"/>
                    </a:ext>
                  </a:extLst>
                </a:gridCol>
              </a:tblGrid>
              <a:tr h="368981">
                <a:tc gridSpan="4">
                  <a:txBody>
                    <a:bodyPr/>
                    <a:lstStyle/>
                    <a:p>
                      <a:pPr algn="ctr"/>
                      <a:r>
                        <a:rPr lang="es-ES" dirty="0"/>
                        <a:t>Mayo 2020, parámetros por defecto y validación cruzada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167033"/>
                  </a:ext>
                </a:extLst>
              </a:tr>
              <a:tr h="368981">
                <a:tc>
                  <a:txBody>
                    <a:bodyPr/>
                    <a:lstStyle/>
                    <a:p>
                      <a:r>
                        <a:rPr lang="es-ES" dirty="0"/>
                        <a:t>Clasificador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J48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NaiveBayes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IBK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598933"/>
                  </a:ext>
                </a:extLst>
              </a:tr>
              <a:tr h="368981">
                <a:tc>
                  <a:txBody>
                    <a:bodyPr/>
                    <a:lstStyle/>
                    <a:p>
                      <a:r>
                        <a:rPr lang="es-ES" dirty="0"/>
                        <a:t>Precisión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98.1781 %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96.5403 %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98.0861 %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96962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1FE66CE-A8EB-693B-07A8-C82749463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625774"/>
              </p:ext>
            </p:extLst>
          </p:nvPr>
        </p:nvGraphicFramePr>
        <p:xfrm>
          <a:off x="838204" y="3429000"/>
          <a:ext cx="10515596" cy="1106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160860818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146220812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545179551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303001114"/>
                    </a:ext>
                  </a:extLst>
                </a:gridCol>
              </a:tblGrid>
              <a:tr h="368981">
                <a:tc gridSpan="4">
                  <a:txBody>
                    <a:bodyPr/>
                    <a:lstStyle/>
                    <a:p>
                      <a:pPr algn="ctr"/>
                      <a:r>
                        <a:rPr lang="es-ES" dirty="0"/>
                        <a:t>Julio 2022, parámetros por defecto y validación cruzada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156663"/>
                  </a:ext>
                </a:extLst>
              </a:tr>
              <a:tr h="368981">
                <a:tc>
                  <a:txBody>
                    <a:bodyPr/>
                    <a:lstStyle/>
                    <a:p>
                      <a:r>
                        <a:rPr lang="es-ES" dirty="0"/>
                        <a:t>Clasificador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J48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NaiveBayes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IBK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976060"/>
                  </a:ext>
                </a:extLst>
              </a:tr>
              <a:tr h="368981">
                <a:tc>
                  <a:txBody>
                    <a:bodyPr/>
                    <a:lstStyle/>
                    <a:p>
                      <a:r>
                        <a:rPr lang="es-ES" dirty="0"/>
                        <a:t>Precisión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86.0682 %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86.2571 %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87.9236 %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914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876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58B3E-CE8E-ACC2-1334-48CA40E0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D35617-DA90-43FD-726B-3B7F7DE3F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r>
              <a:rPr lang="es-ES" dirty="0">
                <a:hlinkClick r:id="rId2"/>
              </a:rPr>
              <a:t>Clasificador por vecindad</a:t>
            </a:r>
            <a:endParaRPr lang="es-ES" dirty="0"/>
          </a:p>
          <a:p>
            <a:r>
              <a:rPr lang="es-ES" dirty="0">
                <a:hlinkClick r:id="rId3"/>
              </a:rPr>
              <a:t>Aprendizaje vago</a:t>
            </a:r>
            <a:endParaRPr lang="es-ES" dirty="0"/>
          </a:p>
          <a:p>
            <a:r>
              <a:rPr lang="es-ES" dirty="0">
                <a:hlinkClick r:id="rId4"/>
              </a:rPr>
              <a:t>Ventajas y Desventajas</a:t>
            </a:r>
            <a:endParaRPr lang="es-ES" dirty="0"/>
          </a:p>
          <a:p>
            <a:r>
              <a:rPr lang="es-ES" dirty="0">
                <a:hlinkClick r:id="rId5"/>
              </a:rPr>
              <a:t>Datos </a:t>
            </a:r>
            <a:r>
              <a:rPr lang="es-ES" dirty="0" err="1">
                <a:hlinkClick r:id="rId5"/>
              </a:rPr>
              <a:t>Covid</a:t>
            </a:r>
            <a:r>
              <a:rPr lang="es-ES" dirty="0">
                <a:hlinkClick r:id="rId5"/>
              </a:rPr>
              <a:t> 2020</a:t>
            </a:r>
            <a:endParaRPr lang="es-ES" dirty="0"/>
          </a:p>
          <a:p>
            <a:r>
              <a:rPr lang="es-ES" dirty="0">
                <a:hlinkClick r:id="rId6"/>
              </a:rPr>
              <a:t>Datos </a:t>
            </a:r>
            <a:r>
              <a:rPr lang="es-ES" dirty="0" err="1">
                <a:hlinkClick r:id="rId6"/>
              </a:rPr>
              <a:t>Covid</a:t>
            </a:r>
            <a:r>
              <a:rPr lang="es-ES" dirty="0">
                <a:hlinkClick r:id="rId6"/>
              </a:rPr>
              <a:t> 2022</a:t>
            </a:r>
            <a:endParaRPr lang="es-ES" dirty="0"/>
          </a:p>
          <a:p>
            <a:r>
              <a:rPr lang="es-ES" dirty="0"/>
              <a:t>Practica 3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887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40197-8153-7FDA-555C-E73CC077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A2ED4F-DF8C-903D-F969-53F36D410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>
                <a:hlinkClick r:id="rId3" action="ppaction://hlinksldjump"/>
              </a:rPr>
              <a:t>Introducción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hlinkClick r:id="rId4" action="ppaction://hlinksldjump"/>
              </a:rPr>
              <a:t>Algoritmo</a:t>
            </a:r>
            <a:endParaRPr lang="es-ES" dirty="0"/>
          </a:p>
          <a:p>
            <a:pPr lvl="1"/>
            <a:r>
              <a:rPr lang="es-ES" dirty="0"/>
              <a:t>Ejemplo grafico del algoritmo 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hlinkClick r:id="rId5" action="ppaction://hlinksldjump"/>
              </a:rPr>
              <a:t>Ventajas vs Desventajas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hlinkClick r:id="rId6" action="ppaction://hlinksldjump"/>
              </a:rPr>
              <a:t>Clasificación por vecindad en Weka</a:t>
            </a:r>
            <a:endParaRPr lang="es-ES" dirty="0"/>
          </a:p>
          <a:p>
            <a:pPr lvl="1"/>
            <a:r>
              <a:rPr lang="es-ES" dirty="0"/>
              <a:t>Entorno clasificador por vecindad </a:t>
            </a:r>
          </a:p>
          <a:p>
            <a:pPr lvl="1"/>
            <a:r>
              <a:rPr lang="en-US" dirty="0"/>
              <a:t>Symptoms and COVID Presence (May 2020 data)</a:t>
            </a:r>
          </a:p>
          <a:p>
            <a:pPr lvl="2"/>
            <a:r>
              <a:rPr lang="en-US" sz="2400" dirty="0"/>
              <a:t>Resultados May 2020 data</a:t>
            </a:r>
            <a:endParaRPr lang="es-ES" sz="2400" dirty="0"/>
          </a:p>
          <a:p>
            <a:pPr lvl="1"/>
            <a:r>
              <a:rPr lang="en-US" dirty="0"/>
              <a:t>Symptoms and COVID Presence (July 2022 data).csv</a:t>
            </a:r>
            <a:endParaRPr lang="es-ES" dirty="0"/>
          </a:p>
          <a:p>
            <a:pPr lvl="2"/>
            <a:r>
              <a:rPr lang="en-US" sz="2400" dirty="0"/>
              <a:t>Resultados July 2022 data</a:t>
            </a:r>
            <a:endParaRPr lang="es-ES" sz="2400" dirty="0"/>
          </a:p>
          <a:p>
            <a:pPr lvl="1"/>
            <a:r>
              <a:rPr lang="es-ES" dirty="0"/>
              <a:t>Comparativa Mayo 2020 y Julio 2022</a:t>
            </a:r>
          </a:p>
          <a:p>
            <a:pPr lvl="1"/>
            <a:r>
              <a:rPr lang="es-ES" dirty="0"/>
              <a:t>Clasificación por vecindad vs Otros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hlinkClick r:id="rId7" action="ppaction://hlinksldjump"/>
              </a:rPr>
              <a:t>Bibliografía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438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49E5B-D494-D54D-D566-80DE7C7D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90A2B8-974B-A295-8B56-BD2E738D8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El método de los K vecinos mas cercanos es un método de clasificación supervisada (Entrenamiento y prototipos), que sirve para predecir a partir de una estimación de una función de densidad que un elemento pertenezca a un conjunto de elementos de una clase.</a:t>
            </a:r>
          </a:p>
          <a:p>
            <a:r>
              <a:rPr lang="es-ES" dirty="0"/>
              <a:t>El algoritmo K-</a:t>
            </a:r>
            <a:r>
              <a:rPr lang="es-ES" dirty="0" err="1"/>
              <a:t>nn</a:t>
            </a:r>
            <a:r>
              <a:rPr lang="es-ES" dirty="0"/>
              <a:t> (k-</a:t>
            </a:r>
            <a:r>
              <a:rPr lang="es-ES" dirty="0" err="1"/>
              <a:t>nearest</a:t>
            </a:r>
            <a:r>
              <a:rPr lang="es-ES" dirty="0"/>
              <a:t> </a:t>
            </a:r>
            <a:r>
              <a:rPr lang="es-ES" dirty="0" err="1"/>
              <a:t>neighbors</a:t>
            </a:r>
            <a:r>
              <a:rPr lang="es-ES" dirty="0"/>
              <a:t>) es un método que califica los elementos cercanos en el espacio de los elementos, además es un tipo de aprendizaje vago y la normalización de los datos puede mejorar considerablemente la exactitud del algoritmo 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7349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AEB7F-EBE3-9983-C7B7-DF548887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D6791CB-5A0A-094F-09DC-75DC72818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 entrenamiento de los elementos en un espacio multidimensional generan regiones, donde un punto sin clasificar, es clasificado por la clase más frecuente en esa región del espacio.</a:t>
            </a:r>
          </a:p>
          <a:p>
            <a:r>
              <a:rPr lang="es-ES" dirty="0"/>
              <a:t>Generalmente se usa la distancia euclidiana que calcula la distancia entre los puntos, y a partir de un vector que almacena las distancias se seleccionan los elementos más cercanos. La clase qué más se repita es la seleccionada como una región.</a:t>
            </a:r>
          </a:p>
          <a:p>
            <a:r>
              <a:rPr lang="es-ES" dirty="0"/>
              <a:t>Es posible corregir el sesgo otorgando relevancia a determinados atributos y eliminando los que se consideren irrelevantes.</a:t>
            </a:r>
          </a:p>
        </p:txBody>
      </p:sp>
    </p:spTree>
    <p:extLst>
      <p:ext uri="{BB962C8B-B14F-4D97-AF65-F5344CB8AC3E}">
        <p14:creationId xmlns:p14="http://schemas.microsoft.com/office/powerpoint/2010/main" val="93076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AA576-13D5-00B9-E5EF-C39E1735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grafico del algoritmo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0861E27-1355-47B5-7637-A22F65B939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4819" y="2737336"/>
            <a:ext cx="2424113" cy="21927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7ACCCB3-3662-96F9-8AB2-19CFCA7E714E}"/>
              </a:ext>
            </a:extLst>
          </p:cNvPr>
          <p:cNvSpPr txBox="1"/>
          <p:nvPr/>
        </p:nvSpPr>
        <p:spPr>
          <a:xfrm>
            <a:off x="8096596" y="2618509"/>
            <a:ext cx="3630011" cy="231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K representa el número de vecinos qué aporta una región del espacio del elemento sin clasificar.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K=3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Elemento clase triangulo.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K=5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Elemento clase cuadrado.</a:t>
            </a:r>
          </a:p>
          <a:p>
            <a:pPr lvl="1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30B1689-DB99-98FB-0BC3-8B7567F26F95}"/>
              </a:ext>
            </a:extLst>
          </p:cNvPr>
          <p:cNvSpPr txBox="1"/>
          <p:nvPr/>
        </p:nvSpPr>
        <p:spPr>
          <a:xfrm>
            <a:off x="3306452" y="5641746"/>
            <a:ext cx="6675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Sí k = 1 el elemento más cercano determinara su clase.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Para k grande se degrada la presencia de ruido pero crea conflictos entre clases.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D59CF14-5C84-B986-78FA-009ECC099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94" y="2028839"/>
            <a:ext cx="3095625" cy="9429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FC4A66F-E231-028B-CB18-3E1241A72B5B}"/>
              </a:ext>
            </a:extLst>
          </p:cNvPr>
          <p:cNvSpPr txBox="1"/>
          <p:nvPr/>
        </p:nvSpPr>
        <p:spPr>
          <a:xfrm>
            <a:off x="838200" y="1690688"/>
            <a:ext cx="2046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Distancia euclidiana</a:t>
            </a:r>
          </a:p>
        </p:txBody>
      </p:sp>
    </p:spTree>
    <p:extLst>
      <p:ext uri="{BB962C8B-B14F-4D97-AF65-F5344CB8AC3E}">
        <p14:creationId xmlns:p14="http://schemas.microsoft.com/office/powerpoint/2010/main" val="141596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03A6C-4B71-E01B-B1CB-D8CDF03AC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vs Desventajas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E84EE2-C893-517F-8884-796F21640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Ventajas:</a:t>
            </a:r>
          </a:p>
          <a:p>
            <a:pPr lvl="1"/>
            <a:r>
              <a:rPr lang="es-ES" dirty="0"/>
              <a:t>El coste de aprendizaje es nulo.</a:t>
            </a:r>
          </a:p>
          <a:p>
            <a:pPr lvl="1"/>
            <a:r>
              <a:rPr lang="es-ES" dirty="0"/>
              <a:t>No necesita hacer suposiciones.</a:t>
            </a:r>
          </a:p>
          <a:p>
            <a:pPr lvl="1"/>
            <a:r>
              <a:rPr lang="es-ES" dirty="0"/>
              <a:t>Se aprenden conceptos complejos de funciones sencillas como aproximaciones locales.</a:t>
            </a:r>
          </a:p>
          <a:p>
            <a:pPr lvl="1"/>
            <a:r>
              <a:rPr lang="es-ES" dirty="0"/>
              <a:t>Predicción continúa (Regresión).</a:t>
            </a:r>
          </a:p>
          <a:p>
            <a:pPr lvl="1"/>
            <a:r>
              <a:rPr lang="es-ES" dirty="0"/>
              <a:t>Es tolerante al ruido.</a:t>
            </a:r>
          </a:p>
          <a:p>
            <a:r>
              <a:rPr lang="es-ES" dirty="0"/>
              <a:t>Desventajas:</a:t>
            </a:r>
          </a:p>
          <a:p>
            <a:pPr lvl="1"/>
            <a:r>
              <a:rPr lang="es-ES" dirty="0"/>
              <a:t>El coste de encontrar los k mejores vecinos es grande.</a:t>
            </a:r>
          </a:p>
          <a:p>
            <a:pPr lvl="1"/>
            <a:r>
              <a:rPr lang="es-ES" dirty="0"/>
              <a:t>No hay forma de predecir un K optimo </a:t>
            </a:r>
          </a:p>
          <a:p>
            <a:pPr lvl="1"/>
            <a:r>
              <a:rPr lang="es-ES" dirty="0"/>
              <a:t>No hay una descripción de los conceptos aprendidos </a:t>
            </a:r>
          </a:p>
        </p:txBody>
      </p:sp>
    </p:spTree>
    <p:extLst>
      <p:ext uri="{BB962C8B-B14F-4D97-AF65-F5344CB8AC3E}">
        <p14:creationId xmlns:p14="http://schemas.microsoft.com/office/powerpoint/2010/main" val="196580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A857A-2964-FFFE-A5A8-23007BCA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Clasificación por vecindad en Weka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F1230F-56D2-60B9-5F3C-7165BE14E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ES" dirty="0"/>
              <a:t>Vamos a analizar dos Data Sets:</a:t>
            </a:r>
          </a:p>
          <a:p>
            <a:pPr lvl="2"/>
            <a:r>
              <a:rPr lang="en-US" dirty="0"/>
              <a:t>Symptoms and COVID Presence (May 2020 data).csv </a:t>
            </a:r>
            <a:endParaRPr lang="es-ES" dirty="0"/>
          </a:p>
          <a:p>
            <a:pPr lvl="2"/>
            <a:r>
              <a:rPr lang="en-US" dirty="0"/>
              <a:t>Symptoms and COVID Presence (July 2022 data).csv 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r>
              <a:rPr lang="es-ES" dirty="0"/>
              <a:t>Este conjunto de datos representa síntomas de distintos pacientes , a los cuales se les ha realizado una prueba de test SARS-</a:t>
            </a:r>
            <a:r>
              <a:rPr lang="es-ES" dirty="0" err="1"/>
              <a:t>CoV</a:t>
            </a:r>
            <a:r>
              <a:rPr lang="es-ES" dirty="0"/>
              <a:t>. Por lo tanto la finalidad del análisis es predecir a partir de un conjunto de síntomas la probabilidad de que un paciente con síntomas similares esté infectado o no.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r>
              <a:rPr lang="es-ES" dirty="0"/>
              <a:t>También podremos ver y comparar los datos que se recogían en el año 2020 con el año 2022.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603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FAB6F-CE18-58C0-B7BC-DDFEC801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587" y="354032"/>
            <a:ext cx="9603275" cy="1049235"/>
          </a:xfrm>
        </p:spPr>
        <p:txBody>
          <a:bodyPr/>
          <a:lstStyle/>
          <a:p>
            <a:r>
              <a:rPr lang="es-ES" dirty="0"/>
              <a:t>Entorno clasificador por vecindad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3F8C4CC-B140-BF1E-E68E-5C8B5961D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043" y="1275140"/>
            <a:ext cx="3501682" cy="2407699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2453CA8-116B-EE97-1B44-2B7D5755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039" y="1556731"/>
            <a:ext cx="2360645" cy="229896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4D8CF0A-C129-269B-99F6-4933DA009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829" y="3836303"/>
            <a:ext cx="5276210" cy="292993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46A597B-42EE-53A6-7BDA-FB20E6C78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4349" y="2116099"/>
            <a:ext cx="2114550" cy="4953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51D1C4C-3F59-0BCC-36D3-146D23E528A3}"/>
              </a:ext>
            </a:extLst>
          </p:cNvPr>
          <p:cNvSpPr txBox="1"/>
          <p:nvPr/>
        </p:nvSpPr>
        <p:spPr>
          <a:xfrm>
            <a:off x="277169" y="174676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75A4ABC-F5A4-667E-217D-8B5C5BB47E94}"/>
              </a:ext>
            </a:extLst>
          </p:cNvPr>
          <p:cNvSpPr txBox="1"/>
          <p:nvPr/>
        </p:nvSpPr>
        <p:spPr>
          <a:xfrm>
            <a:off x="4728976" y="217908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C3A36A0-91A4-5070-799B-14B47D0A7C7D}"/>
              </a:ext>
            </a:extLst>
          </p:cNvPr>
          <p:cNvSpPr txBox="1"/>
          <p:nvPr/>
        </p:nvSpPr>
        <p:spPr>
          <a:xfrm>
            <a:off x="8005971" y="217908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0D7C61C-6B1F-3B83-37E2-F39D3EE7133C}"/>
              </a:ext>
            </a:extLst>
          </p:cNvPr>
          <p:cNvSpPr txBox="1"/>
          <p:nvPr/>
        </p:nvSpPr>
        <p:spPr>
          <a:xfrm>
            <a:off x="3396833" y="460898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4003844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D2669-C93E-6C9F-3294-ED476A017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kern="1200" dirty="0">
                <a:latin typeface="+mj-lt"/>
                <a:ea typeface="+mj-ea"/>
                <a:cs typeface="+mj-cs"/>
              </a:rPr>
              <a:t>Symptoms and COVID Presence (May 2020 data)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C01911C0-A4B8-F489-493E-AE4FB59E6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863383"/>
            <a:ext cx="7206342" cy="381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67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650</TotalTime>
  <Words>617</Words>
  <Application>Microsoft Office PowerPoint</Application>
  <PresentationFormat>Panorámica</PresentationFormat>
  <Paragraphs>99</Paragraphs>
  <Slides>15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Calibri</vt:lpstr>
      <vt:lpstr>Calisto MT</vt:lpstr>
      <vt:lpstr>Linux Libertine</vt:lpstr>
      <vt:lpstr>Wingdings 2</vt:lpstr>
      <vt:lpstr>Pizarra</vt:lpstr>
      <vt:lpstr>Clasificación por vecindad</vt:lpstr>
      <vt:lpstr>Índice </vt:lpstr>
      <vt:lpstr>Introducción</vt:lpstr>
      <vt:lpstr>Algoritmo</vt:lpstr>
      <vt:lpstr>Ejemplo grafico del algoritmo </vt:lpstr>
      <vt:lpstr>Ventajas vs Desventajas</vt:lpstr>
      <vt:lpstr>Clasificación por vecindad en Weka</vt:lpstr>
      <vt:lpstr>Entorno clasificador por vecindad </vt:lpstr>
      <vt:lpstr>Symptoms and COVID Presence (May 2020 data)</vt:lpstr>
      <vt:lpstr>Resultados May 2020 data</vt:lpstr>
      <vt:lpstr>Symptoms and COVID Presence (July 2022 data).csv</vt:lpstr>
      <vt:lpstr>Resultados July 2022 data</vt:lpstr>
      <vt:lpstr>Comparativa Mayo 2020 y Julio 2022</vt:lpstr>
      <vt:lpstr>Clasificación por vecindad vs Otros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Clasificación por vecindad</dc:title>
  <dc:creator>SANTIAGO BAUZA HIRSCHLER</dc:creator>
  <cp:lastModifiedBy>SANTIAGO BAUZA HIRSCHLER</cp:lastModifiedBy>
  <cp:revision>2</cp:revision>
  <dcterms:created xsi:type="dcterms:W3CDTF">2022-07-07T11:51:53Z</dcterms:created>
  <dcterms:modified xsi:type="dcterms:W3CDTF">2022-07-07T22:42:13Z</dcterms:modified>
</cp:coreProperties>
</file>