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19732-664D-E868-04D8-29FB8525429B}" v="660" dt="2023-01-15T18:44:40.029"/>
    <p1510:client id="{9E73ABBB-3C0B-3D95-F4A8-8BC12C07EE48}" v="363" dt="2023-01-15T13:38:41.939"/>
    <p1510:client id="{C6E26C11-9B8E-8A5F-84B8-7DB8016E2A5B}" v="182" dt="2023-01-15T21:58:21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Ivan.zgela@fer.hr" TargetMode="External"/><Relationship Id="rId3" Type="http://schemas.openxmlformats.org/officeDocument/2006/relationships/hyperlink" Target="mailto:maria-carmen.belusic-gonzalez@fer.hr" TargetMode="External"/><Relationship Id="rId7" Type="http://schemas.openxmlformats.org/officeDocument/2006/relationships/hyperlink" Target="mailto:Marta.vidas@fer.hr" TargetMode="External"/><Relationship Id="rId2" Type="http://schemas.openxmlformats.org/officeDocument/2006/relationships/hyperlink" Target="mailto:mihael.pristav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leona.salihovic@fer.hr" TargetMode="External"/><Relationship Id="rId5" Type="http://schemas.openxmlformats.org/officeDocument/2006/relationships/hyperlink" Target="mailto:Dalen.grdic@fer.hr" TargetMode="External"/><Relationship Id="rId4" Type="http://schemas.openxmlformats.org/officeDocument/2006/relationships/hyperlink" Target="mailto:leticija.crnko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" TargetMode="External"/><Relationship Id="rId13" Type="http://schemas.openxmlformats.org/officeDocument/2006/relationships/hyperlink" Target="https://outlook.live.com/owa/" TargetMode="External"/><Relationship Id="rId3" Type="http://schemas.openxmlformats.org/officeDocument/2006/relationships/hyperlink" Target="https://erdplus.com/" TargetMode="External"/><Relationship Id="rId7" Type="http://schemas.openxmlformats.org/officeDocument/2006/relationships/hyperlink" Target="https://www.jetbrains.com/idea/" TargetMode="External"/><Relationship Id="rId12" Type="http://schemas.openxmlformats.org/officeDocument/2006/relationships/hyperlink" Target="https://reactjs.org/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pple.com/pages/" TargetMode="External"/><Relationship Id="rId11" Type="http://schemas.openxmlformats.org/officeDocument/2006/relationships/hyperlink" Target="https://code.visualstudio.com/" TargetMode="External"/><Relationship Id="rId5" Type="http://schemas.openxmlformats.org/officeDocument/2006/relationships/hyperlink" Target="https://online.visual-paradigm.com/" TargetMode="External"/><Relationship Id="rId15" Type="http://schemas.openxmlformats.org/officeDocument/2006/relationships/hyperlink" Target="https://meet.google.com/" TargetMode="External"/><Relationship Id="rId10" Type="http://schemas.openxmlformats.org/officeDocument/2006/relationships/hyperlink" Target="https://spring.io/projects/spring-boot" TargetMode="External"/><Relationship Id="rId4" Type="http://schemas.openxmlformats.org/officeDocument/2006/relationships/hyperlink" Target="https://astah.net/products/astah-uml/" TargetMode="External"/><Relationship Id="rId9" Type="http://schemas.openxmlformats.org/officeDocument/2006/relationships/hyperlink" Target="https://gitlab.com/" TargetMode="External"/><Relationship Id="rId14" Type="http://schemas.openxmlformats.org/officeDocument/2006/relationships/hyperlink" Target="https://discord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SatCom</a:t>
            </a:r>
            <a:br>
              <a:rPr lang="en-US" dirty="0"/>
            </a:br>
            <a:r>
              <a:rPr lang="en-GB" dirty="0" err="1"/>
              <a:t>ExpressoDepresso</a:t>
            </a:r>
            <a:r>
              <a:rPr lang="en-GB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C0EF0C-92CB-41D4-BA6E-122FB3CF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Članovi</a:t>
            </a:r>
            <a:r>
              <a:rPr lang="en-GB" dirty="0"/>
              <a:t> </a:t>
            </a:r>
            <a:r>
              <a:rPr lang="en-GB" dirty="0" err="1"/>
              <a:t>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FF9949-B2FB-4E9A-AB47-33FD2CC2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Mihael </a:t>
            </a:r>
            <a:r>
              <a:rPr lang="en-GB" dirty="0" err="1"/>
              <a:t>Pristav</a:t>
            </a:r>
            <a:r>
              <a:rPr lang="en-GB" dirty="0"/>
              <a:t> - </a:t>
            </a:r>
            <a:r>
              <a:rPr lang="en-GB" dirty="0" err="1"/>
              <a:t>voditelj</a:t>
            </a:r>
            <a:endParaRPr lang="en-US" dirty="0" err="1"/>
          </a:p>
          <a:p>
            <a:pPr lvl="1"/>
            <a:r>
              <a:rPr lang="en-GB" dirty="0">
                <a:hlinkClick r:id="rId2"/>
              </a:rPr>
              <a:t>mihael.pristav@fer.hr</a:t>
            </a:r>
            <a:endParaRPr lang="en-GB" dirty="0"/>
          </a:p>
          <a:p>
            <a:r>
              <a:rPr lang="en-GB" dirty="0"/>
              <a:t>Maria Carmen </a:t>
            </a:r>
            <a:r>
              <a:rPr lang="en-GB" dirty="0" err="1"/>
              <a:t>Belušić</a:t>
            </a:r>
            <a:r>
              <a:rPr lang="en-GB" dirty="0"/>
              <a:t> Gonzales </a:t>
            </a:r>
          </a:p>
          <a:p>
            <a:pPr lvl="1"/>
            <a:r>
              <a:rPr lang="en-GB" dirty="0">
                <a:ea typeface="+mn-lt"/>
                <a:cs typeface="+mn-lt"/>
                <a:hlinkClick r:id="rId3"/>
              </a:rPr>
              <a:t>maria-carmen.belusic-gonzalez@fer.hr</a:t>
            </a:r>
            <a:endParaRPr lang="en-GB" dirty="0"/>
          </a:p>
          <a:p>
            <a:r>
              <a:rPr lang="en-GB" dirty="0" err="1"/>
              <a:t>Leticija</a:t>
            </a:r>
            <a:r>
              <a:rPr lang="en-GB" dirty="0"/>
              <a:t> Crnković</a:t>
            </a:r>
          </a:p>
          <a:p>
            <a:pPr lvl="1"/>
            <a:r>
              <a:rPr lang="en-GB" dirty="0">
                <a:hlinkClick r:id="rId4"/>
              </a:rPr>
              <a:t>leticija.crnkovic@fer.hr</a:t>
            </a:r>
            <a:endParaRPr lang="en-GB" dirty="0"/>
          </a:p>
          <a:p>
            <a:r>
              <a:rPr lang="en-GB" dirty="0"/>
              <a:t>Dalen Grdić</a:t>
            </a:r>
          </a:p>
          <a:p>
            <a:pPr lvl="1"/>
            <a:r>
              <a:rPr lang="en-GB" dirty="0">
                <a:hlinkClick r:id="rId5"/>
              </a:rPr>
              <a:t>dalen.grdic@fer.hr</a:t>
            </a:r>
            <a:endParaRPr lang="en-GB" dirty="0"/>
          </a:p>
          <a:p>
            <a:r>
              <a:rPr lang="en-GB" dirty="0"/>
              <a:t>Leona Salihović</a:t>
            </a:r>
          </a:p>
          <a:p>
            <a:pPr lvl="1"/>
            <a:r>
              <a:rPr lang="en-GB" dirty="0">
                <a:hlinkClick r:id="rId6"/>
              </a:rPr>
              <a:t>leona.salihovic@fer.hr</a:t>
            </a:r>
            <a:endParaRPr lang="en-GB" dirty="0"/>
          </a:p>
          <a:p>
            <a:r>
              <a:rPr lang="en-GB" dirty="0"/>
              <a:t>Marta Vidas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GB" dirty="0">
                <a:hlinkClick r:id="rId7"/>
              </a:rPr>
              <a:t>marta.vidas@fer.hr</a:t>
            </a:r>
            <a:endParaRPr lang="en-GB" dirty="0"/>
          </a:p>
          <a:p>
            <a:r>
              <a:rPr lang="en-GB" dirty="0"/>
              <a:t>Ivan </a:t>
            </a:r>
            <a:r>
              <a:rPr lang="en-GB" dirty="0" err="1"/>
              <a:t>Žgela</a:t>
            </a:r>
            <a:endParaRPr lang="en-GB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en-GB" dirty="0">
                <a:hlinkClick r:id="rId8"/>
              </a:rPr>
              <a:t>Ivan.zgela@fer.hr</a:t>
            </a:r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A4AC8F6-E8A0-46BA-8061-CBEE9558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67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izrada</a:t>
            </a:r>
            <a:r>
              <a:rPr lang="en-GB" dirty="0"/>
              <a:t> web </a:t>
            </a:r>
            <a:r>
              <a:rPr lang="en-GB" dirty="0" err="1"/>
              <a:t>aplikacij</a:t>
            </a:r>
            <a:r>
              <a:rPr lang="hr-HR" dirty="0"/>
              <a:t>e za komunikaciju sa (simuliranim) satelitima</a:t>
            </a:r>
          </a:p>
          <a:p>
            <a:r>
              <a:rPr lang="hr-HR" dirty="0"/>
              <a:t>intuitivan način korištenja</a:t>
            </a:r>
          </a:p>
          <a:p>
            <a:r>
              <a:rPr lang="hr-HR" dirty="0"/>
              <a:t> stvarni podaci o Zemaljski stanicama iz </a:t>
            </a:r>
            <a:r>
              <a:rPr lang="hr-HR" dirty="0" err="1"/>
              <a:t>SatNOGS</a:t>
            </a:r>
            <a:r>
              <a:rPr lang="hr-HR" dirty="0"/>
              <a:t> mreže</a:t>
            </a:r>
          </a:p>
          <a:p>
            <a:r>
              <a:rPr lang="hr-HR" dirty="0"/>
              <a:t>Korisnici podijeljeni u 3 uloge: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GB" sz="1900" dirty="0"/>
              <a:t>obi</a:t>
            </a:r>
            <a:r>
              <a:rPr lang="hr-HR" sz="1900" dirty="0"/>
              <a:t>č</a:t>
            </a:r>
            <a:r>
              <a:rPr lang="en-GB" sz="1900" dirty="0"/>
              <a:t>an </a:t>
            </a:r>
            <a:r>
              <a:rPr lang="en-GB" sz="1900" dirty="0" err="1"/>
              <a:t>uporabni</a:t>
            </a:r>
            <a:r>
              <a:rPr lang="en-GB" sz="1900" dirty="0"/>
              <a:t> </a:t>
            </a:r>
            <a:r>
              <a:rPr lang="en-GB" sz="1900" dirty="0" err="1"/>
              <a:t>korisnik</a:t>
            </a:r>
            <a:endParaRPr lang="hr-HR" sz="1900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administrator aplikacije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administrator satelita</a:t>
            </a:r>
          </a:p>
          <a:p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B143-FB2F-4C1B-5A80-E04FC126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Slični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proizvod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8597-DF62-DA6A-922A-20EC9B8E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Orbital Ground Station </a:t>
            </a:r>
            <a:endParaRPr lang="en-US"/>
          </a:p>
          <a:p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zemaljskih</a:t>
            </a:r>
            <a:r>
              <a:rPr lang="en-US" dirty="0"/>
              <a:t> </a:t>
            </a:r>
            <a:r>
              <a:rPr lang="en-US" dirty="0" err="1"/>
              <a:t>stanica</a:t>
            </a:r>
            <a:endParaRPr lang="en-US" dirty="0"/>
          </a:p>
          <a:p>
            <a:r>
              <a:rPr lang="en-US" dirty="0" err="1"/>
              <a:t>Slanje,primanje,obrada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spremanje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odgode</a:t>
            </a:r>
            <a:r>
              <a:rPr lang="en-US" dirty="0"/>
              <a:t> </a:t>
            </a:r>
            <a:r>
              <a:rPr lang="en-US" dirty="0" err="1"/>
              <a:t>komunikacije</a:t>
            </a:r>
          </a:p>
          <a:p>
            <a:r>
              <a:rPr lang="en-US" dirty="0" err="1"/>
              <a:t>Kompatibilnost</a:t>
            </a:r>
            <a:r>
              <a:rPr lang="en-US" dirty="0"/>
              <a:t> s </a:t>
            </a:r>
            <a:r>
              <a:rPr lang="en-US" dirty="0" err="1"/>
              <a:t>velikim</a:t>
            </a:r>
            <a:r>
              <a:rPr lang="en-US" dirty="0"/>
              <a:t> </a:t>
            </a:r>
            <a:r>
              <a:rPr lang="en-US" dirty="0" err="1"/>
              <a:t>brojem</a:t>
            </a:r>
            <a:r>
              <a:rPr lang="en-US" dirty="0"/>
              <a:t> MS </a:t>
            </a:r>
            <a:r>
              <a:rPr lang="en-US" dirty="0" err="1"/>
              <a:t>proizvoda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745FE-C027-7026-CEE8-30DB604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433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r-HR" dirty="0"/>
              <a:t>Funkcionalni zahtjevi:</a:t>
            </a:r>
            <a:endParaRPr lang="hr-HR" dirty="0">
              <a:solidFill>
                <a:srgbClr val="FF0000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Mogućnost udaljenog korištenja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Mogućnost prijave korisnika u sustav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Korisnik može urediti svoje osobne podatke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Ostvariti komunikaciju s mrežnom aplikacijom </a:t>
            </a:r>
            <a:r>
              <a:rPr lang="hr-HR" sz="1900" dirty="0" err="1"/>
              <a:t>SatNOGS</a:t>
            </a:r>
            <a:endParaRPr lang="hr-HR" sz="1900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Slanje poruka na satelit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hr-HR" sz="1900" dirty="0"/>
              <a:t>Pohrana poslanih i primljenih poruka</a:t>
            </a:r>
          </a:p>
          <a:p>
            <a:r>
              <a:rPr lang="hr-HR" dirty="0">
                <a:solidFill>
                  <a:srgbClr val="000000"/>
                </a:solidFill>
              </a:rPr>
              <a:t>Nefunkcionalni zahtjevi:</a:t>
            </a:r>
          </a:p>
          <a:p>
            <a:pPr lvl="1"/>
            <a:r>
              <a:rPr lang="hr-HR" sz="1900" dirty="0"/>
              <a:t>Ostvarivanje komunikacije s mrežnom aplikacijom </a:t>
            </a:r>
            <a:r>
              <a:rPr lang="hr-HR" sz="1900" dirty="0" err="1"/>
              <a:t>SatNOGS</a:t>
            </a:r>
            <a:r>
              <a:rPr lang="hr-HR" sz="1900" dirty="0"/>
              <a:t> odvija se periodički ili na zahtjev korisnika</a:t>
            </a:r>
          </a:p>
          <a:p>
            <a:pPr lvl="1"/>
            <a:r>
              <a:rPr lang="hr-HR" sz="1900" dirty="0">
                <a:solidFill>
                  <a:srgbClr val="000000"/>
                </a:solidFill>
              </a:rPr>
              <a:t>Aplikacija provjerava sukladnost parametara pri slanju poruke na satelit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>
                <a:solidFill>
                  <a:srgbClr val="000000"/>
                </a:solidFill>
              </a:rPr>
              <a:t>Zahtjevi domene primjene:</a:t>
            </a:r>
          </a:p>
          <a:p>
            <a:pPr lvl="1"/>
            <a:r>
              <a:rPr lang="hr-HR" sz="1900" dirty="0"/>
              <a:t>Dohvatiti zemaljske stanice sa mrežne aplikacije </a:t>
            </a:r>
            <a:r>
              <a:rPr lang="hr-HR" sz="1900" err="1"/>
              <a:t>SatNOGS</a:t>
            </a:r>
            <a:endParaRPr lang="hr-HR" sz="1900"/>
          </a:p>
          <a:p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hr-HR" dirty="0"/>
              <a:t>Za izradu dokumentacije:</a:t>
            </a:r>
          </a:p>
          <a:p>
            <a:pPr lvl="1"/>
            <a:r>
              <a:rPr lang="hr-HR" dirty="0">
                <a:hlinkClick r:id="rId2"/>
              </a:rPr>
              <a:t>LaTex</a:t>
            </a:r>
            <a:endParaRPr lang="hr-HR" dirty="0"/>
          </a:p>
          <a:p>
            <a:pPr lvl="1"/>
            <a:r>
              <a:rPr lang="hr-HR" dirty="0"/>
              <a:t>Model baze podataka:</a:t>
            </a:r>
          </a:p>
          <a:p>
            <a:pPr lvl="2"/>
            <a:r>
              <a:rPr lang="en-GB" dirty="0">
                <a:hlinkClick r:id="rId3"/>
              </a:rPr>
              <a:t>ERDPlus</a:t>
            </a:r>
            <a:endParaRPr lang="hr-HR" dirty="0"/>
          </a:p>
          <a:p>
            <a:pPr lvl="1"/>
            <a:r>
              <a:rPr lang="hr-HR" dirty="0"/>
              <a:t>Dijagrami:</a:t>
            </a:r>
          </a:p>
          <a:p>
            <a:pPr lvl="2"/>
            <a:r>
              <a:rPr lang="en-GB" dirty="0">
                <a:hlinkClick r:id="rId4"/>
              </a:rPr>
              <a:t>Astah UML</a:t>
            </a:r>
            <a:r>
              <a:rPr lang="hr-HR" dirty="0"/>
              <a:t>, </a:t>
            </a:r>
            <a:r>
              <a:rPr lang="en-GB" dirty="0">
                <a:hlinkClick r:id="rId5"/>
              </a:rPr>
              <a:t>VisualParadigmOnline</a:t>
            </a:r>
            <a:r>
              <a:rPr lang="hr-HR" dirty="0"/>
              <a:t>, </a:t>
            </a:r>
            <a:r>
              <a:rPr lang="en-GB" dirty="0">
                <a:hlinkClick r:id="rId6"/>
              </a:rPr>
              <a:t>Pages</a:t>
            </a:r>
            <a:r>
              <a:rPr lang="hr-HR" dirty="0">
                <a:hlinkClick r:id="rId6"/>
              </a:rPr>
              <a:t> </a:t>
            </a:r>
            <a:r>
              <a:rPr lang="hr-HR" dirty="0"/>
              <a:t>(Apple Inc.), </a:t>
            </a:r>
            <a:r>
              <a:rPr lang="en-GB" dirty="0">
                <a:hlinkClick r:id="rId7"/>
              </a:rPr>
              <a:t>IntelliJ</a:t>
            </a:r>
            <a:endParaRPr lang="hr-HR" dirty="0"/>
          </a:p>
          <a:p>
            <a:r>
              <a:rPr lang="hr-HR" dirty="0"/>
              <a:t>Za izradu programske podrške:</a:t>
            </a:r>
          </a:p>
          <a:p>
            <a:pPr lvl="1"/>
            <a:r>
              <a:rPr lang="hr-HR" dirty="0" err="1"/>
              <a:t>Verzioniranje</a:t>
            </a:r>
            <a:r>
              <a:rPr lang="hr-HR" dirty="0"/>
              <a:t> koda:</a:t>
            </a:r>
          </a:p>
          <a:p>
            <a:pPr lvl="2"/>
            <a:r>
              <a:rPr lang="hr-HR" dirty="0">
                <a:hlinkClick r:id="rId8"/>
              </a:rPr>
              <a:t>Git</a:t>
            </a:r>
            <a:r>
              <a:rPr lang="hr-HR" dirty="0"/>
              <a:t> /</a:t>
            </a:r>
            <a:r>
              <a:rPr lang="en-GB" dirty="0">
                <a:hlinkClick r:id="rId9"/>
              </a:rPr>
              <a:t>Gitlab</a:t>
            </a:r>
            <a:endParaRPr lang="hr-HR" dirty="0"/>
          </a:p>
          <a:p>
            <a:pPr lvl="1"/>
            <a:r>
              <a:rPr lang="hr-HR" dirty="0" err="1"/>
              <a:t>Backend</a:t>
            </a:r>
            <a:r>
              <a:rPr lang="hr-HR" dirty="0"/>
              <a:t>:</a:t>
            </a:r>
          </a:p>
          <a:p>
            <a:pPr lvl="2"/>
            <a:r>
              <a:rPr lang="en-GB" dirty="0">
                <a:hlinkClick r:id="rId7"/>
              </a:rPr>
              <a:t>IntelliJ</a:t>
            </a:r>
            <a:r>
              <a:rPr lang="hr-HR" dirty="0"/>
              <a:t> -  radni okvir </a:t>
            </a:r>
            <a:r>
              <a:rPr lang="nn-NO" dirty="0">
                <a:hlinkClick r:id="rId10"/>
              </a:rPr>
              <a:t>Spring Boot </a:t>
            </a:r>
            <a:r>
              <a:rPr lang="nn-NO" dirty="0"/>
              <a:t>i programski jezik Java</a:t>
            </a:r>
            <a:endParaRPr lang="hr-HR" dirty="0"/>
          </a:p>
          <a:p>
            <a:pPr lvl="1"/>
            <a:r>
              <a:rPr lang="hr-HR" dirty="0" err="1"/>
              <a:t>Frontend</a:t>
            </a:r>
            <a:r>
              <a:rPr lang="hr-HR" dirty="0"/>
              <a:t>:</a:t>
            </a:r>
          </a:p>
          <a:p>
            <a:pPr lvl="2"/>
            <a:r>
              <a:rPr lang="en-GB" dirty="0">
                <a:hlinkClick r:id="rId11"/>
              </a:rPr>
              <a:t>Visual Studio Code</a:t>
            </a:r>
            <a:r>
              <a:rPr lang="hr-HR" dirty="0"/>
              <a:t> - </a:t>
            </a:r>
            <a:r>
              <a:rPr lang="nn-NO" dirty="0"/>
              <a:t>biblioteka </a:t>
            </a:r>
            <a:r>
              <a:rPr lang="nn-NO" dirty="0">
                <a:hlinkClick r:id="rId12"/>
              </a:rPr>
              <a:t>React</a:t>
            </a:r>
            <a:r>
              <a:rPr lang="nn-NO" dirty="0"/>
              <a:t> i programski </a:t>
            </a:r>
            <a:r>
              <a:rPr lang="nn-NO" dirty="0" err="1"/>
              <a:t>jezik</a:t>
            </a:r>
            <a:r>
              <a:rPr lang="nn-NO" dirty="0"/>
              <a:t> </a:t>
            </a:r>
            <a:r>
              <a:rPr lang="nn-NO" dirty="0" err="1"/>
              <a:t>TypeScript</a:t>
            </a:r>
            <a:endParaRPr lang="hr-HR" dirty="0" err="1"/>
          </a:p>
          <a:p>
            <a:r>
              <a:rPr lang="hr-HR" dirty="0"/>
              <a:t>Za komunikaciju:</a:t>
            </a:r>
          </a:p>
          <a:p>
            <a:pPr lvl="1"/>
            <a:r>
              <a:rPr lang="hr-HR" dirty="0"/>
              <a:t>S asistentom:</a:t>
            </a:r>
          </a:p>
          <a:p>
            <a:pPr lvl="2"/>
            <a:r>
              <a:rPr lang="en-GB" dirty="0">
                <a:hlinkClick r:id="rId13"/>
              </a:rPr>
              <a:t>MicrosoftOutlook</a:t>
            </a:r>
            <a:endParaRPr lang="hr-HR" dirty="0"/>
          </a:p>
          <a:p>
            <a:pPr lvl="1"/>
            <a:r>
              <a:rPr lang="hr-HR" dirty="0"/>
              <a:t>U timu:</a:t>
            </a:r>
          </a:p>
          <a:p>
            <a:pPr lvl="2"/>
            <a:r>
              <a:rPr lang="en-GB" dirty="0">
                <a:hlinkClick r:id="rId14"/>
              </a:rPr>
              <a:t>Discord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>
                <a:hlinkClick r:id="rId15"/>
              </a:rPr>
              <a:t>GoogleMeet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solidFill>
                  <a:srgbClr val="000000"/>
                </a:solidFill>
              </a:rPr>
              <a:t>Tri glavna podsustava:</a:t>
            </a:r>
          </a:p>
          <a:p>
            <a:pPr lvl="1"/>
            <a:r>
              <a:rPr lang="hr-HR" sz="1900" dirty="0"/>
              <a:t>Web preglednik</a:t>
            </a:r>
          </a:p>
          <a:p>
            <a:pPr lvl="1"/>
            <a:r>
              <a:rPr lang="hr-HR" sz="1900" dirty="0"/>
              <a:t>Web poslužitelj</a:t>
            </a:r>
          </a:p>
          <a:p>
            <a:pPr lvl="1"/>
            <a:r>
              <a:rPr lang="hr-HR" sz="1900" dirty="0"/>
              <a:t>Baza podataka</a:t>
            </a:r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0884D09-A391-07AF-9024-F6E9E05C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79" y="1839562"/>
            <a:ext cx="5719312" cy="4932914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6199AA7-ECBA-A2C2-DF51-A6E244A9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" y="1194216"/>
            <a:ext cx="9040482" cy="55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r-HR" dirty="0">
                <a:ea typeface="+mn-lt"/>
                <a:cs typeface="+mn-lt"/>
              </a:rPr>
              <a:t>Vremenska linija razvoja:</a:t>
            </a:r>
          </a:p>
          <a:p>
            <a:pPr lvl="1"/>
            <a:r>
              <a:rPr lang="hr-HR" sz="1800" dirty="0"/>
              <a:t>21.10.2022. - specifikacija programske potpore</a:t>
            </a:r>
          </a:p>
          <a:p>
            <a:pPr lvl="1"/>
            <a:r>
              <a:rPr lang="hr-HR" sz="1800" dirty="0"/>
              <a:t>18.11.2022. - dokumentiranje arhitekture sustava, implementacija generičke funkcionalnosti i puštanje u pogon</a:t>
            </a:r>
          </a:p>
          <a:p>
            <a:pPr lvl="1"/>
            <a:r>
              <a:rPr lang="hr-HR" sz="1800" dirty="0"/>
              <a:t>22.12.2022. - dokumentiranje dijagrama razreda i baze podataka, puštanje alfa verzije u pogon</a:t>
            </a:r>
          </a:p>
          <a:p>
            <a:pPr lvl="1"/>
            <a:r>
              <a:rPr lang="hr-HR" sz="1800" dirty="0"/>
              <a:t>13.01.2023. - dokumentiranje dijagrama stanja i komponenti i puštanje beta verzije u pogon</a:t>
            </a:r>
          </a:p>
          <a:p>
            <a:r>
              <a:rPr lang="hr-HR" dirty="0"/>
              <a:t>Raspodjela posla:</a:t>
            </a:r>
          </a:p>
          <a:p>
            <a:pPr lvl="1"/>
            <a:r>
              <a:rPr lang="hr-HR" dirty="0"/>
              <a:t>dokumentacija:</a:t>
            </a:r>
          </a:p>
          <a:p>
            <a:pPr lvl="2"/>
            <a:r>
              <a:rPr lang="hr-HR" dirty="0"/>
              <a:t>svi članovi tima</a:t>
            </a:r>
          </a:p>
          <a:p>
            <a:pPr lvl="1"/>
            <a:r>
              <a:rPr lang="hr-HR" dirty="0"/>
              <a:t>development:</a:t>
            </a:r>
          </a:p>
          <a:p>
            <a:pPr lvl="2"/>
            <a:r>
              <a:rPr lang="hr-HR" dirty="0" err="1"/>
              <a:t>Frontend</a:t>
            </a:r>
            <a:r>
              <a:rPr lang="hr-HR" dirty="0"/>
              <a:t> 3 člana tima, </a:t>
            </a:r>
            <a:r>
              <a:rPr lang="hr-HR" dirty="0" err="1"/>
              <a:t>backend</a:t>
            </a:r>
            <a:r>
              <a:rPr lang="hr-HR" dirty="0"/>
              <a:t> 4 člana tima</a:t>
            </a:r>
          </a:p>
          <a:p>
            <a:pPr lvl="1"/>
            <a:r>
              <a:rPr lang="hr-HR" dirty="0"/>
              <a:t>testiranje:</a:t>
            </a:r>
          </a:p>
          <a:p>
            <a:pPr lvl="2"/>
            <a:r>
              <a:rPr lang="hr-HR" dirty="0"/>
              <a:t>testiranje komponenti 2 člana tima, testiranje sustava 1 član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Što je moglo/trebalo bolje?</a:t>
            </a:r>
          </a:p>
          <a:p>
            <a:pPr lvl="1"/>
            <a:r>
              <a:rPr lang="hr-HR" sz="1800" dirty="0"/>
              <a:t>U fazi razvoja koristiti </a:t>
            </a:r>
            <a:r>
              <a:rPr lang="hr-HR" sz="1800" dirty="0" err="1"/>
              <a:t>in-memory</a:t>
            </a:r>
            <a:r>
              <a:rPr lang="hr-HR" sz="1800" dirty="0"/>
              <a:t> bazu podataka</a:t>
            </a:r>
          </a:p>
          <a:p>
            <a:r>
              <a:rPr lang="hr-HR" dirty="0"/>
              <a:t>Što je bilo dobro?</a:t>
            </a:r>
          </a:p>
          <a:p>
            <a:pPr lvl="1"/>
            <a:r>
              <a:rPr lang="hr-HR" sz="1800" dirty="0"/>
              <a:t>Komunikacija u timu i raspodjela poslova</a:t>
            </a:r>
            <a:endParaRPr lang="hr-HR" sz="1800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1172</TotalTime>
  <Words>343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PROGI-template</vt:lpstr>
      <vt:lpstr>SatCom ExpressoDepresso </vt:lpstr>
      <vt:lpstr>Sadržaj</vt:lpstr>
      <vt:lpstr>Opis zadatka</vt:lpstr>
      <vt:lpstr>Slični programski proizvod</vt:lpstr>
      <vt:lpstr>Pregled zahtjeva</vt:lpstr>
      <vt:lpstr>Korišteni alati i tehnologije</vt:lpstr>
      <vt:lpstr>Arhitektura sustava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Marta Vidas</cp:lastModifiedBy>
  <cp:revision>275</cp:revision>
  <dcterms:created xsi:type="dcterms:W3CDTF">2016-01-18T13:10:52Z</dcterms:created>
  <dcterms:modified xsi:type="dcterms:W3CDTF">2023-01-15T22:07:51Z</dcterms:modified>
</cp:coreProperties>
</file>