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F824B-06F6-4DD3-85A6-CFFEBC367AEC}" v="1778" dt="2021-04-12T07:13:51.618"/>
    <p1510:client id="{A56553D2-52D9-4FC9-BC89-8F0917C022B4}" v="46" dt="2021-04-12T05:44:38.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32CED-4852-4F28-B3FE-0EDCAC90209C}" type="datetimeFigureOut">
              <a:rPr lang="en-US"/>
              <a:t>4/11/2021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4A3A2-9CB7-4D71-BB35-519D93895816}" type="slidenum">
              <a:rPr lang="en-US"/>
              <a:t>‹#›</a:t>
            </a:fld>
            <a:endParaRPr lang="en-US"/>
          </a:p>
        </p:txBody>
      </p:sp>
    </p:spTree>
    <p:extLst>
      <p:ext uri="{BB962C8B-B14F-4D97-AF65-F5344CB8AC3E}">
        <p14:creationId xmlns:p14="http://schemas.microsoft.com/office/powerpoint/2010/main" val="70645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Existing problems in bias study in </a:t>
            </a:r>
            <a:r>
              <a:rPr lang="en-US" dirty="0" err="1">
                <a:cs typeface="Calibri"/>
              </a:rPr>
              <a:t>nlp</a:t>
            </a:r>
            <a:r>
              <a:rPr lang="en-US" dirty="0">
                <a:cs typeface="Calibri"/>
              </a:rPr>
              <a:t> papers are classified into two groups</a:t>
            </a:r>
          </a:p>
          <a:p>
            <a:r>
              <a:rPr lang="en-US" dirty="0">
                <a:cs typeface="Calibri"/>
              </a:rPr>
              <a:t>1. motivational problem</a:t>
            </a:r>
          </a:p>
          <a:p>
            <a:r>
              <a:rPr lang="en-US" dirty="0">
                <a:cs typeface="Calibri"/>
              </a:rPr>
              <a:t>2. technical problem </a:t>
            </a:r>
          </a:p>
        </p:txBody>
      </p:sp>
      <p:sp>
        <p:nvSpPr>
          <p:cNvPr id="4" name="Slide Number Placeholder 3"/>
          <p:cNvSpPr>
            <a:spLocks noGrp="1"/>
          </p:cNvSpPr>
          <p:nvPr>
            <p:ph type="sldNum" sz="quarter" idx="5"/>
          </p:nvPr>
        </p:nvSpPr>
        <p:spPr/>
        <p:txBody>
          <a:bodyPr/>
          <a:lstStyle/>
          <a:p>
            <a:fld id="{7AE4A3A2-9CB7-4D71-BB35-519D93895816}" type="slidenum">
              <a:rPr lang="en-US"/>
              <a:t>‹#›</a:t>
            </a:fld>
            <a:endParaRPr lang="en-US"/>
          </a:p>
        </p:txBody>
      </p:sp>
    </p:spTree>
    <p:extLst>
      <p:ext uri="{BB962C8B-B14F-4D97-AF65-F5344CB8AC3E}">
        <p14:creationId xmlns:p14="http://schemas.microsoft.com/office/powerpoint/2010/main" val="185370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Existing problems in bias study in </a:t>
            </a:r>
            <a:r>
              <a:rPr lang="en-US" dirty="0" err="1">
                <a:cs typeface="Calibri"/>
              </a:rPr>
              <a:t>nlp</a:t>
            </a:r>
            <a:r>
              <a:rPr lang="en-US" dirty="0">
                <a:cs typeface="Calibri"/>
              </a:rPr>
              <a:t> papers are classified into two groups</a:t>
            </a:r>
          </a:p>
          <a:p>
            <a:r>
              <a:rPr lang="en-US" dirty="0">
                <a:cs typeface="Calibri"/>
              </a:rPr>
              <a:t>1. motivational problem</a:t>
            </a:r>
          </a:p>
          <a:p>
            <a:r>
              <a:rPr lang="en-US" dirty="0">
                <a:cs typeface="Calibri"/>
              </a:rPr>
              <a:t>2. technical problem </a:t>
            </a:r>
          </a:p>
        </p:txBody>
      </p:sp>
      <p:sp>
        <p:nvSpPr>
          <p:cNvPr id="4" name="Slide Number Placeholder 3"/>
          <p:cNvSpPr>
            <a:spLocks noGrp="1"/>
          </p:cNvSpPr>
          <p:nvPr>
            <p:ph type="sldNum" sz="quarter" idx="5"/>
          </p:nvPr>
        </p:nvSpPr>
        <p:spPr/>
        <p:txBody>
          <a:bodyPr/>
          <a:lstStyle/>
          <a:p>
            <a:fld id="{7AE4A3A2-9CB7-4D71-BB35-519D93895816}" type="slidenum">
              <a:rPr lang="en-US"/>
              <a:t>8</a:t>
            </a:fld>
            <a:endParaRPr lang="en-US"/>
          </a:p>
        </p:txBody>
      </p:sp>
    </p:spTree>
    <p:extLst>
      <p:ext uri="{BB962C8B-B14F-4D97-AF65-F5344CB8AC3E}">
        <p14:creationId xmlns:p14="http://schemas.microsoft.com/office/powerpoint/2010/main" val="354530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Existing problems in bias study in </a:t>
            </a:r>
            <a:r>
              <a:rPr lang="en-US" dirty="0" err="1">
                <a:cs typeface="Calibri"/>
              </a:rPr>
              <a:t>nlp</a:t>
            </a:r>
            <a:r>
              <a:rPr lang="en-US" dirty="0">
                <a:cs typeface="Calibri"/>
              </a:rPr>
              <a:t> papers are classified into two groups</a:t>
            </a:r>
          </a:p>
          <a:p>
            <a:r>
              <a:rPr lang="en-US" dirty="0">
                <a:cs typeface="Calibri"/>
              </a:rPr>
              <a:t>1. motivational problem</a:t>
            </a:r>
          </a:p>
          <a:p>
            <a:r>
              <a:rPr lang="en-US" dirty="0">
                <a:cs typeface="Calibri"/>
              </a:rPr>
              <a:t>2. technical problem </a:t>
            </a:r>
          </a:p>
        </p:txBody>
      </p:sp>
      <p:sp>
        <p:nvSpPr>
          <p:cNvPr id="4" name="Slide Number Placeholder 3"/>
          <p:cNvSpPr>
            <a:spLocks noGrp="1"/>
          </p:cNvSpPr>
          <p:nvPr>
            <p:ph type="sldNum" sz="quarter" idx="5"/>
          </p:nvPr>
        </p:nvSpPr>
        <p:spPr/>
        <p:txBody>
          <a:bodyPr/>
          <a:lstStyle/>
          <a:p>
            <a:fld id="{7AE4A3A2-9CB7-4D71-BB35-519D93895816}" type="slidenum">
              <a:rPr lang="en-US"/>
              <a:t>9</a:t>
            </a:fld>
            <a:endParaRPr lang="en-US"/>
          </a:p>
        </p:txBody>
      </p:sp>
    </p:spTree>
    <p:extLst>
      <p:ext uri="{BB962C8B-B14F-4D97-AF65-F5344CB8AC3E}">
        <p14:creationId xmlns:p14="http://schemas.microsoft.com/office/powerpoint/2010/main" val="2299718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7AE4A3A2-9CB7-4D71-BB35-519D93895816}" type="slidenum">
              <a:rPr lang="en-US"/>
              <a:t>10</a:t>
            </a:fld>
            <a:endParaRPr lang="en-US"/>
          </a:p>
        </p:txBody>
      </p:sp>
    </p:spTree>
    <p:extLst>
      <p:ext uri="{BB962C8B-B14F-4D97-AF65-F5344CB8AC3E}">
        <p14:creationId xmlns:p14="http://schemas.microsoft.com/office/powerpoint/2010/main" val="200951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7AE4A3A2-9CB7-4D71-BB35-519D93895816}" type="slidenum">
              <a:rPr lang="en-US"/>
              <a:t>11</a:t>
            </a:fld>
            <a:endParaRPr lang="en-US"/>
          </a:p>
        </p:txBody>
      </p:sp>
    </p:spTree>
    <p:extLst>
      <p:ext uri="{BB962C8B-B14F-4D97-AF65-F5344CB8AC3E}">
        <p14:creationId xmlns:p14="http://schemas.microsoft.com/office/powerpoint/2010/main" val="2129356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7AE4A3A2-9CB7-4D71-BB35-519D93895816}" type="slidenum">
              <a:rPr lang="en-US"/>
              <a:t>12</a:t>
            </a:fld>
            <a:endParaRPr lang="en-US"/>
          </a:p>
        </p:txBody>
      </p:sp>
    </p:spTree>
    <p:extLst>
      <p:ext uri="{BB962C8B-B14F-4D97-AF65-F5344CB8AC3E}">
        <p14:creationId xmlns:p14="http://schemas.microsoft.com/office/powerpoint/2010/main" val="2561259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7AE4A3A2-9CB7-4D71-BB35-519D93895816}" type="slidenum">
              <a:rPr lang="en-US"/>
              <a:t>9</a:t>
            </a:fld>
            <a:endParaRPr lang="en-US"/>
          </a:p>
        </p:txBody>
      </p:sp>
    </p:spTree>
    <p:extLst>
      <p:ext uri="{BB962C8B-B14F-4D97-AF65-F5344CB8AC3E}">
        <p14:creationId xmlns:p14="http://schemas.microsoft.com/office/powerpoint/2010/main" val="268141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7AE4A3A2-9CB7-4D71-BB35-519D93895816}" type="slidenum">
              <a:rPr lang="en-US"/>
              <a:t>14</a:t>
            </a:fld>
            <a:endParaRPr lang="en-US"/>
          </a:p>
        </p:txBody>
      </p:sp>
    </p:spTree>
    <p:extLst>
      <p:ext uri="{BB962C8B-B14F-4D97-AF65-F5344CB8AC3E}">
        <p14:creationId xmlns:p14="http://schemas.microsoft.com/office/powerpoint/2010/main" val="2468286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7AE4A3A2-9CB7-4D71-BB35-519D93895816}" type="slidenum">
              <a:rPr lang="en-US"/>
              <a:t>15</a:t>
            </a:fld>
            <a:endParaRPr lang="en-US"/>
          </a:p>
        </p:txBody>
      </p:sp>
    </p:spTree>
    <p:extLst>
      <p:ext uri="{BB962C8B-B14F-4D97-AF65-F5344CB8AC3E}">
        <p14:creationId xmlns:p14="http://schemas.microsoft.com/office/powerpoint/2010/main" val="2970148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4/11/2021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06725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4/11/2021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881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4/11/2021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458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4/11/2021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923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4/11/2021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4002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4/11/2021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6613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4/11/2021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105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4/11/2021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3347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4/11/2021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4595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4/11/2021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24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4/11/2021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126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4/11/2021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07885289"/>
      </p:ext>
    </p:extLst>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22" r:id="rId8"/>
    <p:sldLayoutId id="2147483719" r:id="rId9"/>
    <p:sldLayoutId id="2147483720" r:id="rId10"/>
    <p:sldLayoutId id="214748372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clweb.org/anthology/"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ctrTitle"/>
          </p:nvPr>
        </p:nvSpPr>
        <p:spPr>
          <a:xfrm>
            <a:off x="838200" y="513189"/>
            <a:ext cx="5797883" cy="2667000"/>
          </a:xfrm>
        </p:spPr>
        <p:txBody>
          <a:bodyPr anchor="b">
            <a:normAutofit/>
          </a:bodyPr>
          <a:lstStyle/>
          <a:p>
            <a:pPr algn="l"/>
            <a:r>
              <a:rPr lang="en-US" b="1" dirty="0">
                <a:solidFill>
                  <a:schemeClr val="tx2"/>
                </a:solidFill>
                <a:latin typeface="Arial"/>
                <a:ea typeface="+mj-lt"/>
                <a:cs typeface="+mj-lt"/>
              </a:rPr>
              <a:t>A Survey of ‘Bias’ in Natural Language Processing Systems</a:t>
            </a:r>
            <a:endParaRPr lang="en-US" dirty="0">
              <a:solidFill>
                <a:schemeClr val="tx2"/>
              </a:solidFill>
              <a:latin typeface="Arial"/>
            </a:endParaRPr>
          </a:p>
        </p:txBody>
      </p:sp>
      <p:sp>
        <p:nvSpPr>
          <p:cNvPr id="3" name="Subtitle 2"/>
          <p:cNvSpPr>
            <a:spLocks noGrp="1"/>
          </p:cNvSpPr>
          <p:nvPr>
            <p:ph type="subTitle" idx="1"/>
          </p:nvPr>
        </p:nvSpPr>
        <p:spPr>
          <a:xfrm>
            <a:off x="838200" y="3795006"/>
            <a:ext cx="5797882" cy="1034130"/>
          </a:xfrm>
        </p:spPr>
        <p:txBody>
          <a:bodyPr vert="horz" lIns="91440" tIns="45720" rIns="91440" bIns="45720" rtlCol="0" anchor="t">
            <a:normAutofit/>
          </a:bodyPr>
          <a:lstStyle/>
          <a:p>
            <a:pPr algn="l"/>
            <a:r>
              <a:rPr lang="en-US" sz="2400" b="1" dirty="0">
                <a:solidFill>
                  <a:schemeClr val="tx2"/>
                </a:solidFill>
                <a:latin typeface="Arial"/>
                <a:cs typeface="Calibri"/>
              </a:rPr>
              <a:t>Subarna Chowdhury Soma</a:t>
            </a:r>
          </a:p>
          <a:p>
            <a:pPr algn="l"/>
            <a:r>
              <a:rPr lang="en-US" sz="2200" dirty="0">
                <a:solidFill>
                  <a:schemeClr val="tx2"/>
                </a:solidFill>
                <a:cs typeface="Calibri"/>
              </a:rPr>
              <a:t>San Jose State University</a:t>
            </a:r>
          </a:p>
        </p:txBody>
      </p:sp>
      <p:pic>
        <p:nvPicPr>
          <p:cNvPr id="7" name="Picture 3">
            <a:extLst>
              <a:ext uri="{FF2B5EF4-FFF2-40B4-BE49-F238E27FC236}">
                <a16:creationId xmlns:a16="http://schemas.microsoft.com/office/drawing/2014/main" id="{ABE8F1D5-A7F0-47FE-9BFA-54886741E039}"/>
              </a:ext>
            </a:extLst>
          </p:cNvPr>
          <p:cNvPicPr>
            <a:picLocks noChangeAspect="1"/>
          </p:cNvPicPr>
          <p:nvPr/>
        </p:nvPicPr>
        <p:blipFill rotWithShape="1">
          <a:blip r:embed="rId2"/>
          <a:srcRect l="25167" r="26654" b="-8"/>
          <a:stretch/>
        </p:blipFill>
        <p:spPr>
          <a:xfrm>
            <a:off x="7162800" y="10"/>
            <a:ext cx="5029200" cy="5693802"/>
          </a:xfrm>
          <a:prstGeom prst="rect">
            <a:avLst/>
          </a:prstGeom>
        </p:spPr>
      </p:pic>
      <p:sp>
        <p:nvSpPr>
          <p:cNvPr id="8"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latin typeface="Arial"/>
                <a:cs typeface="Arial"/>
              </a:rPr>
              <a:t>Recommendations from the authors for Bias Analysis in NLP</a:t>
            </a:r>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807874" cy="3559025"/>
          </a:xfrm>
        </p:spPr>
        <p:txBody>
          <a:bodyPr vert="horz" lIns="91440" tIns="45720" rIns="91440" bIns="45720" rtlCol="0" anchor="t">
            <a:normAutofit fontScale="92500" lnSpcReduction="20000"/>
          </a:bodyPr>
          <a:lstStyle/>
          <a:p>
            <a:pPr marL="514350" indent="-514350">
              <a:buAutoNum type="arabicPeriod"/>
            </a:pPr>
            <a:r>
              <a:rPr lang="en-US" dirty="0">
                <a:solidFill>
                  <a:schemeClr val="tx1"/>
                </a:solidFill>
                <a:latin typeface="Arial"/>
                <a:cs typeface="Arial"/>
              </a:rPr>
              <a:t>Language and Social Hierarchy</a:t>
            </a:r>
          </a:p>
          <a:p>
            <a:pPr lvl="1">
              <a:buFont typeface="Courier New" panose="020B0604020202020204" pitchFamily="34" charset="0"/>
              <a:buChar char="o"/>
            </a:pPr>
            <a:r>
              <a:rPr lang="en-US" dirty="0">
                <a:solidFill>
                  <a:schemeClr val="tx1"/>
                </a:solidFill>
                <a:latin typeface="Arial"/>
                <a:ea typeface="+mn-lt"/>
                <a:cs typeface="Arial"/>
              </a:rPr>
              <a:t> Co-production of ideologies in languages, social hierarchies, and NLP systems so that existing inequalities are not reiterated and reestablished by technology</a:t>
            </a:r>
          </a:p>
          <a:p>
            <a:pPr lvl="1">
              <a:buFont typeface="Courier New" panose="020B0604020202020204" pitchFamily="34" charset="0"/>
              <a:buChar char="o"/>
            </a:pPr>
            <a:r>
              <a:rPr lang="en-US" dirty="0">
                <a:solidFill>
                  <a:schemeClr val="tx1"/>
                </a:solidFill>
                <a:latin typeface="Arial"/>
                <a:ea typeface="+mn-lt"/>
                <a:cs typeface="Arial"/>
              </a:rPr>
              <a:t>The NLP researchers should investigate </a:t>
            </a:r>
          </a:p>
          <a:p>
            <a:pPr lvl="2">
              <a:buFont typeface="Wingdings" panose="020B0604020202020204" pitchFamily="34" charset="0"/>
              <a:buChar char="§"/>
            </a:pPr>
            <a:r>
              <a:rPr lang="en-US" dirty="0">
                <a:solidFill>
                  <a:schemeClr val="tx1"/>
                </a:solidFill>
                <a:latin typeface="Arial"/>
                <a:ea typeface="+mn-lt"/>
                <a:cs typeface="Arial"/>
              </a:rPr>
              <a:t>Linguistic norms, </a:t>
            </a:r>
          </a:p>
          <a:p>
            <a:pPr lvl="2">
              <a:buFont typeface="Wingdings" panose="020B0604020202020204" pitchFamily="34" charset="0"/>
              <a:buChar char="§"/>
            </a:pPr>
            <a:r>
              <a:rPr lang="en-US" dirty="0">
                <a:solidFill>
                  <a:schemeClr val="tx1"/>
                </a:solidFill>
                <a:latin typeface="Arial"/>
                <a:ea typeface="+mn-lt"/>
                <a:cs typeface="Arial"/>
              </a:rPr>
              <a:t>Standard vs non-standard language norms (and the reason behind such differences),</a:t>
            </a:r>
            <a:endParaRPr lang="en-US" dirty="0">
              <a:solidFill>
                <a:schemeClr val="tx1"/>
              </a:solidFill>
              <a:latin typeface="Avenir Next LT Pro"/>
              <a:ea typeface="+mn-lt"/>
              <a:cs typeface="Arial"/>
            </a:endParaRPr>
          </a:p>
          <a:p>
            <a:pPr lvl="2">
              <a:buFont typeface="Wingdings" panose="020B0604020202020204" pitchFamily="34" charset="0"/>
              <a:buChar char="§"/>
            </a:pPr>
            <a:r>
              <a:rPr lang="en-US" dirty="0">
                <a:solidFill>
                  <a:schemeClr val="tx1"/>
                </a:solidFill>
                <a:latin typeface="Arial"/>
                <a:ea typeface="+mn-lt"/>
                <a:cs typeface="Arial"/>
              </a:rPr>
              <a:t>Native vs non-native usage of language and the target audience of NLP systems,</a:t>
            </a:r>
            <a:endParaRPr lang="en-US" dirty="0">
              <a:solidFill>
                <a:schemeClr val="tx1"/>
              </a:solidFill>
              <a:latin typeface="Avenir Next LT Pro"/>
              <a:ea typeface="+mn-lt"/>
              <a:cs typeface="Arial"/>
            </a:endParaRPr>
          </a:p>
          <a:p>
            <a:pPr lvl="2">
              <a:buFont typeface="Wingdings" panose="020B0604020202020204" pitchFamily="34" charset="0"/>
              <a:buChar char="§"/>
            </a:pPr>
            <a:r>
              <a:rPr lang="en-US" dirty="0">
                <a:solidFill>
                  <a:schemeClr val="tx1"/>
                </a:solidFill>
                <a:latin typeface="Arial"/>
                <a:ea typeface="+mn-lt"/>
                <a:cs typeface="Arial"/>
              </a:rPr>
              <a:t>Collection and annotation of data,</a:t>
            </a:r>
            <a:endParaRPr lang="en-US" dirty="0">
              <a:solidFill>
                <a:schemeClr val="tx1"/>
              </a:solidFill>
              <a:latin typeface="Avenir Next LT Pro"/>
              <a:ea typeface="+mn-lt"/>
              <a:cs typeface="Arial"/>
            </a:endParaRPr>
          </a:p>
          <a:p>
            <a:pPr lvl="2">
              <a:buFont typeface="Wingdings" panose="020B0604020202020204" pitchFamily="34" charset="0"/>
              <a:buChar char="§"/>
            </a:pPr>
            <a:r>
              <a:rPr lang="en-US" dirty="0">
                <a:solidFill>
                  <a:schemeClr val="tx1"/>
                </a:solidFill>
                <a:latin typeface="Arial"/>
                <a:ea typeface="+mn-lt"/>
                <a:cs typeface="Arial"/>
              </a:rPr>
              <a:t>Criteria of evaluation of NLP systems, </a:t>
            </a:r>
            <a:endParaRPr lang="en-US">
              <a:solidFill>
                <a:schemeClr val="tx1"/>
              </a:solidFill>
              <a:latin typeface="Avenir Next LT Pro"/>
              <a:ea typeface="+mn-lt"/>
              <a:cs typeface="Arial"/>
            </a:endParaRPr>
          </a:p>
          <a:p>
            <a:pPr lvl="2">
              <a:buFont typeface="Wingdings" panose="020B0604020202020204" pitchFamily="34" charset="0"/>
              <a:buChar char="§"/>
            </a:pPr>
            <a:r>
              <a:rPr lang="en-US" dirty="0">
                <a:solidFill>
                  <a:schemeClr val="tx1"/>
                </a:solidFill>
                <a:latin typeface="Arial"/>
                <a:ea typeface="+mn-lt"/>
                <a:cs typeface="Arial"/>
              </a:rPr>
              <a:t>The transformation of language ideologies </a:t>
            </a:r>
            <a:endParaRPr lang="en-US" dirty="0">
              <a:solidFill>
                <a:schemeClr val="tx1"/>
              </a:solidFill>
            </a:endParaRPr>
          </a:p>
          <a:p>
            <a:pPr lvl="1"/>
            <a:endParaRPr lang="en-US" dirty="0">
              <a:solidFill>
                <a:schemeClr val="tx1"/>
              </a:solidFill>
              <a:latin typeface="Arial"/>
              <a:ea typeface="+mn-lt"/>
              <a:cs typeface="Arial"/>
            </a:endParaRPr>
          </a:p>
          <a:p>
            <a:pPr lvl="1">
              <a:buFont typeface="Courier New" panose="020B0604020202020204" pitchFamily="34" charset="0"/>
              <a:buChar char="o"/>
            </a:pPr>
            <a:endParaRPr lang="en-US" dirty="0">
              <a:solidFill>
                <a:srgbClr val="000000"/>
              </a:solidFill>
              <a:latin typeface="Arial"/>
              <a:ea typeface="+mn-lt"/>
              <a:cs typeface="Arial"/>
            </a:endParaRPr>
          </a:p>
          <a:p>
            <a:pPr lvl="1">
              <a:buFont typeface="Courier New" panose="020B0604020202020204" pitchFamily="34" charset="0"/>
              <a:buChar char="o"/>
            </a:pPr>
            <a:endParaRPr lang="en-US" dirty="0">
              <a:solidFill>
                <a:schemeClr val="tx1"/>
              </a:solidFill>
              <a:latin typeface="Arial"/>
              <a:ea typeface="+mn-lt"/>
              <a:cs typeface="Arial"/>
            </a:endParaRPr>
          </a:p>
          <a:p>
            <a:pPr lvl="1">
              <a:buFont typeface="Courier New" panose="020B0604020202020204" pitchFamily="34" charset="0"/>
              <a:buChar char="o"/>
            </a:pPr>
            <a:endParaRPr lang="en-US" sz="2400" dirty="0">
              <a:solidFill>
                <a:srgbClr val="000000"/>
              </a:solidFill>
              <a:latin typeface="Arial"/>
              <a:cs typeface="Arial"/>
            </a:endParaRPr>
          </a:p>
          <a:p>
            <a:pPr lvl="1">
              <a:buFont typeface="Courier New" panose="020B0604020202020204" pitchFamily="34" charset="0"/>
              <a:buChar char="o"/>
            </a:pPr>
            <a:endParaRPr lang="en-US" sz="2400" dirty="0">
              <a:solidFill>
                <a:srgbClr val="000000"/>
              </a:solidFill>
              <a:latin typeface="Arial"/>
              <a:cs typeface="Arial"/>
            </a:endParaRPr>
          </a:p>
          <a:p>
            <a:pPr lvl="1"/>
            <a:endParaRPr lang="en-US" sz="2400" dirty="0">
              <a:solidFill>
                <a:srgbClr val="FFFFFF"/>
              </a:solidFill>
              <a:latin typeface="Avenir Next LT Pro"/>
              <a:cs typeface="Arial"/>
            </a:endParaRPr>
          </a:p>
          <a:p>
            <a:pPr lvl="1"/>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0" indent="0">
              <a:buNone/>
            </a:pPr>
            <a:endParaRPr lang="en-US" sz="2400"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solidFill>
                <a:srgbClr val="FFFFFF"/>
              </a:solidFill>
              <a:latin typeface="Avenir Next LT Pro"/>
              <a:cs typeface="Arial"/>
            </a:endParaRPr>
          </a:p>
        </p:txBody>
      </p:sp>
    </p:spTree>
    <p:extLst>
      <p:ext uri="{BB962C8B-B14F-4D97-AF65-F5344CB8AC3E}">
        <p14:creationId xmlns:p14="http://schemas.microsoft.com/office/powerpoint/2010/main" val="280812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latin typeface="Arial"/>
                <a:cs typeface="Arial"/>
              </a:rPr>
              <a:t>Recommendations from the authors for Bias Analysis in NLP</a:t>
            </a:r>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807874" cy="3559025"/>
          </a:xfrm>
        </p:spPr>
        <p:txBody>
          <a:bodyPr vert="horz" lIns="91440" tIns="45720" rIns="91440" bIns="45720" rtlCol="0" anchor="t">
            <a:normAutofit/>
          </a:bodyPr>
          <a:lstStyle/>
          <a:p>
            <a:pPr marL="0" indent="0">
              <a:buNone/>
            </a:pPr>
            <a:r>
              <a:rPr lang="en-US" dirty="0">
                <a:solidFill>
                  <a:schemeClr val="accent1">
                    <a:lumMod val="75000"/>
                  </a:schemeClr>
                </a:solidFill>
                <a:latin typeface="Arial"/>
                <a:cs typeface="Arial"/>
              </a:rPr>
              <a:t>2</a:t>
            </a:r>
            <a:r>
              <a:rPr lang="en-US" dirty="0">
                <a:solidFill>
                  <a:schemeClr val="tx1"/>
                </a:solidFill>
                <a:latin typeface="Arial"/>
                <a:cs typeface="Arial"/>
              </a:rPr>
              <a:t>.  Conceptualization of Bias</a:t>
            </a:r>
          </a:p>
          <a:p>
            <a:pPr lvl="1">
              <a:buFont typeface="Courier New" panose="020B0604020202020204" pitchFamily="34" charset="0"/>
              <a:buChar char="o"/>
            </a:pPr>
            <a:r>
              <a:rPr lang="en-US" dirty="0">
                <a:solidFill>
                  <a:schemeClr val="tx1"/>
                </a:solidFill>
                <a:latin typeface="Arial"/>
                <a:ea typeface="+mn-lt"/>
                <a:cs typeface="Arial"/>
              </a:rPr>
              <a:t> Inconsistent definition of Bias</a:t>
            </a:r>
          </a:p>
          <a:p>
            <a:pPr lvl="1">
              <a:buFont typeface="Courier New" panose="020B0604020202020204" pitchFamily="34" charset="0"/>
              <a:buChar char="o"/>
            </a:pPr>
            <a:r>
              <a:rPr lang="en-US" dirty="0">
                <a:solidFill>
                  <a:schemeClr val="tx1"/>
                </a:solidFill>
                <a:latin typeface="Arial"/>
                <a:ea typeface="+mn-lt"/>
                <a:cs typeface="Arial"/>
              </a:rPr>
              <a:t>The researchers must precisely define “bias” by specifying </a:t>
            </a:r>
            <a:endParaRPr lang="en-US" dirty="0">
              <a:solidFill>
                <a:schemeClr val="tx1"/>
              </a:solidFill>
              <a:latin typeface="Avenir Next LT Pro"/>
              <a:ea typeface="+mn-lt"/>
              <a:cs typeface="Arial"/>
            </a:endParaRPr>
          </a:p>
          <a:p>
            <a:pPr lvl="2">
              <a:buFont typeface="Wingdings" panose="020B0604020202020204" pitchFamily="34" charset="0"/>
              <a:buChar char="§"/>
            </a:pPr>
            <a:r>
              <a:rPr lang="en-US" dirty="0">
                <a:solidFill>
                  <a:schemeClr val="tx1"/>
                </a:solidFill>
                <a:latin typeface="Arial"/>
                <a:ea typeface="+mn-lt"/>
                <a:cs typeface="Arial"/>
              </a:rPr>
              <a:t>The sources of bias</a:t>
            </a:r>
            <a:endParaRPr lang="en-US" dirty="0">
              <a:solidFill>
                <a:schemeClr val="tx1"/>
              </a:solidFill>
              <a:latin typeface="Avenir Next LT Pro"/>
              <a:ea typeface="+mn-lt"/>
              <a:cs typeface="Arial"/>
            </a:endParaRPr>
          </a:p>
          <a:p>
            <a:pPr lvl="2">
              <a:buFont typeface="Wingdings" panose="020B0604020202020204" pitchFamily="34" charset="0"/>
              <a:buChar char="§"/>
            </a:pPr>
            <a:r>
              <a:rPr lang="en-US" dirty="0">
                <a:solidFill>
                  <a:schemeClr val="tx1"/>
                </a:solidFill>
                <a:latin typeface="Arial"/>
                <a:ea typeface="+mn-lt"/>
                <a:cs typeface="Arial"/>
              </a:rPr>
              <a:t>Its harmful effects on the group of people</a:t>
            </a:r>
          </a:p>
          <a:p>
            <a:pPr lvl="2">
              <a:buFont typeface="Wingdings" panose="020B0604020202020204" pitchFamily="34" charset="0"/>
              <a:buChar char="§"/>
            </a:pPr>
            <a:r>
              <a:rPr lang="en-US" dirty="0">
                <a:solidFill>
                  <a:schemeClr val="tx1"/>
                </a:solidFill>
                <a:latin typeface="Arial"/>
                <a:ea typeface="+mn-lt"/>
                <a:cs typeface="Arial"/>
              </a:rPr>
              <a:t>The ways these harms are done</a:t>
            </a:r>
          </a:p>
          <a:p>
            <a:pPr lvl="2">
              <a:buFont typeface="Wingdings" panose="020B0604020202020204" pitchFamily="34" charset="0"/>
              <a:buChar char="§"/>
            </a:pPr>
            <a:r>
              <a:rPr lang="en-US" dirty="0">
                <a:solidFill>
                  <a:schemeClr val="tx1"/>
                </a:solidFill>
                <a:latin typeface="Arial"/>
                <a:ea typeface="+mn-lt"/>
                <a:cs typeface="Arial"/>
              </a:rPr>
              <a:t>Reasons why the bias was harmful</a:t>
            </a:r>
            <a:endParaRPr lang="en-US" dirty="0">
              <a:solidFill>
                <a:schemeClr val="tx1"/>
              </a:solidFill>
              <a:latin typeface="Arial"/>
              <a:cs typeface="Arial"/>
            </a:endParaRPr>
          </a:p>
          <a:p>
            <a:pPr lvl="2">
              <a:buFont typeface="Wingdings" panose="020B0604020202020204" pitchFamily="34" charset="0"/>
              <a:buChar char="§"/>
            </a:pPr>
            <a:r>
              <a:rPr lang="en-US" dirty="0">
                <a:solidFill>
                  <a:schemeClr val="tx1"/>
                </a:solidFill>
                <a:latin typeface="Arial"/>
                <a:ea typeface="+mn-lt"/>
                <a:cs typeface="Arial"/>
              </a:rPr>
              <a:t>Social and behavioral values of the bias</a:t>
            </a:r>
          </a:p>
          <a:p>
            <a:pPr lvl="1">
              <a:buFont typeface="Courier New" panose="020B0604020202020204" pitchFamily="34" charset="0"/>
              <a:buChar char="o"/>
            </a:pPr>
            <a:endParaRPr lang="en-US" dirty="0">
              <a:solidFill>
                <a:schemeClr val="tx1"/>
              </a:solidFill>
              <a:latin typeface="Arial"/>
              <a:cs typeface="Arial"/>
            </a:endParaRPr>
          </a:p>
          <a:p>
            <a:pPr lvl="2">
              <a:buFont typeface="Wingdings" panose="020B0604020202020204" pitchFamily="34" charset="0"/>
              <a:buChar char="§"/>
            </a:pPr>
            <a:endParaRPr lang="en-US" dirty="0">
              <a:solidFill>
                <a:schemeClr val="tx1"/>
              </a:solidFill>
              <a:latin typeface="Arial"/>
              <a:ea typeface="+mn-lt"/>
              <a:cs typeface="Arial"/>
            </a:endParaRPr>
          </a:p>
          <a:p>
            <a:pPr lvl="1"/>
            <a:endParaRPr lang="en-US" dirty="0">
              <a:solidFill>
                <a:srgbClr val="000000"/>
              </a:solidFill>
              <a:latin typeface="Arial"/>
              <a:ea typeface="+mn-lt"/>
              <a:cs typeface="Arial"/>
            </a:endParaRPr>
          </a:p>
          <a:p>
            <a:pPr lvl="1">
              <a:buFont typeface="Courier New" panose="020B0604020202020204" pitchFamily="34" charset="0"/>
              <a:buChar char="o"/>
            </a:pPr>
            <a:endParaRPr lang="en-US" dirty="0">
              <a:solidFill>
                <a:schemeClr val="tx1"/>
              </a:solidFill>
              <a:latin typeface="Arial"/>
              <a:ea typeface="+mn-lt"/>
              <a:cs typeface="Arial"/>
            </a:endParaRPr>
          </a:p>
          <a:p>
            <a:pPr lvl="1">
              <a:buFont typeface="Courier New" panose="020B0604020202020204" pitchFamily="34" charset="0"/>
              <a:buChar char="o"/>
            </a:pPr>
            <a:endParaRPr lang="en-US" sz="2400" dirty="0">
              <a:solidFill>
                <a:srgbClr val="000000"/>
              </a:solidFill>
              <a:latin typeface="Arial"/>
              <a:cs typeface="Arial"/>
            </a:endParaRPr>
          </a:p>
          <a:p>
            <a:pPr lvl="1">
              <a:buFont typeface="Courier New" panose="020B0604020202020204" pitchFamily="34" charset="0"/>
              <a:buChar char="o"/>
            </a:pPr>
            <a:endParaRPr lang="en-US" sz="2400" dirty="0">
              <a:solidFill>
                <a:srgbClr val="000000"/>
              </a:solidFill>
              <a:latin typeface="Arial"/>
              <a:cs typeface="Arial"/>
            </a:endParaRPr>
          </a:p>
          <a:p>
            <a:pPr lvl="1">
              <a:buFont typeface="Courier New" panose="020B0604020202020204" pitchFamily="34" charset="0"/>
              <a:buChar char="o"/>
            </a:pPr>
            <a:endParaRPr lang="en-US" sz="2400" dirty="0">
              <a:solidFill>
                <a:srgbClr val="000000"/>
              </a:solidFill>
              <a:latin typeface="Arial"/>
              <a:cs typeface="Arial"/>
            </a:endParaRPr>
          </a:p>
          <a:p>
            <a:pPr lvl="1"/>
            <a:endParaRPr lang="en-US" sz="2400" dirty="0">
              <a:solidFill>
                <a:srgbClr val="FFFFFF"/>
              </a:solidFill>
              <a:latin typeface="Avenir Next LT Pro"/>
              <a:cs typeface="Arial"/>
            </a:endParaRPr>
          </a:p>
          <a:p>
            <a:pPr lvl="1"/>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0" indent="0">
              <a:buNone/>
            </a:pPr>
            <a:endParaRPr lang="en-US" sz="2400"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solidFill>
                <a:srgbClr val="FFFFFF"/>
              </a:solidFill>
              <a:latin typeface="Avenir Next LT Pro"/>
              <a:cs typeface="Arial"/>
            </a:endParaRPr>
          </a:p>
        </p:txBody>
      </p:sp>
    </p:spTree>
    <p:extLst>
      <p:ext uri="{BB962C8B-B14F-4D97-AF65-F5344CB8AC3E}">
        <p14:creationId xmlns:p14="http://schemas.microsoft.com/office/powerpoint/2010/main" val="33663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latin typeface="Arial"/>
                <a:cs typeface="Arial"/>
              </a:rPr>
              <a:t>Recommendations from the authors for Bias Analysis in NLP</a:t>
            </a:r>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807874" cy="3559025"/>
          </a:xfrm>
        </p:spPr>
        <p:txBody>
          <a:bodyPr vert="horz" lIns="91440" tIns="45720" rIns="91440" bIns="45720" rtlCol="0" anchor="t">
            <a:normAutofit/>
          </a:bodyPr>
          <a:lstStyle/>
          <a:p>
            <a:pPr marL="0" indent="0">
              <a:buNone/>
            </a:pPr>
            <a:r>
              <a:rPr lang="en-US" dirty="0">
                <a:solidFill>
                  <a:schemeClr val="accent1">
                    <a:lumMod val="75000"/>
                  </a:schemeClr>
                </a:solidFill>
                <a:latin typeface="Arial"/>
                <a:cs typeface="Arial"/>
              </a:rPr>
              <a:t>3.</a:t>
            </a:r>
            <a:r>
              <a:rPr lang="en-US" dirty="0">
                <a:solidFill>
                  <a:schemeClr val="tx1"/>
                </a:solidFill>
                <a:latin typeface="Arial"/>
                <a:cs typeface="Arial"/>
              </a:rPr>
              <a:t>  Language Use in Practice</a:t>
            </a:r>
          </a:p>
          <a:p>
            <a:pPr lvl="1">
              <a:buFont typeface="Courier New" panose="020B0604020202020204" pitchFamily="34" charset="0"/>
              <a:buChar char="o"/>
            </a:pPr>
            <a:r>
              <a:rPr lang="en-US" dirty="0">
                <a:solidFill>
                  <a:schemeClr val="tx1"/>
                </a:solidFill>
                <a:latin typeface="Arial"/>
                <a:ea typeface="+mn-lt"/>
                <a:cs typeface="Arial"/>
              </a:rPr>
              <a:t> Works from human-computer interaction, social computing, and sociolinguistics should be studied to learn more about the impacts of NLP systems on different communities in different ways</a:t>
            </a:r>
          </a:p>
          <a:p>
            <a:pPr marL="457200" lvl="1" indent="0">
              <a:buNone/>
            </a:pPr>
            <a:endParaRPr lang="en-US" dirty="0">
              <a:solidFill>
                <a:schemeClr val="tx1"/>
              </a:solidFill>
              <a:latin typeface="Arial"/>
              <a:ea typeface="+mn-lt"/>
              <a:cs typeface="Arial"/>
            </a:endParaRPr>
          </a:p>
          <a:p>
            <a:pPr lvl="1">
              <a:buFont typeface="Courier New" panose="020B0604020202020204" pitchFamily="34" charset="0"/>
              <a:buChar char="o"/>
            </a:pPr>
            <a:endParaRPr lang="en-US" dirty="0">
              <a:solidFill>
                <a:schemeClr val="tx1"/>
              </a:solidFill>
              <a:latin typeface="Arial"/>
              <a:cs typeface="Arial"/>
            </a:endParaRPr>
          </a:p>
          <a:p>
            <a:pPr lvl="2">
              <a:buFont typeface="Wingdings" panose="020B0604020202020204" pitchFamily="34" charset="0"/>
              <a:buChar char="§"/>
            </a:pPr>
            <a:endParaRPr lang="en-US" dirty="0">
              <a:solidFill>
                <a:schemeClr val="tx1"/>
              </a:solidFill>
              <a:latin typeface="Arial"/>
              <a:ea typeface="+mn-lt"/>
              <a:cs typeface="Arial"/>
            </a:endParaRPr>
          </a:p>
          <a:p>
            <a:pPr lvl="1"/>
            <a:endParaRPr lang="en-US" dirty="0">
              <a:solidFill>
                <a:srgbClr val="000000"/>
              </a:solidFill>
              <a:latin typeface="Arial"/>
              <a:ea typeface="+mn-lt"/>
              <a:cs typeface="Arial"/>
            </a:endParaRPr>
          </a:p>
          <a:p>
            <a:pPr lvl="1">
              <a:buFont typeface="Courier New" panose="020B0604020202020204" pitchFamily="34" charset="0"/>
              <a:buChar char="o"/>
            </a:pPr>
            <a:endParaRPr lang="en-US" dirty="0">
              <a:solidFill>
                <a:schemeClr val="tx1"/>
              </a:solidFill>
              <a:latin typeface="Arial"/>
              <a:ea typeface="+mn-lt"/>
              <a:cs typeface="Arial"/>
            </a:endParaRPr>
          </a:p>
          <a:p>
            <a:pPr lvl="1">
              <a:buFont typeface="Courier New" panose="020B0604020202020204" pitchFamily="34" charset="0"/>
              <a:buChar char="o"/>
            </a:pPr>
            <a:endParaRPr lang="en-US" sz="2400" dirty="0">
              <a:solidFill>
                <a:srgbClr val="000000"/>
              </a:solidFill>
              <a:latin typeface="Arial"/>
              <a:cs typeface="Arial"/>
            </a:endParaRPr>
          </a:p>
          <a:p>
            <a:pPr lvl="1">
              <a:buFont typeface="Courier New" panose="020B0604020202020204" pitchFamily="34" charset="0"/>
              <a:buChar char="o"/>
            </a:pPr>
            <a:endParaRPr lang="en-US" sz="2400" dirty="0">
              <a:solidFill>
                <a:srgbClr val="000000"/>
              </a:solidFill>
              <a:latin typeface="Arial"/>
              <a:cs typeface="Arial"/>
            </a:endParaRPr>
          </a:p>
          <a:p>
            <a:pPr lvl="1">
              <a:buFont typeface="Courier New" panose="020B0604020202020204" pitchFamily="34" charset="0"/>
              <a:buChar char="o"/>
            </a:pPr>
            <a:endParaRPr lang="en-US" sz="2400" dirty="0">
              <a:solidFill>
                <a:srgbClr val="000000"/>
              </a:solidFill>
              <a:latin typeface="Arial"/>
              <a:cs typeface="Arial"/>
            </a:endParaRPr>
          </a:p>
          <a:p>
            <a:pPr lvl="1"/>
            <a:endParaRPr lang="en-US" sz="2400" dirty="0">
              <a:solidFill>
                <a:srgbClr val="FFFFFF"/>
              </a:solidFill>
              <a:latin typeface="Avenir Next LT Pro"/>
              <a:cs typeface="Arial"/>
            </a:endParaRPr>
          </a:p>
          <a:p>
            <a:pPr lvl="1"/>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0" indent="0">
              <a:buNone/>
            </a:pPr>
            <a:endParaRPr lang="en-US" sz="2400"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solidFill>
                <a:srgbClr val="FFFFFF"/>
              </a:solidFill>
              <a:latin typeface="Avenir Next LT Pro"/>
              <a:cs typeface="Arial"/>
            </a:endParaRPr>
          </a:p>
        </p:txBody>
      </p:sp>
    </p:spTree>
    <p:extLst>
      <p:ext uri="{BB962C8B-B14F-4D97-AF65-F5344CB8AC3E}">
        <p14:creationId xmlns:p14="http://schemas.microsoft.com/office/powerpoint/2010/main" val="42284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latin typeface="Arial"/>
                <a:cs typeface="Arial"/>
              </a:rPr>
              <a:t>Case Study: African American English (AAE)</a:t>
            </a:r>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807874" cy="3559025"/>
          </a:xfrm>
        </p:spPr>
        <p:txBody>
          <a:bodyPr vert="horz" lIns="91440" tIns="45720" rIns="91440" bIns="45720" rtlCol="0" anchor="t">
            <a:normAutofit/>
          </a:bodyPr>
          <a:lstStyle/>
          <a:p>
            <a:pPr>
              <a:buFont typeface="Wingdings" panose="020B0604020202020204" pitchFamily="34" charset="0"/>
              <a:buChar char="q"/>
            </a:pPr>
            <a:endParaRPr lang="en-US">
              <a:solidFill>
                <a:schemeClr val="tx1"/>
              </a:solidFill>
              <a:latin typeface="Arial"/>
              <a:ea typeface="+mn-lt"/>
              <a:cs typeface="Arial"/>
            </a:endParaRPr>
          </a:p>
          <a:p>
            <a:pPr lvl="1"/>
            <a:endParaRPr lang="en-US" dirty="0">
              <a:solidFill>
                <a:srgbClr val="FFFFFF"/>
              </a:solidFill>
              <a:latin typeface="Avenir Next LT Pro"/>
              <a:ea typeface="+mn-lt"/>
              <a:cs typeface="Arial"/>
            </a:endParaRPr>
          </a:p>
          <a:p>
            <a:pPr lvl="1"/>
            <a:endParaRPr lang="en-US" dirty="0">
              <a:solidFill>
                <a:schemeClr val="tx1"/>
              </a:solidFill>
              <a:latin typeface="Arial"/>
              <a:ea typeface="+mn-lt"/>
              <a:cs typeface="Arial"/>
            </a:endParaRPr>
          </a:p>
          <a:p>
            <a:pPr lvl="1"/>
            <a:endParaRPr lang="en-US" sz="2400" dirty="0">
              <a:solidFill>
                <a:schemeClr val="tx1"/>
              </a:solidFill>
              <a:latin typeface="Arial"/>
              <a:cs typeface="Arial"/>
            </a:endParaRPr>
          </a:p>
          <a:p>
            <a:pPr marL="457200" lvl="1" indent="0">
              <a:buNone/>
            </a:pPr>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0" indent="0">
              <a:buNone/>
            </a:pPr>
            <a:endParaRPr lang="en-US" sz="2400"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p>
        </p:txBody>
      </p:sp>
      <p:sp>
        <p:nvSpPr>
          <p:cNvPr id="3" name="Content Placeholder 4">
            <a:extLst>
              <a:ext uri="{FF2B5EF4-FFF2-40B4-BE49-F238E27FC236}">
                <a16:creationId xmlns:a16="http://schemas.microsoft.com/office/drawing/2014/main" id="{639E1A9F-446C-4DC0-BC45-BC2151FC36C0}"/>
              </a:ext>
            </a:extLst>
          </p:cNvPr>
          <p:cNvSpPr txBox="1">
            <a:spLocks/>
          </p:cNvSpPr>
          <p:nvPr/>
        </p:nvSpPr>
        <p:spPr>
          <a:xfrm>
            <a:off x="990600" y="2686397"/>
            <a:ext cx="10807874" cy="3559025"/>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20B0604020202020204" pitchFamily="34" charset="0"/>
              <a:buChar char="q"/>
            </a:pPr>
            <a:r>
              <a:rPr lang="en-US" dirty="0">
                <a:solidFill>
                  <a:schemeClr val="tx1"/>
                </a:solidFill>
                <a:latin typeface="Arial"/>
                <a:cs typeface="Arial"/>
              </a:rPr>
              <a:t> Imperfect language identification system, dependency parser</a:t>
            </a:r>
            <a:endParaRPr lang="en-US" dirty="0">
              <a:solidFill>
                <a:schemeClr val="tx1"/>
              </a:solidFill>
              <a:latin typeface="Avenir Next LT Pro"/>
              <a:cs typeface="Arial"/>
            </a:endParaRPr>
          </a:p>
          <a:p>
            <a:pPr>
              <a:buFont typeface="Wingdings" panose="020B0604020202020204" pitchFamily="34" charset="0"/>
              <a:buChar char="q"/>
            </a:pPr>
            <a:r>
              <a:rPr lang="en-US" dirty="0">
                <a:solidFill>
                  <a:schemeClr val="tx1"/>
                </a:solidFill>
                <a:latin typeface="Arial"/>
                <a:cs typeface="Arial"/>
              </a:rPr>
              <a:t> Excluded: </a:t>
            </a:r>
          </a:p>
          <a:p>
            <a:pPr lvl="1">
              <a:buFont typeface="Courier New" panose="020B0604020202020204" pitchFamily="34" charset="0"/>
              <a:buChar char="o"/>
            </a:pPr>
            <a:r>
              <a:rPr lang="en-US" dirty="0">
                <a:solidFill>
                  <a:schemeClr val="tx1"/>
                </a:solidFill>
                <a:latin typeface="Arial"/>
                <a:ea typeface="+mn-lt"/>
                <a:cs typeface="Arial"/>
              </a:rPr>
              <a:t> History of racial hierarchy</a:t>
            </a:r>
          </a:p>
          <a:p>
            <a:pPr lvl="1">
              <a:buFont typeface="Courier New" panose="020B0604020202020204" pitchFamily="34" charset="0"/>
              <a:buChar char="o"/>
            </a:pPr>
            <a:r>
              <a:rPr lang="en-US" dirty="0">
                <a:solidFill>
                  <a:schemeClr val="tx1"/>
                </a:solidFill>
                <a:latin typeface="Arial"/>
                <a:ea typeface="+mn-lt"/>
                <a:cs typeface="Arial"/>
              </a:rPr>
              <a:t> Ideologies</a:t>
            </a:r>
          </a:p>
          <a:p>
            <a:pPr lvl="1">
              <a:buFont typeface="Courier New" panose="020B0604020202020204" pitchFamily="34" charset="0"/>
              <a:buChar char="o"/>
            </a:pPr>
            <a:r>
              <a:rPr lang="en-US" dirty="0">
                <a:solidFill>
                  <a:schemeClr val="tx1"/>
                </a:solidFill>
                <a:latin typeface="Arial"/>
                <a:cs typeface="Arial"/>
              </a:rPr>
              <a:t> Penalization of AAE in education system, housing, and Judiciary </a:t>
            </a:r>
          </a:p>
          <a:p>
            <a:pPr marL="457200" lvl="1" indent="0">
              <a:buNone/>
            </a:pPr>
            <a:endParaRPr lang="en-US" dirty="0">
              <a:solidFill>
                <a:schemeClr val="tx1"/>
              </a:solidFill>
              <a:latin typeface="Arial"/>
              <a:ea typeface="+mn-lt"/>
              <a:cs typeface="Arial"/>
            </a:endParaRPr>
          </a:p>
          <a:p>
            <a:pPr marL="457200" lvl="1" indent="0">
              <a:buNone/>
            </a:pPr>
            <a:endParaRPr lang="en-US" dirty="0">
              <a:solidFill>
                <a:srgbClr val="000000"/>
              </a:solidFill>
              <a:latin typeface="Arial"/>
              <a:ea typeface="+mn-lt"/>
              <a:cs typeface="Arial"/>
            </a:endParaRPr>
          </a:p>
          <a:p>
            <a:pPr lvl="1">
              <a:buFont typeface="Courier New" panose="020B0604020202020204" pitchFamily="34" charset="0"/>
              <a:buChar char="o"/>
            </a:pPr>
            <a:endParaRPr lang="en-US" dirty="0">
              <a:solidFill>
                <a:schemeClr val="tx1"/>
              </a:solidFill>
              <a:latin typeface="Arial"/>
              <a:ea typeface="+mn-lt"/>
              <a:cs typeface="Arial"/>
            </a:endParaRPr>
          </a:p>
          <a:p>
            <a:pPr lvl="2">
              <a:buFont typeface="Wingdings" panose="020B0604020202020204" pitchFamily="34" charset="0"/>
              <a:buChar char="§"/>
            </a:pPr>
            <a:endParaRPr lang="en-US" dirty="0">
              <a:solidFill>
                <a:srgbClr val="000000"/>
              </a:solidFill>
              <a:latin typeface="Arial"/>
              <a:cs typeface="Arial"/>
            </a:endParaRPr>
          </a:p>
          <a:p>
            <a:pPr lvl="1"/>
            <a:endParaRPr lang="en-US" dirty="0">
              <a:solidFill>
                <a:srgbClr val="000000"/>
              </a:solidFill>
              <a:latin typeface="Arial"/>
              <a:cs typeface="Arial"/>
            </a:endParaRPr>
          </a:p>
          <a:p>
            <a:pPr lvl="1">
              <a:buFont typeface="Courier New" panose="020B0604020202020204" pitchFamily="34" charset="0"/>
              <a:buChar char="o"/>
            </a:pPr>
            <a:endParaRPr lang="en-US" dirty="0">
              <a:solidFill>
                <a:srgbClr val="000000"/>
              </a:solidFill>
              <a:latin typeface="Arial"/>
              <a:cs typeface="Arial"/>
            </a:endParaRPr>
          </a:p>
          <a:p>
            <a:pPr lvl="1">
              <a:buFont typeface="Courier New" panose="020B0604020202020204" pitchFamily="34" charset="0"/>
              <a:buChar char="o"/>
            </a:pPr>
            <a:endParaRPr lang="en-US" dirty="0">
              <a:solidFill>
                <a:srgbClr val="000000"/>
              </a:solidFill>
              <a:latin typeface="Arial"/>
              <a:cs typeface="Arial"/>
            </a:endParaRPr>
          </a:p>
          <a:p>
            <a:pPr lvl="1">
              <a:buFont typeface="Courier New" panose="020B0604020202020204" pitchFamily="34" charset="0"/>
              <a:buChar char="o"/>
            </a:pPr>
            <a:endParaRPr lang="en-US" dirty="0">
              <a:solidFill>
                <a:srgbClr val="000000"/>
              </a:solidFill>
              <a:latin typeface="Arial"/>
              <a:cs typeface="Arial"/>
            </a:endParaRPr>
          </a:p>
          <a:p>
            <a:pPr lvl="1">
              <a:buFont typeface="Courier New" panose="020B0604020202020204" pitchFamily="34" charset="0"/>
              <a:buChar char="o"/>
            </a:pPr>
            <a:endParaRPr lang="en-US" dirty="0">
              <a:solidFill>
                <a:srgbClr val="000000"/>
              </a:solidFill>
              <a:latin typeface="Arial"/>
              <a:cs typeface="Arial"/>
            </a:endParaRPr>
          </a:p>
          <a:p>
            <a:pPr lvl="1">
              <a:buFont typeface="Arial" panose="020B0604020202020204" pitchFamily="34" charset="0"/>
              <a:buChar char="•"/>
            </a:pPr>
            <a:endParaRPr lang="en-US" dirty="0">
              <a:solidFill>
                <a:srgbClr val="FFFFFF"/>
              </a:solidFill>
              <a:latin typeface="Avenir Next LT Pro"/>
              <a:cs typeface="Arial"/>
            </a:endParaRPr>
          </a:p>
          <a:p>
            <a:pPr lvl="1">
              <a:buFont typeface="Arial" panose="020B0604020202020204" pitchFamily="34" charset="0"/>
              <a:buChar char="•"/>
            </a:pPr>
            <a:endParaRPr lang="en-US" dirty="0">
              <a:solidFill>
                <a:srgbClr val="000000"/>
              </a:solidFill>
              <a:latin typeface="Arial"/>
              <a:cs typeface="Arial"/>
            </a:endParaRPr>
          </a:p>
          <a:p>
            <a:pPr lvl="1"/>
            <a:endParaRPr lang="en-US"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0" indent="0">
              <a:buNone/>
            </a:pPr>
            <a:endParaRPr lang="en-US" sz="2400"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solidFill>
                <a:srgbClr val="FFFFFF"/>
              </a:solidFill>
              <a:latin typeface="Avenir Next LT Pro"/>
              <a:cs typeface="Arial"/>
            </a:endParaRPr>
          </a:p>
        </p:txBody>
      </p:sp>
    </p:spTree>
    <p:extLst>
      <p:ext uri="{BB962C8B-B14F-4D97-AF65-F5344CB8AC3E}">
        <p14:creationId xmlns:p14="http://schemas.microsoft.com/office/powerpoint/2010/main" val="2699709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latin typeface="Arial"/>
                <a:cs typeface="Arial"/>
              </a:rPr>
              <a:t>Conclusion and future scope</a:t>
            </a:r>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807874" cy="3559025"/>
          </a:xfrm>
        </p:spPr>
        <p:txBody>
          <a:bodyPr vert="horz" lIns="91440" tIns="45720" rIns="91440" bIns="45720" rtlCol="0" anchor="t">
            <a:normAutofit/>
          </a:bodyPr>
          <a:lstStyle/>
          <a:p>
            <a:pPr>
              <a:buFont typeface="Wingdings" panose="020B0604020202020204" pitchFamily="34" charset="0"/>
              <a:buChar char="q"/>
            </a:pPr>
            <a:endParaRPr lang="en-US">
              <a:solidFill>
                <a:schemeClr val="tx1"/>
              </a:solidFill>
              <a:latin typeface="Arial"/>
              <a:ea typeface="+mn-lt"/>
              <a:cs typeface="Arial"/>
            </a:endParaRPr>
          </a:p>
          <a:p>
            <a:pPr lvl="1"/>
            <a:endParaRPr lang="en-US" dirty="0">
              <a:solidFill>
                <a:srgbClr val="FFFFFF"/>
              </a:solidFill>
              <a:latin typeface="Avenir Next LT Pro"/>
              <a:ea typeface="+mn-lt"/>
              <a:cs typeface="Arial"/>
            </a:endParaRPr>
          </a:p>
          <a:p>
            <a:pPr lvl="1"/>
            <a:endParaRPr lang="en-US" dirty="0">
              <a:solidFill>
                <a:schemeClr val="tx1"/>
              </a:solidFill>
              <a:latin typeface="Arial"/>
              <a:ea typeface="+mn-lt"/>
              <a:cs typeface="Arial"/>
            </a:endParaRPr>
          </a:p>
          <a:p>
            <a:pPr lvl="1"/>
            <a:endParaRPr lang="en-US" sz="2400" dirty="0">
              <a:solidFill>
                <a:schemeClr val="tx1"/>
              </a:solidFill>
              <a:latin typeface="Arial"/>
              <a:cs typeface="Arial"/>
            </a:endParaRPr>
          </a:p>
          <a:p>
            <a:pPr marL="457200" lvl="1" indent="0">
              <a:buNone/>
            </a:pPr>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0" indent="0">
              <a:buNone/>
            </a:pPr>
            <a:endParaRPr lang="en-US" sz="2400"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p>
        </p:txBody>
      </p:sp>
      <p:sp>
        <p:nvSpPr>
          <p:cNvPr id="3" name="Content Placeholder 4">
            <a:extLst>
              <a:ext uri="{FF2B5EF4-FFF2-40B4-BE49-F238E27FC236}">
                <a16:creationId xmlns:a16="http://schemas.microsoft.com/office/drawing/2014/main" id="{639E1A9F-446C-4DC0-BC45-BC2151FC36C0}"/>
              </a:ext>
            </a:extLst>
          </p:cNvPr>
          <p:cNvSpPr txBox="1">
            <a:spLocks/>
          </p:cNvSpPr>
          <p:nvPr/>
        </p:nvSpPr>
        <p:spPr>
          <a:xfrm>
            <a:off x="990600" y="2686397"/>
            <a:ext cx="10807874" cy="3237054"/>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20B0604020202020204" pitchFamily="34" charset="0"/>
              <a:buChar char="q"/>
            </a:pPr>
            <a:r>
              <a:rPr lang="en-US" dirty="0">
                <a:solidFill>
                  <a:schemeClr val="tx1"/>
                </a:solidFill>
                <a:latin typeface="Arial"/>
                <a:cs typeface="Arial"/>
              </a:rPr>
              <a:t> Considering the history of hierarchies of language</a:t>
            </a:r>
            <a:endParaRPr lang="en-US" dirty="0">
              <a:solidFill>
                <a:schemeClr val="tx1"/>
              </a:solidFill>
              <a:latin typeface="Avenir Next LT Pro"/>
              <a:cs typeface="Arial"/>
            </a:endParaRPr>
          </a:p>
          <a:p>
            <a:pPr>
              <a:buFont typeface="Wingdings" panose="020B0604020202020204" pitchFamily="34" charset="0"/>
              <a:buChar char="q"/>
            </a:pPr>
            <a:r>
              <a:rPr lang="en-US" dirty="0">
                <a:solidFill>
                  <a:schemeClr val="tx1"/>
                </a:solidFill>
                <a:latin typeface="Arial"/>
                <a:cs typeface="Arial"/>
              </a:rPr>
              <a:t> The NLP system should not accommodate only the dominant language practice </a:t>
            </a:r>
          </a:p>
          <a:p>
            <a:pPr>
              <a:buFont typeface="Wingdings" panose="020B0604020202020204" pitchFamily="34" charset="0"/>
              <a:buChar char="q"/>
            </a:pPr>
            <a:r>
              <a:rPr lang="en-US" dirty="0">
                <a:solidFill>
                  <a:schemeClr val="tx1"/>
                </a:solidFill>
                <a:latin typeface="Arial"/>
                <a:cs typeface="Arial"/>
              </a:rPr>
              <a:t> Must provide equal opportunities for the different variants of languages</a:t>
            </a:r>
          </a:p>
          <a:p>
            <a:pPr marL="457200" lvl="1" indent="0">
              <a:buNone/>
            </a:pPr>
            <a:endParaRPr lang="en-US" dirty="0">
              <a:solidFill>
                <a:schemeClr val="tx1"/>
              </a:solidFill>
              <a:latin typeface="Arial"/>
              <a:cs typeface="Arial"/>
            </a:endParaRPr>
          </a:p>
          <a:p>
            <a:pPr lvl="1">
              <a:buFont typeface="Courier New" panose="020B0604020202020204" pitchFamily="34" charset="0"/>
              <a:buChar char="o"/>
            </a:pPr>
            <a:endParaRPr lang="en-US" dirty="0">
              <a:solidFill>
                <a:schemeClr val="tx1"/>
              </a:solidFill>
              <a:latin typeface="Arial"/>
              <a:ea typeface="+mn-lt"/>
              <a:cs typeface="Arial"/>
            </a:endParaRPr>
          </a:p>
          <a:p>
            <a:pPr lvl="2">
              <a:buFont typeface="Wingdings" panose="020B0604020202020204" pitchFamily="34" charset="0"/>
              <a:buChar char="§"/>
            </a:pPr>
            <a:endParaRPr lang="en-US" dirty="0">
              <a:solidFill>
                <a:srgbClr val="000000"/>
              </a:solidFill>
              <a:latin typeface="Arial"/>
              <a:ea typeface="+mn-lt"/>
              <a:cs typeface="Arial"/>
            </a:endParaRPr>
          </a:p>
          <a:p>
            <a:pPr lvl="1"/>
            <a:endParaRPr lang="en-US" dirty="0">
              <a:solidFill>
                <a:schemeClr val="tx1"/>
              </a:solidFill>
              <a:latin typeface="Arial"/>
              <a:ea typeface="+mn-lt"/>
              <a:cs typeface="Arial"/>
            </a:endParaRPr>
          </a:p>
          <a:p>
            <a:pPr lvl="1">
              <a:buFont typeface="Courier New" panose="020B0604020202020204" pitchFamily="34" charset="0"/>
              <a:buChar char="o"/>
            </a:pPr>
            <a:endParaRPr lang="en-US" dirty="0">
              <a:solidFill>
                <a:srgbClr val="000000"/>
              </a:solidFill>
              <a:latin typeface="Arial"/>
              <a:cs typeface="Arial"/>
            </a:endParaRPr>
          </a:p>
          <a:p>
            <a:pPr lvl="1">
              <a:buFont typeface="Courier New" panose="020B0604020202020204" pitchFamily="34" charset="0"/>
              <a:buChar char="o"/>
            </a:pPr>
            <a:endParaRPr lang="en-US" dirty="0">
              <a:solidFill>
                <a:srgbClr val="000000"/>
              </a:solidFill>
              <a:latin typeface="Arial"/>
              <a:cs typeface="Arial"/>
            </a:endParaRPr>
          </a:p>
          <a:p>
            <a:pPr lvl="1">
              <a:buFont typeface="Courier New" panose="020B0604020202020204" pitchFamily="34" charset="0"/>
              <a:buChar char="o"/>
            </a:pPr>
            <a:endParaRPr lang="en-US" dirty="0">
              <a:solidFill>
                <a:srgbClr val="000000"/>
              </a:solidFill>
              <a:latin typeface="Arial"/>
              <a:cs typeface="Arial"/>
            </a:endParaRPr>
          </a:p>
          <a:p>
            <a:pPr lvl="1">
              <a:buFont typeface="Courier New" panose="020B0604020202020204" pitchFamily="34" charset="0"/>
              <a:buChar char="o"/>
            </a:pPr>
            <a:endParaRPr lang="en-US" dirty="0">
              <a:solidFill>
                <a:srgbClr val="000000"/>
              </a:solidFill>
              <a:latin typeface="Arial"/>
              <a:cs typeface="Arial"/>
            </a:endParaRPr>
          </a:p>
          <a:p>
            <a:pPr lvl="1"/>
            <a:endParaRPr lang="en-US" dirty="0">
              <a:solidFill>
                <a:srgbClr val="FFFFFF"/>
              </a:solidFill>
              <a:latin typeface="Avenir Next LT Pro"/>
              <a:cs typeface="Arial"/>
            </a:endParaRPr>
          </a:p>
          <a:p>
            <a:pPr lvl="1"/>
            <a:endParaRPr lang="en-US" dirty="0">
              <a:solidFill>
                <a:srgbClr val="000000"/>
              </a:solidFill>
              <a:latin typeface="Arial"/>
              <a:cs typeface="Arial"/>
            </a:endParaRPr>
          </a:p>
          <a:p>
            <a:pPr lvl="1">
              <a:buFont typeface="Arial" panose="020B0604020202020204" pitchFamily="34" charset="0"/>
              <a:buChar char="•"/>
            </a:pPr>
            <a:endParaRPr lang="en-US" dirty="0">
              <a:solidFill>
                <a:srgbClr val="000000"/>
              </a:solidFill>
              <a:latin typeface="Arial"/>
              <a:cs typeface="Arial"/>
            </a:endParaRPr>
          </a:p>
          <a:p>
            <a:pPr marL="457200" lvl="1" indent="0">
              <a:buNone/>
            </a:pPr>
            <a:endParaRPr lang="en-US" dirty="0">
              <a:solidFill>
                <a:srgbClr val="000000"/>
              </a:solidFill>
              <a:latin typeface="Arial"/>
              <a:cs typeface="Arial"/>
            </a:endParaRPr>
          </a:p>
          <a:p>
            <a:pPr marL="457200" lvl="1" indent="0">
              <a:buNone/>
            </a:pPr>
            <a:endParaRPr lang="en-US" dirty="0">
              <a:solidFill>
                <a:srgbClr val="000000"/>
              </a:solidFill>
              <a:latin typeface="Arial"/>
              <a:cs typeface="Arial"/>
            </a:endParaRPr>
          </a:p>
          <a:p>
            <a:pPr lvl="1"/>
            <a:endParaRPr lang="en-US" sz="2400" dirty="0">
              <a:solidFill>
                <a:srgbClr val="000000"/>
              </a:solidFill>
              <a:latin typeface="Arial"/>
              <a:cs typeface="Arial"/>
            </a:endParaRPr>
          </a:p>
          <a:p>
            <a:pPr marL="0" indent="0">
              <a:buNone/>
            </a:pPr>
            <a:endParaRPr lang="en-US" sz="2400"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solidFill>
                <a:srgbClr val="FFFFFF"/>
              </a:solidFill>
              <a:latin typeface="Avenir Next LT Pro"/>
              <a:cs typeface="Arial"/>
            </a:endParaRPr>
          </a:p>
        </p:txBody>
      </p:sp>
    </p:spTree>
    <p:extLst>
      <p:ext uri="{BB962C8B-B14F-4D97-AF65-F5344CB8AC3E}">
        <p14:creationId xmlns:p14="http://schemas.microsoft.com/office/powerpoint/2010/main" val="1231760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807874" cy="3559025"/>
          </a:xfrm>
        </p:spPr>
        <p:txBody>
          <a:bodyPr vert="horz" lIns="91440" tIns="45720" rIns="91440" bIns="45720" rtlCol="0" anchor="t">
            <a:normAutofit/>
          </a:bodyPr>
          <a:lstStyle/>
          <a:p>
            <a:pPr>
              <a:buFont typeface="Wingdings" panose="020B0604020202020204" pitchFamily="34" charset="0"/>
              <a:buChar char="q"/>
            </a:pPr>
            <a:endParaRPr lang="en-US">
              <a:solidFill>
                <a:schemeClr val="tx1"/>
              </a:solidFill>
              <a:latin typeface="Arial"/>
              <a:ea typeface="+mn-lt"/>
              <a:cs typeface="Arial"/>
            </a:endParaRPr>
          </a:p>
          <a:p>
            <a:pPr lvl="1"/>
            <a:endParaRPr lang="en-US" dirty="0">
              <a:solidFill>
                <a:srgbClr val="FFFFFF"/>
              </a:solidFill>
              <a:latin typeface="Avenir Next LT Pro"/>
              <a:ea typeface="+mn-lt"/>
              <a:cs typeface="Arial"/>
            </a:endParaRPr>
          </a:p>
          <a:p>
            <a:pPr lvl="1"/>
            <a:endParaRPr lang="en-US" dirty="0">
              <a:solidFill>
                <a:schemeClr val="tx1"/>
              </a:solidFill>
              <a:latin typeface="Arial"/>
              <a:ea typeface="+mn-lt"/>
              <a:cs typeface="Arial"/>
            </a:endParaRPr>
          </a:p>
          <a:p>
            <a:pPr lvl="1"/>
            <a:endParaRPr lang="en-US" sz="2400" dirty="0">
              <a:solidFill>
                <a:schemeClr val="tx1"/>
              </a:solidFill>
              <a:latin typeface="Arial"/>
              <a:cs typeface="Arial"/>
            </a:endParaRPr>
          </a:p>
          <a:p>
            <a:pPr marL="457200" lvl="1" indent="0">
              <a:buNone/>
            </a:pPr>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0" indent="0">
              <a:buNone/>
            </a:pPr>
            <a:endParaRPr lang="en-US" sz="2400"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p>
        </p:txBody>
      </p:sp>
      <p:sp>
        <p:nvSpPr>
          <p:cNvPr id="3" name="Content Placeholder 4">
            <a:extLst>
              <a:ext uri="{FF2B5EF4-FFF2-40B4-BE49-F238E27FC236}">
                <a16:creationId xmlns:a16="http://schemas.microsoft.com/office/drawing/2014/main" id="{639E1A9F-446C-4DC0-BC45-BC2151FC36C0}"/>
              </a:ext>
            </a:extLst>
          </p:cNvPr>
          <p:cNvSpPr txBox="1">
            <a:spLocks/>
          </p:cNvSpPr>
          <p:nvPr/>
        </p:nvSpPr>
        <p:spPr>
          <a:xfrm>
            <a:off x="3577107" y="3298143"/>
            <a:ext cx="4486494" cy="118716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5400" dirty="0">
                <a:solidFill>
                  <a:schemeClr val="tx1"/>
                </a:solidFill>
                <a:latin typeface="Arial"/>
                <a:cs typeface="Arial"/>
              </a:rPr>
              <a:t>Thank You!!!</a:t>
            </a:r>
          </a:p>
          <a:p>
            <a:pPr lvl="1">
              <a:buFont typeface="Courier New" panose="020B0604020202020204" pitchFamily="34" charset="0"/>
              <a:buChar char="o"/>
            </a:pPr>
            <a:endParaRPr lang="en-US" dirty="0">
              <a:solidFill>
                <a:schemeClr val="tx1"/>
              </a:solidFill>
              <a:latin typeface="Arial"/>
              <a:ea typeface="+mn-lt"/>
              <a:cs typeface="Arial"/>
            </a:endParaRPr>
          </a:p>
          <a:p>
            <a:pPr lvl="1">
              <a:buFont typeface="Courier New" panose="020B0604020202020204" pitchFamily="34" charset="0"/>
              <a:buChar char="o"/>
            </a:pPr>
            <a:endParaRPr lang="en-US" dirty="0">
              <a:solidFill>
                <a:srgbClr val="000000"/>
              </a:solidFill>
              <a:latin typeface="Arial"/>
              <a:ea typeface="+mn-lt"/>
              <a:cs typeface="Arial"/>
            </a:endParaRPr>
          </a:p>
          <a:p>
            <a:pPr lvl="1">
              <a:buFont typeface="Courier New" panose="020B0604020202020204" pitchFamily="34" charset="0"/>
              <a:buChar char="o"/>
            </a:pPr>
            <a:endParaRPr lang="en-US" dirty="0">
              <a:solidFill>
                <a:schemeClr val="tx1"/>
              </a:solidFill>
              <a:latin typeface="Arial"/>
              <a:ea typeface="+mn-lt"/>
              <a:cs typeface="Arial"/>
            </a:endParaRPr>
          </a:p>
          <a:p>
            <a:pPr lvl="1"/>
            <a:endParaRPr lang="en-US" dirty="0">
              <a:solidFill>
                <a:srgbClr val="FFFFFF"/>
              </a:solidFill>
              <a:latin typeface="Avenir Next LT Pro"/>
              <a:cs typeface="Arial"/>
            </a:endParaRPr>
          </a:p>
          <a:p>
            <a:pPr lvl="1"/>
            <a:endParaRPr lang="en-US" dirty="0">
              <a:solidFill>
                <a:srgbClr val="000000"/>
              </a:solidFill>
              <a:latin typeface="Arial"/>
              <a:cs typeface="Arial"/>
            </a:endParaRPr>
          </a:p>
          <a:p>
            <a:pPr lvl="1"/>
            <a:endParaRPr lang="en-US" dirty="0">
              <a:solidFill>
                <a:srgbClr val="000000"/>
              </a:solidFill>
              <a:latin typeface="Arial"/>
              <a:cs typeface="Arial"/>
            </a:endParaRPr>
          </a:p>
          <a:p>
            <a:pPr marL="457200" lvl="1" indent="0">
              <a:buNone/>
            </a:pPr>
            <a:endParaRPr lang="en-US" dirty="0">
              <a:solidFill>
                <a:srgbClr val="000000"/>
              </a:solidFill>
              <a:latin typeface="Arial"/>
              <a:cs typeface="Arial"/>
            </a:endParaRPr>
          </a:p>
          <a:p>
            <a:pPr marL="457200" lvl="1" indent="0">
              <a:buNone/>
            </a:pPr>
            <a:endParaRPr lang="en-US" dirty="0">
              <a:solidFill>
                <a:srgbClr val="000000"/>
              </a:solidFill>
              <a:latin typeface="Arial"/>
              <a:cs typeface="Arial"/>
            </a:endParaRPr>
          </a:p>
          <a:p>
            <a:pPr lvl="1"/>
            <a:endParaRPr lang="en-US" dirty="0">
              <a:solidFill>
                <a:srgbClr val="000000"/>
              </a:solidFill>
              <a:latin typeface="Arial"/>
              <a:cs typeface="Arial"/>
            </a:endParaRPr>
          </a:p>
          <a:p>
            <a:pPr marL="0" indent="0">
              <a:buNone/>
            </a:pPr>
            <a:endParaRPr lang="en-US" dirty="0">
              <a:solidFill>
                <a:srgbClr val="000000"/>
              </a:solidFill>
              <a:latin typeface="Arial"/>
              <a:cs typeface="Arial"/>
            </a:endParaRPr>
          </a:p>
          <a:p>
            <a:pPr>
              <a:buFont typeface="Wingdings"/>
              <a:buChar char="q"/>
            </a:pPr>
            <a:endParaRPr lang="en-US"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solidFill>
                <a:srgbClr val="FFFFFF"/>
              </a:solidFill>
              <a:latin typeface="Avenir Next LT Pro"/>
              <a:cs typeface="Arial"/>
            </a:endParaRPr>
          </a:p>
        </p:txBody>
      </p:sp>
    </p:spTree>
    <p:extLst>
      <p:ext uri="{BB962C8B-B14F-4D97-AF65-F5344CB8AC3E}">
        <p14:creationId xmlns:p14="http://schemas.microsoft.com/office/powerpoint/2010/main" val="124535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t>Paper</a:t>
            </a:r>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515600" cy="3235436"/>
          </a:xfrm>
        </p:spPr>
        <p:txBody>
          <a:bodyPr vert="horz" lIns="91440" tIns="45720" rIns="91440" bIns="45720" rtlCol="0" anchor="t">
            <a:normAutofit/>
          </a:bodyPr>
          <a:lstStyle/>
          <a:p>
            <a:pPr>
              <a:buFont typeface="Wingdings"/>
              <a:buChar char="q"/>
            </a:pPr>
            <a:r>
              <a:rPr lang="en-US" sz="2400" b="1" dirty="0">
                <a:solidFill>
                  <a:schemeClr val="tx1"/>
                </a:solidFill>
                <a:latin typeface="Arial"/>
                <a:ea typeface="+mn-lt"/>
                <a:cs typeface="+mn-lt"/>
              </a:rPr>
              <a:t>Language (Technology) is Power: A Critical Survey of Bias in NLP</a:t>
            </a:r>
            <a:endParaRPr lang="en-US" sz="2400" b="1" dirty="0">
              <a:solidFill>
                <a:schemeClr val="tx1"/>
              </a:solidFill>
              <a:latin typeface="Arial"/>
            </a:endParaRPr>
          </a:p>
          <a:p>
            <a:pPr lvl="1"/>
            <a:r>
              <a:rPr lang="en-US" sz="2000" dirty="0" err="1">
                <a:solidFill>
                  <a:schemeClr val="tx1"/>
                </a:solidFill>
                <a:latin typeface="Arial"/>
                <a:ea typeface="+mn-lt"/>
                <a:cs typeface="+mn-lt"/>
              </a:rPr>
              <a:t>Su</a:t>
            </a:r>
            <a:r>
              <a:rPr lang="en-US" sz="2000" dirty="0">
                <a:solidFill>
                  <a:schemeClr val="tx1"/>
                </a:solidFill>
                <a:latin typeface="Arial"/>
                <a:ea typeface="+mn-lt"/>
                <a:cs typeface="+mn-lt"/>
              </a:rPr>
              <a:t> Lin Blodgett, Solon Barocas, Hal </a:t>
            </a:r>
            <a:r>
              <a:rPr lang="en-US" sz="2000" dirty="0" err="1">
                <a:solidFill>
                  <a:schemeClr val="tx1"/>
                </a:solidFill>
                <a:latin typeface="Arial"/>
                <a:ea typeface="+mn-lt"/>
                <a:cs typeface="+mn-lt"/>
              </a:rPr>
              <a:t>Daumé</a:t>
            </a:r>
            <a:r>
              <a:rPr lang="en-US" sz="2000" dirty="0">
                <a:solidFill>
                  <a:schemeClr val="tx1"/>
                </a:solidFill>
                <a:latin typeface="Arial"/>
                <a:ea typeface="+mn-lt"/>
                <a:cs typeface="+mn-lt"/>
              </a:rPr>
              <a:t> III, and Hanna Wallach</a:t>
            </a:r>
            <a:endParaRPr lang="en-US" sz="2000" dirty="0">
              <a:solidFill>
                <a:schemeClr val="tx1"/>
              </a:solidFill>
              <a:latin typeface="Arial"/>
              <a:cs typeface="Arial"/>
            </a:endParaRPr>
          </a:p>
          <a:p>
            <a:pPr lvl="1"/>
            <a:r>
              <a:rPr lang="en-US" sz="2000" dirty="0">
                <a:solidFill>
                  <a:schemeClr val="tx1"/>
                </a:solidFill>
                <a:latin typeface="Arial"/>
                <a:ea typeface="+mn-lt"/>
                <a:cs typeface="+mn-lt"/>
              </a:rPr>
              <a:t>Submitted on 28 May 2020 (v1),</a:t>
            </a:r>
          </a:p>
          <a:p>
            <a:pPr lvl="1"/>
            <a:r>
              <a:rPr lang="en-US" sz="2000" dirty="0">
                <a:solidFill>
                  <a:schemeClr val="tx1"/>
                </a:solidFill>
                <a:latin typeface="Arial"/>
                <a:ea typeface="+mn-lt"/>
                <a:cs typeface="+mn-lt"/>
              </a:rPr>
              <a:t> Last revised 29 May 2020 (this version, v2) </a:t>
            </a:r>
            <a:endParaRPr lang="en-US" sz="2000" dirty="0">
              <a:solidFill>
                <a:schemeClr val="tx1"/>
              </a:solidFill>
              <a:latin typeface="Arial"/>
            </a:endParaRPr>
          </a:p>
          <a:p>
            <a:pPr>
              <a:buFont typeface="Wingdings"/>
              <a:buChar char="q"/>
            </a:pPr>
            <a:endParaRPr lang="en-US" dirty="0"/>
          </a:p>
        </p:txBody>
      </p:sp>
    </p:spTree>
    <p:extLst>
      <p:ext uri="{BB962C8B-B14F-4D97-AF65-F5344CB8AC3E}">
        <p14:creationId xmlns:p14="http://schemas.microsoft.com/office/powerpoint/2010/main" val="400846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t>Overview</a:t>
            </a:r>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515600" cy="3235436"/>
          </a:xfrm>
        </p:spPr>
        <p:txBody>
          <a:bodyPr vert="horz" lIns="91440" tIns="45720" rIns="91440" bIns="45720" rtlCol="0" anchor="t">
            <a:normAutofit/>
          </a:bodyPr>
          <a:lstStyle/>
          <a:p>
            <a:pPr>
              <a:buFont typeface="Wingdings"/>
              <a:buChar char="q"/>
            </a:pPr>
            <a:r>
              <a:rPr lang="en-US" sz="2400" b="1" dirty="0">
                <a:solidFill>
                  <a:schemeClr val="tx1"/>
                </a:solidFill>
                <a:latin typeface="Arial"/>
                <a:cs typeface="Arial"/>
              </a:rPr>
              <a:t> Selection Methods of Papers</a:t>
            </a:r>
          </a:p>
          <a:p>
            <a:pPr>
              <a:buFont typeface="Wingdings"/>
              <a:buChar char="q"/>
            </a:pPr>
            <a:r>
              <a:rPr lang="en-US" sz="2400" b="1" dirty="0">
                <a:solidFill>
                  <a:schemeClr val="tx1"/>
                </a:solidFill>
                <a:latin typeface="Arial"/>
                <a:cs typeface="Arial"/>
              </a:rPr>
              <a:t> Classification of Papers</a:t>
            </a:r>
          </a:p>
          <a:p>
            <a:pPr>
              <a:buFont typeface="Wingdings"/>
              <a:buChar char="q"/>
            </a:pPr>
            <a:r>
              <a:rPr lang="en-US" sz="2400" b="1" dirty="0">
                <a:solidFill>
                  <a:schemeClr val="tx1"/>
                </a:solidFill>
                <a:latin typeface="Arial"/>
                <a:cs typeface="Arial"/>
              </a:rPr>
              <a:t> </a:t>
            </a:r>
            <a:r>
              <a:rPr lang="en-US" sz="2400" b="1" dirty="0">
                <a:solidFill>
                  <a:schemeClr val="tx1"/>
                </a:solidFill>
                <a:latin typeface="Arial"/>
                <a:ea typeface="+mn-lt"/>
                <a:cs typeface="+mn-lt"/>
              </a:rPr>
              <a:t>Study of limitations in Bias Analysis in NLP</a:t>
            </a:r>
          </a:p>
          <a:p>
            <a:pPr>
              <a:buFont typeface="Wingdings"/>
              <a:buChar char="q"/>
            </a:pPr>
            <a:r>
              <a:rPr lang="en-US" sz="2400" b="1" dirty="0">
                <a:solidFill>
                  <a:schemeClr val="tx1"/>
                </a:solidFill>
                <a:latin typeface="Arial"/>
                <a:cs typeface="Arial"/>
              </a:rPr>
              <a:t> Recommendations from the authors for Bias Analysis in NLP</a:t>
            </a:r>
          </a:p>
          <a:p>
            <a:pPr>
              <a:buFont typeface="Wingdings"/>
              <a:buChar char="q"/>
            </a:pPr>
            <a:r>
              <a:rPr lang="en-US" sz="2400" b="1" dirty="0">
                <a:solidFill>
                  <a:schemeClr val="tx1"/>
                </a:solidFill>
                <a:latin typeface="Arial"/>
                <a:cs typeface="Arial"/>
              </a:rPr>
              <a:t> Case Study</a:t>
            </a:r>
          </a:p>
          <a:p>
            <a:pPr>
              <a:buFont typeface="Wingdings"/>
              <a:buChar char="q"/>
            </a:pPr>
            <a:r>
              <a:rPr lang="en-US" sz="2400" b="1" dirty="0">
                <a:solidFill>
                  <a:schemeClr val="tx1"/>
                </a:solidFill>
                <a:latin typeface="Arial"/>
                <a:cs typeface="Arial"/>
              </a:rPr>
              <a:t> Conclusion and future scope</a:t>
            </a:r>
          </a:p>
          <a:p>
            <a:pPr>
              <a:buFont typeface="Wingdings"/>
              <a:buChar char="q"/>
            </a:pPr>
            <a:endParaRPr lang="en-US" sz="2400" b="1" dirty="0">
              <a:solidFill>
                <a:srgbClr val="000000"/>
              </a:solidFill>
              <a:latin typeface="Arial"/>
              <a:cs typeface="Arial"/>
            </a:endParaRPr>
          </a:p>
          <a:p>
            <a:pPr marL="0" indent="0">
              <a:buNone/>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p>
        </p:txBody>
      </p:sp>
    </p:spTree>
    <p:extLst>
      <p:ext uri="{BB962C8B-B14F-4D97-AF65-F5344CB8AC3E}">
        <p14:creationId xmlns:p14="http://schemas.microsoft.com/office/powerpoint/2010/main" val="369706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latin typeface="Arial"/>
                <a:cs typeface="Arial"/>
              </a:rPr>
              <a:t>Selection Methods of Papers</a:t>
            </a:r>
            <a:endParaRPr lang="en-US" dirty="0"/>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515600" cy="3559025"/>
          </a:xfrm>
        </p:spPr>
        <p:txBody>
          <a:bodyPr vert="horz" lIns="91440" tIns="45720" rIns="91440" bIns="45720" rtlCol="0" anchor="t">
            <a:normAutofit fontScale="92500" lnSpcReduction="20000"/>
          </a:bodyPr>
          <a:lstStyle/>
          <a:p>
            <a:pPr>
              <a:buFont typeface="Wingdings" panose="020B0604020202020204" pitchFamily="34" charset="0"/>
              <a:buChar char="q"/>
            </a:pPr>
            <a:r>
              <a:rPr lang="en-US" sz="2400" dirty="0">
                <a:solidFill>
                  <a:schemeClr val="tx1"/>
                </a:solidFill>
                <a:latin typeface="Arial"/>
                <a:ea typeface="+mn-lt"/>
                <a:cs typeface="+mn-lt"/>
              </a:rPr>
              <a:t> 146 Papers have been selected</a:t>
            </a:r>
          </a:p>
          <a:p>
            <a:pPr>
              <a:buFont typeface="Wingdings" panose="020B0604020202020204" pitchFamily="34" charset="0"/>
              <a:buChar char="q"/>
            </a:pPr>
            <a:r>
              <a:rPr lang="en-US" sz="2400" dirty="0">
                <a:solidFill>
                  <a:schemeClr val="tx1"/>
                </a:solidFill>
                <a:latin typeface="Arial"/>
                <a:ea typeface="+mn-lt"/>
                <a:cs typeface="+mn-lt"/>
              </a:rPr>
              <a:t> Selected only text related papers</a:t>
            </a:r>
          </a:p>
          <a:p>
            <a:pPr>
              <a:buFont typeface="Wingdings" panose="020B0604020202020204" pitchFamily="34" charset="0"/>
              <a:buChar char="q"/>
            </a:pPr>
            <a:r>
              <a:rPr lang="en-US" sz="2400" dirty="0">
                <a:solidFill>
                  <a:schemeClr val="tx1"/>
                </a:solidFill>
                <a:latin typeface="Arial"/>
                <a:ea typeface="+mn-lt"/>
                <a:cs typeface="Arial"/>
              </a:rPr>
              <a:t> The </a:t>
            </a:r>
            <a:r>
              <a:rPr lang="en-US" sz="2400" dirty="0">
                <a:solidFill>
                  <a:schemeClr val="tx1"/>
                </a:solidFill>
                <a:latin typeface="Arial"/>
                <a:ea typeface="+mn-lt"/>
                <a:cs typeface="Arial"/>
                <a:hlinkClick r:id="rId3">
                  <a:extLst>
                    <a:ext uri="{A12FA001-AC4F-418D-AE19-62706E023703}">
                      <ahyp:hlinkClr xmlns:ahyp="http://schemas.microsoft.com/office/drawing/2018/hyperlinkcolor" val="tx"/>
                    </a:ext>
                  </a:extLst>
                </a:hlinkClick>
              </a:rPr>
              <a:t>ACL Anthology</a:t>
            </a:r>
            <a:r>
              <a:rPr lang="en-US" sz="2400" dirty="0">
                <a:solidFill>
                  <a:schemeClr val="tx1"/>
                </a:solidFill>
                <a:latin typeface="Arial"/>
                <a:ea typeface="+mn-lt"/>
                <a:cs typeface="Arial"/>
              </a:rPr>
              <a:t> was used to find papers published before May 2020 containing keywords “bias” or “fairness” </a:t>
            </a:r>
            <a:endParaRPr lang="en-US" sz="2400" dirty="0">
              <a:solidFill>
                <a:schemeClr val="tx1"/>
              </a:solidFill>
              <a:latin typeface="Arial"/>
              <a:ea typeface="+mn-lt"/>
              <a:cs typeface="+mn-lt"/>
            </a:endParaRPr>
          </a:p>
          <a:p>
            <a:pPr>
              <a:buFont typeface="Wingdings" panose="020B0604020202020204" pitchFamily="34" charset="0"/>
              <a:buChar char="q"/>
            </a:pPr>
            <a:r>
              <a:rPr lang="en-US" sz="2400" dirty="0">
                <a:solidFill>
                  <a:schemeClr val="tx1"/>
                </a:solidFill>
                <a:latin typeface="Arial"/>
                <a:ea typeface="+mn-lt"/>
                <a:cs typeface="Arial"/>
              </a:rPr>
              <a:t> The papers, using “bias” in the social context, were considered relevant </a:t>
            </a:r>
          </a:p>
          <a:p>
            <a:pPr>
              <a:buFont typeface="Wingdings" panose="020B0604020202020204" pitchFamily="34" charset="0"/>
              <a:buChar char="q"/>
            </a:pPr>
            <a:r>
              <a:rPr lang="en-US" sz="2400" dirty="0">
                <a:solidFill>
                  <a:schemeClr val="tx1"/>
                </a:solidFill>
                <a:latin typeface="Arial"/>
                <a:ea typeface="+mn-lt"/>
                <a:cs typeface="Arial"/>
              </a:rPr>
              <a:t> The citation graph of the resulting set of papers was explored </a:t>
            </a:r>
          </a:p>
          <a:p>
            <a:pPr>
              <a:buFont typeface="Wingdings" panose="020B0604020202020204" pitchFamily="34" charset="0"/>
              <a:buChar char="q"/>
            </a:pPr>
            <a:r>
              <a:rPr lang="en-US" sz="2400" dirty="0">
                <a:solidFill>
                  <a:schemeClr val="tx1"/>
                </a:solidFill>
                <a:latin typeface="Arial"/>
                <a:ea typeface="+mn-lt"/>
                <a:cs typeface="Arial"/>
              </a:rPr>
              <a:t> Leading conferences and workshops in the field of machine learning, natural language processing, and human-computer interaction were manually investigated</a:t>
            </a:r>
          </a:p>
          <a:p>
            <a:pPr>
              <a:buFont typeface="Wingdings"/>
              <a:buChar char="q"/>
            </a:pPr>
            <a:endParaRPr lang="en-US" sz="2400" b="1" dirty="0">
              <a:solidFill>
                <a:schemeClr val="tx1"/>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p>
        </p:txBody>
      </p:sp>
    </p:spTree>
    <p:extLst>
      <p:ext uri="{BB962C8B-B14F-4D97-AF65-F5344CB8AC3E}">
        <p14:creationId xmlns:p14="http://schemas.microsoft.com/office/powerpoint/2010/main" val="291100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latin typeface="Arial"/>
                <a:cs typeface="Arial"/>
              </a:rPr>
              <a:t>Classification of Papers</a:t>
            </a:r>
            <a:endParaRPr lang="en-US" dirty="0"/>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807874" cy="3559025"/>
          </a:xfrm>
        </p:spPr>
        <p:txBody>
          <a:bodyPr vert="horz" lIns="91440" tIns="45720" rIns="91440" bIns="45720" rtlCol="0" anchor="t">
            <a:normAutofit fontScale="92500"/>
          </a:bodyPr>
          <a:lstStyle/>
          <a:p>
            <a:pPr>
              <a:buFont typeface="Wingdings" panose="020B0604020202020204" pitchFamily="34" charset="0"/>
              <a:buChar char="q"/>
            </a:pPr>
            <a:r>
              <a:rPr lang="en-US" sz="2400" dirty="0">
                <a:solidFill>
                  <a:schemeClr val="tx1"/>
                </a:solidFill>
                <a:latin typeface="Arial"/>
                <a:ea typeface="+mn-lt"/>
                <a:cs typeface="+mn-lt"/>
              </a:rPr>
              <a:t> Allocational harms</a:t>
            </a:r>
            <a:endParaRPr lang="en-US" dirty="0">
              <a:solidFill>
                <a:schemeClr val="tx1"/>
              </a:solidFill>
              <a:latin typeface="Arial"/>
              <a:ea typeface="+mn-lt"/>
              <a:cs typeface="Arial"/>
            </a:endParaRPr>
          </a:p>
          <a:p>
            <a:pPr>
              <a:buFont typeface="Wingdings" panose="020B0604020202020204" pitchFamily="34" charset="0"/>
              <a:buChar char="q"/>
            </a:pPr>
            <a:r>
              <a:rPr lang="en-US" sz="2400" dirty="0">
                <a:solidFill>
                  <a:schemeClr val="tx1"/>
                </a:solidFill>
                <a:latin typeface="Arial"/>
                <a:ea typeface="+mn-lt"/>
                <a:cs typeface="+mn-lt"/>
              </a:rPr>
              <a:t> Stereotyping that reiterates negative generalizations about social groups</a:t>
            </a:r>
            <a:endParaRPr lang="en-US" dirty="0">
              <a:solidFill>
                <a:schemeClr val="tx1"/>
              </a:solidFill>
              <a:latin typeface="Arial"/>
              <a:ea typeface="+mn-lt"/>
              <a:cs typeface="Arial"/>
            </a:endParaRPr>
          </a:p>
          <a:p>
            <a:pPr>
              <a:buFont typeface="Wingdings" panose="020B0604020202020204" pitchFamily="34" charset="0"/>
              <a:buChar char="q"/>
            </a:pPr>
            <a:r>
              <a:rPr lang="en-US" sz="2400" dirty="0">
                <a:solidFill>
                  <a:schemeClr val="tx1"/>
                </a:solidFill>
                <a:latin typeface="Arial"/>
                <a:ea typeface="+mn-lt"/>
                <a:cs typeface="+mn-lt"/>
              </a:rPr>
              <a:t> Other representational harms such as misrepresentation of different social groups</a:t>
            </a:r>
            <a:endParaRPr lang="en-US" dirty="0">
              <a:solidFill>
                <a:schemeClr val="tx1"/>
              </a:solidFill>
              <a:latin typeface="Arial"/>
              <a:ea typeface="+mn-lt"/>
              <a:cs typeface="Arial"/>
            </a:endParaRPr>
          </a:p>
          <a:p>
            <a:pPr>
              <a:buFont typeface="Wingdings" panose="020B0604020202020204" pitchFamily="34" charset="0"/>
              <a:buChar char="q"/>
            </a:pPr>
            <a:r>
              <a:rPr lang="en-US" sz="2400" dirty="0">
                <a:solidFill>
                  <a:schemeClr val="tx1"/>
                </a:solidFill>
                <a:latin typeface="Arial"/>
                <a:ea typeface="+mn-lt"/>
                <a:cs typeface="+mn-lt"/>
              </a:rPr>
              <a:t> Questionable correlations between system behavior and features of language specific to certain social groups</a:t>
            </a:r>
            <a:endParaRPr lang="en-US" dirty="0">
              <a:solidFill>
                <a:schemeClr val="tx1"/>
              </a:solidFill>
              <a:latin typeface="Arial"/>
              <a:ea typeface="+mn-lt"/>
              <a:cs typeface="Arial"/>
            </a:endParaRPr>
          </a:p>
          <a:p>
            <a:pPr>
              <a:buFont typeface="Wingdings" panose="020B0604020202020204" pitchFamily="34" charset="0"/>
              <a:buChar char="q"/>
            </a:pPr>
            <a:r>
              <a:rPr lang="en-US" sz="2400" dirty="0">
                <a:solidFill>
                  <a:schemeClr val="tx1"/>
                </a:solidFill>
                <a:latin typeface="Arial"/>
                <a:ea typeface="+mn-lt"/>
                <a:cs typeface="+mn-lt"/>
              </a:rPr>
              <a:t> Vague or no description of bias in the research</a:t>
            </a:r>
            <a:endParaRPr lang="en-US" dirty="0">
              <a:solidFill>
                <a:schemeClr val="tx1"/>
              </a:solidFill>
              <a:latin typeface="Arial"/>
              <a:ea typeface="+mn-lt"/>
              <a:cs typeface="Arial"/>
            </a:endParaRPr>
          </a:p>
          <a:p>
            <a:pPr>
              <a:buFont typeface="Wingdings" panose="020B0604020202020204" pitchFamily="34" charset="0"/>
              <a:buChar char="q"/>
            </a:pPr>
            <a:r>
              <a:rPr lang="en-US" sz="2400" dirty="0">
                <a:solidFill>
                  <a:schemeClr val="tx1"/>
                </a:solidFill>
                <a:latin typeface="Arial"/>
                <a:ea typeface="+mn-lt"/>
                <a:cs typeface="+mn-lt"/>
              </a:rPr>
              <a:t> Surveys, frameworks, and meta-analyses</a:t>
            </a:r>
            <a:endParaRPr lang="en-US">
              <a:solidFill>
                <a:schemeClr val="tx1"/>
              </a:solidFill>
              <a:latin typeface="Arial"/>
              <a:cs typeface="Arial"/>
            </a:endParaRPr>
          </a:p>
          <a:p>
            <a:pPr marL="0" indent="0">
              <a:buNone/>
            </a:pPr>
            <a:endParaRPr lang="en-US" sz="2400" dirty="0">
              <a:solidFill>
                <a:schemeClr val="tx1"/>
              </a:solidFill>
              <a:latin typeface="Arial"/>
              <a:ea typeface="+mn-lt"/>
              <a:cs typeface="Arial"/>
            </a:endParaRPr>
          </a:p>
          <a:p>
            <a:pPr>
              <a:buFont typeface="Wingdings"/>
              <a:buChar char="q"/>
            </a:pPr>
            <a:endParaRPr lang="en-US" sz="2400" b="1" dirty="0">
              <a:solidFill>
                <a:schemeClr val="tx1"/>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p>
        </p:txBody>
      </p:sp>
    </p:spTree>
    <p:extLst>
      <p:ext uri="{BB962C8B-B14F-4D97-AF65-F5344CB8AC3E}">
        <p14:creationId xmlns:p14="http://schemas.microsoft.com/office/powerpoint/2010/main" val="289499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latin typeface="Arial"/>
                <a:cs typeface="Arial"/>
              </a:rPr>
              <a:t>Classification of Papers</a:t>
            </a:r>
            <a:endParaRPr lang="en-US" dirty="0"/>
          </a:p>
        </p:txBody>
      </p:sp>
      <p:pic>
        <p:nvPicPr>
          <p:cNvPr id="3" name="Picture 3" descr="Table&#10;&#10;Description automatically generated">
            <a:extLst>
              <a:ext uri="{FF2B5EF4-FFF2-40B4-BE49-F238E27FC236}">
                <a16:creationId xmlns:a16="http://schemas.microsoft.com/office/drawing/2014/main" id="{7456B1CB-E2E6-4587-92A1-52A3CEBCDD60}"/>
              </a:ext>
            </a:extLst>
          </p:cNvPr>
          <p:cNvPicPr>
            <a:picLocks noChangeAspect="1"/>
          </p:cNvPicPr>
          <p:nvPr/>
        </p:nvPicPr>
        <p:blipFill>
          <a:blip r:embed="rId3"/>
          <a:stretch>
            <a:fillRect/>
          </a:stretch>
        </p:blipFill>
        <p:spPr>
          <a:xfrm>
            <a:off x="2605414" y="2470190"/>
            <a:ext cx="7095993" cy="3953098"/>
          </a:xfrm>
          <a:prstGeom prst="rect">
            <a:avLst/>
          </a:prstGeom>
        </p:spPr>
      </p:pic>
    </p:spTree>
    <p:extLst>
      <p:ext uri="{BB962C8B-B14F-4D97-AF65-F5344CB8AC3E}">
        <p14:creationId xmlns:p14="http://schemas.microsoft.com/office/powerpoint/2010/main" val="330513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latin typeface="Arial"/>
                <a:cs typeface="Arial"/>
              </a:rPr>
              <a:t>Study of limitations in Bias Analysis in NLP</a:t>
            </a:r>
            <a:endParaRPr lang="en-US" dirty="0"/>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807874" cy="3559025"/>
          </a:xfrm>
        </p:spPr>
        <p:txBody>
          <a:bodyPr vert="horz" lIns="91440" tIns="45720" rIns="91440" bIns="45720" rtlCol="0" anchor="t">
            <a:normAutofit lnSpcReduction="10000"/>
          </a:bodyPr>
          <a:lstStyle/>
          <a:p>
            <a:pPr>
              <a:buFont typeface="Wingdings" panose="020B0604020202020204" pitchFamily="34" charset="0"/>
              <a:buChar char="q"/>
            </a:pPr>
            <a:r>
              <a:rPr lang="en-US" dirty="0">
                <a:solidFill>
                  <a:schemeClr val="tx1"/>
                </a:solidFill>
                <a:latin typeface="Arial"/>
                <a:cs typeface="Arial"/>
              </a:rPr>
              <a:t> Problems originating from the </a:t>
            </a:r>
            <a:r>
              <a:rPr lang="en-US" u="sng" dirty="0">
                <a:solidFill>
                  <a:schemeClr val="tx1"/>
                </a:solidFill>
                <a:latin typeface="Arial"/>
                <a:cs typeface="Arial"/>
              </a:rPr>
              <a:t>motivation</a:t>
            </a:r>
            <a:r>
              <a:rPr lang="en-US" dirty="0">
                <a:solidFill>
                  <a:schemeClr val="tx1"/>
                </a:solidFill>
                <a:latin typeface="Arial"/>
                <a:cs typeface="Arial"/>
              </a:rPr>
              <a:t> of the paper</a:t>
            </a:r>
          </a:p>
          <a:p>
            <a:pPr lvl="1"/>
            <a:r>
              <a:rPr lang="en-US" dirty="0">
                <a:solidFill>
                  <a:schemeClr val="tx1"/>
                </a:solidFill>
                <a:latin typeface="Arial"/>
                <a:ea typeface="+mn-lt"/>
                <a:cs typeface="Arial"/>
              </a:rPr>
              <a:t>Lack of proper motivation</a:t>
            </a:r>
          </a:p>
          <a:p>
            <a:pPr lvl="1"/>
            <a:r>
              <a:rPr lang="en-US" dirty="0">
                <a:solidFill>
                  <a:schemeClr val="tx1"/>
                </a:solidFill>
                <a:latin typeface="Arial"/>
                <a:cs typeface="Arial"/>
              </a:rPr>
              <a:t>Imprecise definition of Bias</a:t>
            </a:r>
          </a:p>
          <a:p>
            <a:pPr lvl="1"/>
            <a:r>
              <a:rPr lang="en-US" dirty="0">
                <a:solidFill>
                  <a:schemeClr val="tx1"/>
                </a:solidFill>
                <a:latin typeface="Arial"/>
                <a:ea typeface="+mn-lt"/>
                <a:cs typeface="+mn-lt"/>
              </a:rPr>
              <a:t>Lack of clarity about to what extent people are damaged by bias in NLP</a:t>
            </a:r>
            <a:endParaRPr lang="en-US" sz="2400" dirty="0">
              <a:solidFill>
                <a:schemeClr val="tx1"/>
              </a:solidFill>
              <a:latin typeface="Arial"/>
              <a:cs typeface="Arial"/>
            </a:endParaRPr>
          </a:p>
          <a:p>
            <a:pPr lvl="1"/>
            <a:r>
              <a:rPr lang="en-US" dirty="0">
                <a:solidFill>
                  <a:schemeClr val="tx1"/>
                </a:solidFill>
                <a:latin typeface="Arial"/>
                <a:ea typeface="+mn-lt"/>
                <a:cs typeface="+mn-lt"/>
              </a:rPr>
              <a:t>Inconsistency among different definitions of bias by different groups of researchers</a:t>
            </a:r>
            <a:endParaRPr lang="en-US" dirty="0">
              <a:solidFill>
                <a:schemeClr val="tx1"/>
              </a:solidFill>
              <a:latin typeface="Arial"/>
              <a:cs typeface="Arial"/>
            </a:endParaRPr>
          </a:p>
          <a:p>
            <a:pPr lvl="1"/>
            <a:r>
              <a:rPr lang="en-US" dirty="0">
                <a:solidFill>
                  <a:schemeClr val="tx1"/>
                </a:solidFill>
                <a:latin typeface="Arial"/>
                <a:ea typeface="+mn-lt"/>
                <a:cs typeface="+mn-lt"/>
              </a:rPr>
              <a:t>Too much focus on downstream effects of bias are lacking from concentration on representational harms</a:t>
            </a:r>
          </a:p>
          <a:p>
            <a:pPr marL="457200" lvl="1" indent="0">
              <a:buNone/>
            </a:pPr>
            <a:endParaRPr lang="en-US" sz="2400" dirty="0">
              <a:solidFill>
                <a:schemeClr val="tx1"/>
              </a:solidFill>
              <a:latin typeface="Arial"/>
              <a:cs typeface="Arial"/>
            </a:endParaRPr>
          </a:p>
          <a:p>
            <a:pPr marL="457200" lvl="1" indent="0">
              <a:buNone/>
            </a:pPr>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0" indent="0">
              <a:buNone/>
            </a:pPr>
            <a:endParaRPr lang="en-US" sz="2400"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p>
        </p:txBody>
      </p:sp>
    </p:spTree>
    <p:extLst>
      <p:ext uri="{BB962C8B-B14F-4D97-AF65-F5344CB8AC3E}">
        <p14:creationId xmlns:p14="http://schemas.microsoft.com/office/powerpoint/2010/main" val="199574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latin typeface="Arial"/>
                <a:cs typeface="Arial"/>
              </a:rPr>
              <a:t>Study of limitations in Bias Analysis in NLP</a:t>
            </a:r>
            <a:endParaRPr lang="en-US" dirty="0"/>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807874" cy="3559025"/>
          </a:xfrm>
        </p:spPr>
        <p:txBody>
          <a:bodyPr vert="horz" lIns="91440" tIns="45720" rIns="91440" bIns="45720" rtlCol="0" anchor="t">
            <a:normAutofit/>
          </a:bodyPr>
          <a:lstStyle/>
          <a:p>
            <a:pPr>
              <a:buFont typeface="Wingdings" panose="020B0604020202020204" pitchFamily="34" charset="0"/>
              <a:buChar char="q"/>
            </a:pPr>
            <a:r>
              <a:rPr lang="en-US" dirty="0">
                <a:solidFill>
                  <a:schemeClr val="tx1"/>
                </a:solidFill>
                <a:latin typeface="Arial"/>
                <a:cs typeface="Arial"/>
              </a:rPr>
              <a:t> Problems originating from the </a:t>
            </a:r>
            <a:r>
              <a:rPr lang="en-US" u="sng" dirty="0">
                <a:solidFill>
                  <a:schemeClr val="tx1"/>
                </a:solidFill>
                <a:latin typeface="Arial"/>
                <a:cs typeface="Arial"/>
              </a:rPr>
              <a:t>techniques</a:t>
            </a:r>
            <a:r>
              <a:rPr lang="en-US" dirty="0">
                <a:solidFill>
                  <a:schemeClr val="tx1"/>
                </a:solidFill>
                <a:latin typeface="Arial"/>
                <a:cs typeface="Arial"/>
              </a:rPr>
              <a:t> of the paper</a:t>
            </a:r>
          </a:p>
          <a:p>
            <a:pPr lvl="1"/>
            <a:r>
              <a:rPr lang="en-US" dirty="0">
                <a:solidFill>
                  <a:schemeClr val="tx1"/>
                </a:solidFill>
                <a:latin typeface="Arial"/>
                <a:ea typeface="+mn-lt"/>
                <a:cs typeface="Arial"/>
              </a:rPr>
              <a:t>Proposed some quantitative techniques without considering any literature on bias outside NLP</a:t>
            </a:r>
          </a:p>
          <a:p>
            <a:pPr lvl="1"/>
            <a:r>
              <a:rPr lang="en-US" dirty="0">
                <a:solidFill>
                  <a:schemeClr val="tx1"/>
                </a:solidFill>
                <a:latin typeface="Arial"/>
                <a:ea typeface="+mn-lt"/>
                <a:cs typeface="Arial"/>
              </a:rPr>
              <a:t>Mismatches between motivations and techniques</a:t>
            </a:r>
          </a:p>
          <a:p>
            <a:pPr lvl="1"/>
            <a:r>
              <a:rPr lang="en-US" dirty="0">
                <a:solidFill>
                  <a:schemeClr val="tx1"/>
                </a:solidFill>
                <a:latin typeface="Arial"/>
                <a:ea typeface="+mn-lt"/>
                <a:cs typeface="Arial"/>
              </a:rPr>
              <a:t>Focused on bias in either datasets or system predictions as the source of bias but failed to address the development and deployment steps in NLP systems as potential sources of bias</a:t>
            </a:r>
          </a:p>
          <a:p>
            <a:pPr lvl="1"/>
            <a:endParaRPr lang="en-US" dirty="0">
              <a:solidFill>
                <a:srgbClr val="FFFFFF"/>
              </a:solidFill>
              <a:latin typeface="Avenir Next LT Pro"/>
              <a:ea typeface="+mn-lt"/>
              <a:cs typeface="Arial"/>
            </a:endParaRPr>
          </a:p>
          <a:p>
            <a:pPr lvl="1"/>
            <a:endParaRPr lang="en-US" dirty="0">
              <a:solidFill>
                <a:schemeClr val="tx1"/>
              </a:solidFill>
              <a:latin typeface="Arial"/>
              <a:ea typeface="+mn-lt"/>
              <a:cs typeface="Arial"/>
            </a:endParaRPr>
          </a:p>
          <a:p>
            <a:pPr lvl="1"/>
            <a:endParaRPr lang="en-US" sz="2400" dirty="0">
              <a:solidFill>
                <a:schemeClr val="tx1"/>
              </a:solidFill>
              <a:latin typeface="Arial"/>
              <a:cs typeface="Arial"/>
            </a:endParaRPr>
          </a:p>
          <a:p>
            <a:pPr marL="457200" lvl="1" indent="0">
              <a:buNone/>
            </a:pPr>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0" indent="0">
              <a:buNone/>
            </a:pPr>
            <a:endParaRPr lang="en-US" sz="2400"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p>
        </p:txBody>
      </p:sp>
    </p:spTree>
    <p:extLst>
      <p:ext uri="{BB962C8B-B14F-4D97-AF65-F5344CB8AC3E}">
        <p14:creationId xmlns:p14="http://schemas.microsoft.com/office/powerpoint/2010/main" val="161572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3BED7-8A7D-4589-9523-00AB8597C265}"/>
              </a:ext>
            </a:extLst>
          </p:cNvPr>
          <p:cNvSpPr>
            <a:spLocks noGrp="1"/>
          </p:cNvSpPr>
          <p:nvPr>
            <p:ph type="title"/>
          </p:nvPr>
        </p:nvSpPr>
        <p:spPr>
          <a:xfrm>
            <a:off x="1198182" y="381000"/>
            <a:ext cx="10003218" cy="1600124"/>
          </a:xfrm>
        </p:spPr>
        <p:txBody>
          <a:bodyPr>
            <a:normAutofit/>
          </a:bodyPr>
          <a:lstStyle/>
          <a:p>
            <a:r>
              <a:rPr lang="en-US" dirty="0">
                <a:latin typeface="Arial"/>
                <a:cs typeface="Arial"/>
              </a:rPr>
              <a:t>Recommendations from the authors for Bias Analysis in NLP</a:t>
            </a:r>
          </a:p>
        </p:txBody>
      </p:sp>
      <p:sp>
        <p:nvSpPr>
          <p:cNvPr id="5" name="Content Placeholder 4">
            <a:extLst>
              <a:ext uri="{FF2B5EF4-FFF2-40B4-BE49-F238E27FC236}">
                <a16:creationId xmlns:a16="http://schemas.microsoft.com/office/drawing/2014/main" id="{3F7ED091-195E-4A59-9292-B490BA8E992C}"/>
              </a:ext>
            </a:extLst>
          </p:cNvPr>
          <p:cNvSpPr>
            <a:spLocks noGrp="1"/>
          </p:cNvSpPr>
          <p:nvPr>
            <p:ph idx="1"/>
          </p:nvPr>
        </p:nvSpPr>
        <p:spPr>
          <a:xfrm>
            <a:off x="838200" y="2533997"/>
            <a:ext cx="10807874" cy="3559025"/>
          </a:xfrm>
        </p:spPr>
        <p:txBody>
          <a:bodyPr vert="horz" lIns="91440" tIns="45720" rIns="91440" bIns="45720" rtlCol="0" anchor="t">
            <a:normAutofit/>
          </a:bodyPr>
          <a:lstStyle/>
          <a:p>
            <a:pPr marL="514350" indent="-514350">
              <a:buAutoNum type="arabicPeriod"/>
            </a:pPr>
            <a:r>
              <a:rPr lang="en-US" dirty="0">
                <a:solidFill>
                  <a:schemeClr val="tx1"/>
                </a:solidFill>
                <a:latin typeface="Arial"/>
                <a:cs typeface="Arial"/>
              </a:rPr>
              <a:t>Language and Social Hierarchy</a:t>
            </a:r>
          </a:p>
          <a:p>
            <a:pPr lvl="1">
              <a:buFont typeface="Courier New" panose="020B0604020202020204" pitchFamily="34" charset="0"/>
              <a:buChar char="o"/>
            </a:pPr>
            <a:r>
              <a:rPr lang="en-US" dirty="0">
                <a:solidFill>
                  <a:schemeClr val="tx1"/>
                </a:solidFill>
                <a:latin typeface="Arial"/>
                <a:ea typeface="+mn-lt"/>
                <a:cs typeface="Arial"/>
              </a:rPr>
              <a:t> Focus on the wider social contexts</a:t>
            </a:r>
          </a:p>
          <a:p>
            <a:pPr lvl="1">
              <a:buFont typeface="Courier New" panose="020B0604020202020204" pitchFamily="34" charset="0"/>
              <a:buChar char="o"/>
            </a:pPr>
            <a:r>
              <a:rPr lang="en-US" dirty="0">
                <a:solidFill>
                  <a:schemeClr val="tx1"/>
                </a:solidFill>
                <a:latin typeface="Arial"/>
                <a:ea typeface="+mn-lt"/>
                <a:cs typeface="Arial"/>
              </a:rPr>
              <a:t> And how its beliefs affect society</a:t>
            </a:r>
          </a:p>
          <a:p>
            <a:pPr lvl="1">
              <a:buFont typeface="Courier New" panose="020B0604020202020204" pitchFamily="34" charset="0"/>
              <a:buChar char="o"/>
            </a:pPr>
            <a:r>
              <a:rPr lang="en-US" dirty="0">
                <a:solidFill>
                  <a:schemeClr val="tx1"/>
                </a:solidFill>
                <a:latin typeface="Arial"/>
                <a:ea typeface="+mn-lt"/>
                <a:cs typeface="Arial"/>
              </a:rPr>
              <a:t> Example: toxicity detection systems often incorrectly flag African-American English as more toxic than mainstream English because of society’s anti-Black stigmas</a:t>
            </a:r>
          </a:p>
          <a:p>
            <a:pPr lvl="1">
              <a:buFont typeface="Courier New" panose="020B0604020202020204" pitchFamily="34" charset="0"/>
              <a:buChar char="o"/>
            </a:pPr>
            <a:endParaRPr lang="en-US" dirty="0">
              <a:solidFill>
                <a:srgbClr val="FFFFFF"/>
              </a:solidFill>
              <a:latin typeface="Avenir Next LT Pro"/>
              <a:ea typeface="+mn-lt"/>
              <a:cs typeface="Arial"/>
            </a:endParaRPr>
          </a:p>
          <a:p>
            <a:pPr lvl="1">
              <a:buFont typeface="Courier New" panose="020B0604020202020204" pitchFamily="34" charset="0"/>
              <a:buChar char="o"/>
            </a:pPr>
            <a:endParaRPr lang="en-US" dirty="0">
              <a:solidFill>
                <a:schemeClr val="tx1"/>
              </a:solidFill>
              <a:latin typeface="Arial"/>
              <a:ea typeface="+mn-lt"/>
              <a:cs typeface="Arial"/>
            </a:endParaRPr>
          </a:p>
          <a:p>
            <a:pPr lvl="1">
              <a:buFont typeface="Courier New" panose="020B0604020202020204" pitchFamily="34" charset="0"/>
              <a:buChar char="o"/>
            </a:pPr>
            <a:endParaRPr lang="en-US" sz="2400" dirty="0">
              <a:solidFill>
                <a:srgbClr val="000000"/>
              </a:solidFill>
              <a:latin typeface="Arial"/>
              <a:cs typeface="Arial"/>
            </a:endParaRPr>
          </a:p>
          <a:p>
            <a:pPr lvl="1">
              <a:buFont typeface="Courier New" panose="020B0604020202020204" pitchFamily="34" charset="0"/>
              <a:buChar char="o"/>
            </a:pPr>
            <a:endParaRPr lang="en-US" sz="2400" dirty="0">
              <a:solidFill>
                <a:srgbClr val="000000"/>
              </a:solidFill>
              <a:latin typeface="Arial"/>
              <a:cs typeface="Arial"/>
            </a:endParaRPr>
          </a:p>
          <a:p>
            <a:pPr lvl="1"/>
            <a:endParaRPr lang="en-US" sz="2400" dirty="0">
              <a:solidFill>
                <a:srgbClr val="FFFFFF"/>
              </a:solidFill>
              <a:latin typeface="Avenir Next LT Pro"/>
              <a:cs typeface="Arial"/>
            </a:endParaRPr>
          </a:p>
          <a:p>
            <a:pPr lvl="1"/>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marL="457200" lvl="1" indent="0">
              <a:buNone/>
            </a:pPr>
            <a:endParaRPr lang="en-US" sz="2400" dirty="0">
              <a:solidFill>
                <a:srgbClr val="000000"/>
              </a:solidFill>
              <a:latin typeface="Arial"/>
              <a:cs typeface="Arial"/>
            </a:endParaRPr>
          </a:p>
          <a:p>
            <a:pPr lvl="1"/>
            <a:endParaRPr lang="en-US" sz="2400" dirty="0">
              <a:solidFill>
                <a:srgbClr val="000000"/>
              </a:solidFill>
              <a:latin typeface="Arial"/>
              <a:cs typeface="Arial"/>
            </a:endParaRPr>
          </a:p>
          <a:p>
            <a:pPr marL="0" indent="0">
              <a:buNone/>
            </a:pPr>
            <a:endParaRPr lang="en-US" sz="2400"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a:buFont typeface="Wingdings"/>
              <a:buChar char="q"/>
            </a:pPr>
            <a:endParaRPr lang="en-US" sz="2400" b="1" dirty="0">
              <a:solidFill>
                <a:srgbClr val="000000"/>
              </a:solidFill>
              <a:latin typeface="Arial"/>
              <a:cs typeface="Arial"/>
            </a:endParaRPr>
          </a:p>
          <a:p>
            <a:pPr marL="457200" lvl="1" indent="0">
              <a:buNone/>
            </a:pPr>
            <a:endParaRPr lang="en-US" sz="2000">
              <a:solidFill>
                <a:srgbClr val="000000"/>
              </a:solidFill>
              <a:latin typeface="Arial"/>
              <a:cs typeface="Arial"/>
            </a:endParaRPr>
          </a:p>
          <a:p>
            <a:pPr>
              <a:buFont typeface="Wingdings"/>
              <a:buChar char="q"/>
            </a:pPr>
            <a:endParaRPr lang="en-US" dirty="0"/>
          </a:p>
        </p:txBody>
      </p:sp>
    </p:spTree>
    <p:extLst>
      <p:ext uri="{BB962C8B-B14F-4D97-AF65-F5344CB8AC3E}">
        <p14:creationId xmlns:p14="http://schemas.microsoft.com/office/powerpoint/2010/main" val="2353959546"/>
      </p:ext>
    </p:extLst>
  </p:cSld>
  <p:clrMapOvr>
    <a:masterClrMapping/>
  </p:clrMapOvr>
</p:sld>
</file>

<file path=ppt/theme/theme1.xml><?xml version="1.0" encoding="utf-8"?>
<a:theme xmlns:a="http://schemas.openxmlformats.org/drawingml/2006/main" name="BlockprintVTI">
  <a:themeElements>
    <a:clrScheme name="AnalogousFromRegularSeedRightStep">
      <a:dk1>
        <a:srgbClr val="000000"/>
      </a:dk1>
      <a:lt1>
        <a:srgbClr val="FFFFFF"/>
      </a:lt1>
      <a:dk2>
        <a:srgbClr val="412A24"/>
      </a:dk2>
      <a:lt2>
        <a:srgbClr val="E2E8E7"/>
      </a:lt2>
      <a:accent1>
        <a:srgbClr val="E72955"/>
      </a:accent1>
      <a:accent2>
        <a:srgbClr val="D53A17"/>
      </a:accent2>
      <a:accent3>
        <a:srgbClr val="DC9427"/>
      </a:accent3>
      <a:accent4>
        <a:srgbClr val="A6A912"/>
      </a:accent4>
      <a:accent5>
        <a:srgbClr val="73B320"/>
      </a:accent5>
      <a:accent6>
        <a:srgbClr val="2DBB14"/>
      </a:accent6>
      <a:hlink>
        <a:srgbClr val="31937C"/>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BlockprintVTI</vt:lpstr>
      <vt:lpstr>A Survey of ‘Bias’ in Natural Language Processing Systems</vt:lpstr>
      <vt:lpstr>Paper</vt:lpstr>
      <vt:lpstr>Overview</vt:lpstr>
      <vt:lpstr>Selection Methods of Papers</vt:lpstr>
      <vt:lpstr>Classification of Papers</vt:lpstr>
      <vt:lpstr>Classification of Papers</vt:lpstr>
      <vt:lpstr>Study of limitations in Bias Analysis in NLP</vt:lpstr>
      <vt:lpstr>Study of limitations in Bias Analysis in NLP</vt:lpstr>
      <vt:lpstr>Recommendations from the authors for Bias Analysis in NLP</vt:lpstr>
      <vt:lpstr>Recommendations from the authors for Bias Analysis in NLP</vt:lpstr>
      <vt:lpstr>Recommendations from the authors for Bias Analysis in NLP</vt:lpstr>
      <vt:lpstr>Recommendations from the authors for Bias Analysis in NLP</vt:lpstr>
      <vt:lpstr>Case Study: African American English (AAE)</vt:lpstr>
      <vt:lpstr>Conclusion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326</cp:revision>
  <dcterms:created xsi:type="dcterms:W3CDTF">2021-04-12T05:42:40Z</dcterms:created>
  <dcterms:modified xsi:type="dcterms:W3CDTF">2021-04-12T07:14:15Z</dcterms:modified>
</cp:coreProperties>
</file>