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Proxima Nov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efb2748e2_0_1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efb2748e2_0_1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Proxima Nova"/>
              <a:buChar char="-"/>
            </a:pPr>
            <a:r>
              <a:t/>
            </a:r>
            <a:endParaRPr sz="1800">
              <a:solidFill>
                <a:srgbClr val="42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424242"/>
                </a:solidFill>
                <a:latin typeface="Proxima Nova"/>
                <a:ea typeface="Proxima Nova"/>
                <a:cs typeface="Proxima Nova"/>
                <a:sym typeface="Proxima Nova"/>
              </a:rPr>
              <a:t>Eyes are not a separate tissue type with their own conductivity - considered as skin instead. (assumed in HArtMuT model)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efb2748e2_0_1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3efb2748e2_0_1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efb2748e2_0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efb2748e2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efb2748e2_0_1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efb2748e2_0_1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f4b321ce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f4b321ce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efb2748e2_0_1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3efb2748e2_0_1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3efb2748e2_0_1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3efb2748e2_0_1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efb2748e2_0_1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3efb2748e2_0_1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3efb2748e2_0_1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3efb2748e2_0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3efb2748e2_0_1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3efb2748e2_0_1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efb2748e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efb2748e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424242"/>
                </a:solidFill>
                <a:latin typeface="Proxima Nova"/>
                <a:ea typeface="Proxima Nova"/>
                <a:cs typeface="Proxima Nova"/>
                <a:sym typeface="Proxima Nova"/>
              </a:rPr>
              <a:t>Artefacts in EEG - Can be much larger than signal, difficult to remove by filtering or baselining</a:t>
            </a:r>
            <a:endParaRPr sz="1800">
              <a:solidFill>
                <a:srgbClr val="42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424242"/>
                </a:solidFill>
                <a:latin typeface="Proxima Nova"/>
                <a:ea typeface="Proxima Nova"/>
                <a:cs typeface="Proxima Nova"/>
                <a:sym typeface="Proxima Nova"/>
              </a:rPr>
              <a:t>Simulate - but should be as close as possible to realistic data. </a:t>
            </a:r>
            <a:endParaRPr sz="1800">
              <a:solidFill>
                <a:srgbClr val="42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3efb2748e2_0_1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3efb2748e2_0_1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3efb2748e2_0_1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3efb2748e2_0_1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3efb2748e2_0_1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3efb2748e2_0_1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3efb2748e2_0_1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3efb2748e2_0_1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f4b321ce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3f4b321ce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f4b321ce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3f4b321ce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efb2748e2_0_1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efb2748e2_0_1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efb2748e2_0_1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efb2748e2_0_1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((EEG is a difference signal))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efb2748e2_0_1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efb2748e2_0_1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f4b321ce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f4b321ce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efb2748e2_0_1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efb2748e2_0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>
                <a:solidFill>
                  <a:schemeClr val="accent2"/>
                </a:solidFill>
              </a:defRPr>
            </a:lvl1pPr>
            <a:lvl2pPr indent="-342900" lvl="1" marL="914400" algn="just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of eye movement artefacts in EEG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52"/>
            <a:ext cx="81231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Project - Maanik Marathe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Supervisors: Jun.-Prof. Dr. Benedikt Ehinger, Judith Schepers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Course: M.Sc. Information Technology, Faculty 5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12.03.2025</a:t>
            </a:r>
            <a:endParaRPr sz="2000"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assumptions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Perfectly spherical eye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Cornea symmetric around axis of gaze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Only rotation, no translation of the eye within its socket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Viewed target is very far away from subject - eye gaze directions are parallel.</a:t>
            </a:r>
            <a:endParaRPr/>
          </a:p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Corneo-retinal Dipole method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345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source dipole per eye 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Placed at the</a:t>
            </a:r>
            <a:r>
              <a:rPr lang="en"/>
              <a:t> eye centre, oriented parallel to gaze direction.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975" y="891025"/>
            <a:ext cx="4245975" cy="393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4260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source dipoles to represent the charges in the eye - closer to real-world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Why? </a:t>
            </a:r>
            <a:endParaRPr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More control: specify exact gaze direction, simulate any gaze trajectory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method - our approach</a:t>
            </a:r>
            <a:endParaRPr/>
          </a:p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 rotWithShape="1">
          <a:blip r:embed="rId3">
            <a:alphaModFix/>
          </a:blip>
          <a:srcRect b="5690" l="1167" r="56534" t="2380"/>
          <a:stretch/>
        </p:blipFill>
        <p:spPr>
          <a:xfrm>
            <a:off x="5557350" y="1251200"/>
            <a:ext cx="3312435" cy="317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method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Cornea always within a certain angle range away from gaze direction </a:t>
            </a:r>
            <a:endParaRPr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 gaze direction and angle to find cornea</a:t>
            </a:r>
            <a:endParaRPr/>
          </a:p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750" y="2090200"/>
            <a:ext cx="7278500" cy="27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Horizontal saccade: from centre </a:t>
            </a:r>
            <a:r>
              <a:rPr lang="en"/>
              <a:t>(0°) to 15° to the left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Vertical saccade: from centre (0°) to 15° upwards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data: </a:t>
            </a:r>
            <a:endParaRPr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Saccades of similar size from Gert et al. (2022)</a:t>
            </a:r>
            <a:endParaRPr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Indicative plots: difficult to find pure horizontal/vertical saccades.</a:t>
            </a:r>
            <a:endParaRPr/>
          </a:p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Horizontal saccade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3818150"/>
            <a:ext cx="85206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data plot: saccade starts slightly to the right of centre, amplitude 9.63°, includes slight vertical movement. </a:t>
            </a:r>
            <a:r>
              <a:rPr lang="en"/>
              <a:t>Source: </a:t>
            </a:r>
            <a:r>
              <a:rPr lang="en">
                <a:solidFill>
                  <a:schemeClr val="accent3"/>
                </a:solidFill>
              </a:rPr>
              <a:t>Gert et al. (2022)</a:t>
            </a:r>
            <a:endParaRPr/>
          </a:p>
        </p:txBody>
      </p:sp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75" y="1295800"/>
            <a:ext cx="2295444" cy="224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0164" y="1295801"/>
            <a:ext cx="2295444" cy="224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 rotWithShape="1">
          <a:blip r:embed="rId5">
            <a:alphaModFix/>
          </a:blip>
          <a:srcRect b="0" l="13149" r="9498" t="15775"/>
          <a:stretch/>
        </p:blipFill>
        <p:spPr>
          <a:xfrm>
            <a:off x="6521325" y="1604275"/>
            <a:ext cx="1994550" cy="18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/>
        </p:nvSpPr>
        <p:spPr>
          <a:xfrm>
            <a:off x="6740950" y="1295800"/>
            <a:ext cx="16599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Real data: similar saccade</a:t>
            </a:r>
            <a:endParaRPr b="1" sz="95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Vertical saccade</a:t>
            </a:r>
            <a:endParaRPr/>
          </a:p>
        </p:txBody>
      </p:sp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200" y="1336776"/>
            <a:ext cx="2295256" cy="2244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 rotWithShape="1">
          <a:blip r:embed="rId4">
            <a:alphaModFix/>
          </a:blip>
          <a:srcRect b="0" l="0" r="7407" t="0"/>
          <a:stretch/>
        </p:blipFill>
        <p:spPr>
          <a:xfrm>
            <a:off x="3455152" y="1361861"/>
            <a:ext cx="2348647" cy="2193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 rotWithShape="1">
          <a:blip r:embed="rId5">
            <a:alphaModFix/>
          </a:blip>
          <a:srcRect b="0" l="24871" r="20441" t="18593"/>
          <a:stretch/>
        </p:blipFill>
        <p:spPr>
          <a:xfrm>
            <a:off x="6478932" y="1563642"/>
            <a:ext cx="2102243" cy="198773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311700" y="3818150"/>
            <a:ext cx="85206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data plot: saccade starts slightly below centre, amplitude 10.69°, also includes some left-right movement. Source: </a:t>
            </a:r>
            <a:r>
              <a:rPr lang="en">
                <a:solidFill>
                  <a:schemeClr val="accent3"/>
                </a:solidFill>
              </a:rPr>
              <a:t>Gert et al. (2022)</a:t>
            </a:r>
            <a:endParaRPr/>
          </a:p>
        </p:txBody>
      </p:sp>
      <p:sp>
        <p:nvSpPr>
          <p:cNvPr id="185" name="Google Shape;185;p28"/>
          <p:cNvSpPr txBox="1"/>
          <p:nvPr/>
        </p:nvSpPr>
        <p:spPr>
          <a:xfrm>
            <a:off x="6657500" y="1307750"/>
            <a:ext cx="16599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Real data: similar saccade</a:t>
            </a:r>
            <a:endParaRPr b="1" sz="95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11700" y="1152475"/>
            <a:ext cx="85206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Qualitatively - matches what we expected - more positive towards the left/upwards respectively.</a:t>
            </a:r>
            <a:endParaRPr/>
          </a:p>
        </p:txBody>
      </p:sp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11700" y="1537975"/>
            <a:ext cx="85206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Quantitatively - not evaluated at the moment.</a:t>
            </a:r>
            <a:endParaRPr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Cannot yet compare magnitudes - some scaling required.</a:t>
            </a:r>
            <a:endParaRPr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Electrode positions differ</a:t>
            </a:r>
            <a:endParaRPr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Difficult to find purely horizontal saccades with this exact magnitude and starting point.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physically creates the measured EEG potentials during eye movements, and can we simulate this</a:t>
            </a:r>
            <a:r>
              <a:rPr lang="en"/>
              <a:t>?</a:t>
            </a:r>
            <a:r>
              <a:rPr lang="en"/>
              <a:t> 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- Eyeball charges, eyelid, muscles; </a:t>
            </a:r>
            <a:endParaRPr>
              <a:solidFill>
                <a:srgbClr val="CC0000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- We simulated eyeball movement: (1) single dipole, (2) ensemble of dipoles.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Does our simulation match the real recorded data? 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- Topography looks similar to expectations </a:t>
            </a:r>
            <a:endParaRPr>
              <a:solidFill>
                <a:srgbClr val="CC0000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CC0000"/>
                </a:solidFill>
              </a:rPr>
              <a:t>- Need to explore further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99" name="Google Shape;19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the research questions 👀</a:t>
            </a:r>
            <a:endParaRPr/>
          </a:p>
        </p:txBody>
      </p:sp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head model: eye tissue conductivity is still ‘skin’.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pure horizontal/vertical saccades simulated. (unlikely in real data)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the start and end positions; full trajectory not yet simulated.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Cornea and retina relative magnitude - also, debated whether the cornea contributes at all.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modelled here: accompanying eyelid motion, muscle activations.</a:t>
            </a:r>
            <a:endParaRPr/>
          </a:p>
        </p:txBody>
      </p:sp>
      <p:sp>
        <p:nvSpPr>
          <p:cNvPr id="207" name="Google Shape;20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40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the artefact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simulated data more similar to real EEG data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Improving analysis &amp; artefact removal toolboxes</a:t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9" name="Google Shape;69;p14"/>
          <p:cNvGrpSpPr/>
          <p:nvPr/>
        </p:nvGrpSpPr>
        <p:grpSpPr>
          <a:xfrm>
            <a:off x="4240275" y="2771638"/>
            <a:ext cx="4428500" cy="2030662"/>
            <a:chOff x="2441200" y="1933950"/>
            <a:chExt cx="4428500" cy="2030662"/>
          </a:xfrm>
        </p:grpSpPr>
        <p:pic>
          <p:nvPicPr>
            <p:cNvPr id="70" name="Google Shape;7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41200" y="1933950"/>
              <a:ext cx="4428500" cy="1617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p14"/>
            <p:cNvSpPr txBox="1"/>
            <p:nvPr/>
          </p:nvSpPr>
          <p:spPr>
            <a:xfrm>
              <a:off x="3201600" y="3595313"/>
              <a:ext cx="366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Eye blink artefact. Source:  Hari, R., &amp; Puce, A. (2017)</a:t>
              </a:r>
              <a:endParaRPr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and Outlook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“Ensemble” method - charge distribution simulation - proof of concept</a:t>
            </a:r>
            <a:endParaRPr/>
          </a:p>
        </p:txBody>
      </p:sp>
      <p:sp>
        <p:nvSpPr>
          <p:cNvPr id="214" name="Google Shape;21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311700" y="1769375"/>
            <a:ext cx="8520600" cy="27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head model - updated conductivities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Scaling - magnitudes for cornea &amp; retina sources, and overall result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Eyelid movement simulation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Blinks - </a:t>
            </a:r>
            <a:r>
              <a:rPr lang="en"/>
              <a:t>putting together </a:t>
            </a:r>
            <a:r>
              <a:rPr lang="en"/>
              <a:t>eyelid movement and eye movement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Muscle movements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Package it up - UnfoldArtefacts.jl?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🕵️</a:t>
            </a:r>
            <a:r>
              <a:rPr lang="en"/>
              <a:t> </a:t>
            </a:r>
            <a:r>
              <a:rPr lang="en"/>
              <a:t>Questions? </a:t>
            </a:r>
            <a:endParaRPr/>
          </a:p>
        </p:txBody>
      </p:sp>
      <p:sp>
        <p:nvSpPr>
          <p:cNvPr id="221" name="Google Shape;22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311700" y="1152475"/>
            <a:ext cx="8520600" cy="4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Hari, R., &amp; Puce, A. (2017). Meg-eeg primer. Oxford University Press, Incorporated. https://ebookcentral.proquest.com/lib/uni-stuttgart/detail.action?docID=5746005.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Harmening, N., Klug, M., Gramann, K., &amp; Miklody, D. (2022). HArtMuT—modeling eye and muscle contributors in neuroelectric imaging. Journal of Neural Engineering, 19(6), 066041–066041. https://doi.org/10.1088/1741-2552/aca8ce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https://www.learningeeg.com/</a:t>
            </a:r>
            <a:endParaRPr/>
          </a:p>
        </p:txBody>
      </p:sp>
      <p:sp>
        <p:nvSpPr>
          <p:cNvPr id="228" name="Google Shape;22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311700" y="1152475"/>
            <a:ext cx="8520600" cy="4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Gert, A. L., Ehinger, B. V., Timm, S., Kietzmann, T. C., &amp; König, P. (2022). WildLab: A naturalistic free viewing experiment reveals previously unknown electroencephalography signatures of face processing. European Journal of Neuroscience, 56(11), 6022–6038. https://doi.org/10.1111/ejn.15824 </a:t>
            </a:r>
            <a:endParaRPr/>
          </a:p>
        </p:txBody>
      </p:sp>
      <p:sp>
        <p:nvSpPr>
          <p:cNvPr id="235" name="Google Shape;23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the origin of the measured EEG potentials during eye movements, and how can we simulate these?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Does our simulation match recorded data? </a:t>
            </a:r>
            <a:r>
              <a:rPr lang="en"/>
              <a:t>- q</a:t>
            </a:r>
            <a:r>
              <a:rPr lang="en"/>
              <a:t>ualitative: topoplot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Proof of concept: eye movements, pure horizontal and vertical. 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Simpler to understand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Simulating blinks  → future scope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 👀</a:t>
            </a:r>
            <a:endParaRPr/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 of potentials from eye movements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Eyeball - electrically charged.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Eyelid movements - modifying the effect from the eyeball.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Muscles - used to move the eyeball.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Our current focus is on the eyeball charges. </a:t>
            </a:r>
            <a:endParaRPr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Eye structure</a:t>
            </a:r>
            <a:endParaRPr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3330000" cy="40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difference across r</a:t>
            </a:r>
            <a:r>
              <a:rPr lang="en"/>
              <a:t>etina, cornea surfaces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Eye movement: charges’ physical locations change.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Electrodes closer to positive cornea measure higher voltage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Overall, “Corneo-retinal” dipole (CRD)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475" y="1566750"/>
            <a:ext cx="5136499" cy="273522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6515925" y="4301975"/>
            <a:ext cx="244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Source: </a:t>
            </a: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Hari, R., &amp; Puce, A. (2017)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the eye charges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ource dipole </a:t>
            </a:r>
            <a:endParaRPr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Tiny current to represent an electrical potential difference.</a:t>
            </a:r>
            <a:endParaRPr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Has a </a:t>
            </a:r>
            <a:r>
              <a:rPr b="1" lang="en"/>
              <a:t>position</a:t>
            </a:r>
            <a:r>
              <a:rPr lang="en"/>
              <a:t> and an </a:t>
            </a:r>
            <a:r>
              <a:rPr b="1" lang="en"/>
              <a:t>orientation</a:t>
            </a:r>
            <a:r>
              <a:rPr lang="en"/>
              <a:t>. 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Orientation: by convention, from the negative end of the dipole to the positive end.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45225" l="23641" r="39544" t="7362"/>
          <a:stretch/>
        </p:blipFill>
        <p:spPr>
          <a:xfrm>
            <a:off x="7764000" y="952825"/>
            <a:ext cx="1071249" cy="69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Concept: Head model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4193400" cy="4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Head model - describes how the head conducts electric potentials.</a:t>
            </a:r>
            <a:endParaRPr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Different tissue conductivities</a:t>
            </a:r>
            <a:endParaRPr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“Lead field”: electric potential measured at the scalp</a:t>
            </a:r>
            <a:endParaRPr/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the </a:t>
            </a:r>
            <a:r>
              <a:rPr lang="en"/>
              <a:t>HArtMuT head model (Harmening et al. 2022)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Eye model: source points on eye surface.</a:t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44002" l="4382" r="4890" t="4515"/>
          <a:stretch/>
        </p:blipFill>
        <p:spPr>
          <a:xfrm>
            <a:off x="4795025" y="1152475"/>
            <a:ext cx="4098200" cy="328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Concept: Gaze direction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3417000" cy="4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“Gaze direction” vector:</a:t>
            </a:r>
            <a:endParaRPr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From center of eye in the direction of viewed object, through the cornea. </a:t>
            </a:r>
            <a:endParaRPr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‘Point’ the eye in a certain direction.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12152" l="0" r="2248" t="4500"/>
          <a:stretch/>
        </p:blipFill>
        <p:spPr>
          <a:xfrm>
            <a:off x="4867825" y="709350"/>
            <a:ext cx="3482199" cy="41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the research questions 👀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40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physically creates the measured EEG potentials during eye movements, and can we simulate this</a:t>
            </a:r>
            <a:r>
              <a:rPr lang="en"/>
              <a:t>? </a:t>
            </a:r>
            <a:r>
              <a:rPr lang="en">
                <a:solidFill>
                  <a:schemeClr val="accent5"/>
                </a:solidFill>
              </a:rPr>
              <a:t>- let’s try some simulations..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Simulation</a:t>
            </a:r>
            <a:endParaRPr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Movement: from viewing point A to point B</a:t>
            </a:r>
            <a:endParaRPr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solidFill>
                  <a:schemeClr val="accent2"/>
                </a:solidFill>
              </a:rPr>
              <a:t>Input: Gaze direction, Output: scalp topography</a:t>
            </a:r>
            <a:endParaRPr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solidFill>
                  <a:schemeClr val="accent3"/>
                </a:solidFill>
              </a:rPr>
              <a:t>Topoplot: difference between end (B) and start (A)</a:t>
            </a:r>
            <a:endParaRPr>
              <a:solidFill>
                <a:schemeClr val="accent3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we expect? </a:t>
            </a:r>
            <a:endParaRPr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Positive near new cornea location</a:t>
            </a:r>
            <a:endParaRPr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Negative near new retina location</a:t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