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72" r:id="rId4"/>
    <p:sldId id="269" r:id="rId5"/>
    <p:sldId id="259" r:id="rId6"/>
    <p:sldId id="271" r:id="rId7"/>
    <p:sldId id="270" r:id="rId8"/>
    <p:sldId id="267" r:id="rId9"/>
    <p:sldId id="268" r:id="rId10"/>
    <p:sldId id="266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4730" autoAdjust="0"/>
  </p:normalViewPr>
  <p:slideViewPr>
    <p:cSldViewPr snapToGrid="0">
      <p:cViewPr varScale="1">
        <p:scale>
          <a:sx n="140" d="100"/>
          <a:sy n="140" d="100"/>
        </p:scale>
        <p:origin x="696" y="108"/>
      </p:cViewPr>
      <p:guideLst>
        <p:guide pos="29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9AA42A2-BFB3-4A0A-A2C8-81E58374B656}" type="datetime1">
              <a:rPr lang="de-DE" sz="800" smtClean="0"/>
              <a:t>12.04.2023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AADC248D-2B36-4937-B9C4-BCD333F06CD3}" type="datetime1">
              <a:rPr lang="de-DE" smtClean="0"/>
              <a:t>12.04.2023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12.04.2023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4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7DF6E383-5DAD-41B4-ADA0-540C2DA7A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CDEAF0E-514E-42C0-8DD9-8D59F699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F606555-9769-4858-9A9B-B516580B7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DC021A6-49D3-499D-A23D-7ACB87CFA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040CE2D-1A69-4F15-A717-AFF7F3AC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864F77F-7362-4671-8C69-A64AE9EC3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6D11AC8-B091-44F3-B63B-CD5323429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4A6A03-5D2E-417E-9A62-737D1DBC9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427F68-7D65-4111-9D28-F407D044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C2B8577-8AB8-42B5-8BA8-1751A4122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Name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60B71DC-3EC1-4243-9ED0-A748C7ED07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986705E-DE9D-4C35-A93E-5B897100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Reimplementation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AMICA in Julia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AC619F8-D08E-407C-933E-4138A7F1A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18EE4CF-84DD-4516-8AF4-FD32944986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Alexander</a:t>
            </a:r>
          </a:p>
          <a:p>
            <a:r>
              <a:rPr lang="de-DE" dirty="0"/>
              <a:t>Lulkin</a:t>
            </a:r>
          </a:p>
        </p:txBody>
      </p:sp>
    </p:spTree>
    <p:extLst>
      <p:ext uri="{BB962C8B-B14F-4D97-AF65-F5344CB8AC3E}">
        <p14:creationId xmlns:p14="http://schemas.microsoft.com/office/powerpoint/2010/main" val="199811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Schedule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12.04.2023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59A12-0871-3FC1-A656-8B4FE052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008000"/>
            <a:ext cx="7863285" cy="33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3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ABDB8C-8D92-48AF-BC9F-180B63275E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Alexander Lulkin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2616FDAF-68EE-44D0-8491-AFCD8786C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174400" y="2571750"/>
            <a:ext cx="542646" cy="216482"/>
          </a:xfrm>
        </p:spPr>
        <p:txBody>
          <a:bodyPr/>
          <a:lstStyle/>
          <a:p>
            <a:r>
              <a:rPr lang="de-DE" dirty="0" err="1"/>
              <a:t>e-mail</a:t>
            </a:r>
            <a:r>
              <a:rPr lang="de-DE" dirty="0"/>
              <a:t>: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959A150-FB5F-4C0E-AE25-AA6C02D0520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/>
              <a:t>st108415@stud.uni-stuttgart.de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C84D60E2-1F4C-4A96-898B-55A78DD865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74400" y="2803118"/>
            <a:ext cx="1745931" cy="245786"/>
          </a:xfrm>
        </p:spPr>
        <p:txBody>
          <a:bodyPr/>
          <a:lstStyle/>
          <a:p>
            <a:r>
              <a:rPr lang="de-DE" dirty="0"/>
              <a:t>Phone:	+49 (0) 176 404-29089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708B3E26-9925-4BF9-8FE0-0F2A1984231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174400" y="3508234"/>
            <a:ext cx="2500012" cy="218691"/>
          </a:xfrm>
        </p:spPr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5C55391-9AF5-4EEE-AB01-BBBA966833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7112260-6EE4-4218-9D26-872907C782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082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Blind Source Separation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12.04.2023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BA91C-C17D-C2D7-DD08-68F6A1A1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10" y="832147"/>
            <a:ext cx="7440379" cy="3479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53E8C6-B748-D999-048B-21F990324E5D}"/>
              </a:ext>
            </a:extLst>
          </p:cNvPr>
          <p:cNvSpPr txBox="1"/>
          <p:nvPr/>
        </p:nvSpPr>
        <p:spPr>
          <a:xfrm>
            <a:off x="1531021" y="4244282"/>
            <a:ext cx="6223379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/>
              <a:t>Image source: „</a:t>
            </a:r>
            <a:r>
              <a:rPr lang="en-US" sz="800" dirty="0">
                <a:effectLst/>
                <a:latin typeface="Arial" panose="020B0604020202020204" pitchFamily="34" charset="0"/>
              </a:rPr>
              <a:t>An Introduction to Independent Component Analysis: </a:t>
            </a:r>
            <a:r>
              <a:rPr lang="en-US" sz="800" dirty="0" err="1">
                <a:effectLst/>
                <a:latin typeface="Arial" panose="020B0604020202020204" pitchFamily="34" charset="0"/>
              </a:rPr>
              <a:t>InfoMax</a:t>
            </a:r>
            <a:r>
              <a:rPr lang="en-US" sz="800" dirty="0">
                <a:effectLst/>
                <a:latin typeface="Arial" panose="020B0604020202020204" pitchFamily="34" charset="0"/>
              </a:rPr>
              <a:t> and </a:t>
            </a:r>
            <a:r>
              <a:rPr lang="en-US" sz="800" dirty="0" err="1">
                <a:effectLst/>
                <a:latin typeface="Arial" panose="020B0604020202020204" pitchFamily="34" charset="0"/>
              </a:rPr>
              <a:t>FastICA</a:t>
            </a:r>
            <a:r>
              <a:rPr lang="en-US" sz="800" dirty="0">
                <a:effectLst/>
                <a:latin typeface="Arial" panose="020B0604020202020204" pitchFamily="34" charset="0"/>
              </a:rPr>
              <a:t> algorithms</a:t>
            </a:r>
            <a:r>
              <a:rPr lang="de-DE" sz="800" dirty="0">
                <a:effectLst/>
                <a:latin typeface="Arial" panose="020B0604020202020204" pitchFamily="34" charset="0"/>
              </a:rPr>
              <a:t>“ (Dominic Langlois et al., 2010)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60039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ICA in EEG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Noise </a:t>
            </a:r>
            <a:r>
              <a:rPr lang="de-DE" dirty="0" err="1"/>
              <a:t>reduction</a:t>
            </a:r>
            <a:r>
              <a:rPr lang="de-DE" dirty="0"/>
              <a:t> (</a:t>
            </a:r>
            <a:r>
              <a:rPr lang="de-DE" dirty="0" err="1"/>
              <a:t>muscle</a:t>
            </a:r>
            <a:r>
              <a:rPr lang="de-DE" dirty="0"/>
              <a:t> </a:t>
            </a:r>
            <a:r>
              <a:rPr lang="de-DE" dirty="0" err="1"/>
              <a:t>artifacts</a:t>
            </a:r>
            <a:r>
              <a:rPr lang="de-DE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use</a:t>
            </a:r>
            <a:r>
              <a:rPr lang="de-DE" dirty="0"/>
              <a:t> (</a:t>
            </a:r>
            <a:r>
              <a:rPr lang="de-DE" dirty="0" err="1"/>
              <a:t>FastICA</a:t>
            </a:r>
            <a:r>
              <a:rPr lang="de-DE" dirty="0"/>
              <a:t>, </a:t>
            </a:r>
            <a:r>
              <a:rPr lang="de-DE" dirty="0" err="1"/>
              <a:t>Infomax</a:t>
            </a:r>
            <a:r>
              <a:rPr lang="de-DE" dirty="0"/>
              <a:t>, AMICA)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12.04.2023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316D2-E967-5DB4-3B9D-6793C25D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72" y="2368456"/>
            <a:ext cx="3389428" cy="1903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1760-81FB-BE91-4A0D-27FFD245DFA9}"/>
              </a:ext>
            </a:extLst>
          </p:cNvPr>
          <p:cNvSpPr txBox="1"/>
          <p:nvPr/>
        </p:nvSpPr>
        <p:spPr>
          <a:xfrm>
            <a:off x="5268038" y="4291858"/>
            <a:ext cx="1180530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/>
              <a:t>©iStock.com/</a:t>
            </a:r>
            <a:r>
              <a:rPr lang="de-DE" sz="800" dirty="0" err="1"/>
              <a:t>yacobchuk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16017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ICA </a:t>
            </a:r>
            <a:r>
              <a:rPr lang="de-DE" dirty="0" err="1"/>
              <a:t>Algorithms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613" y="4358037"/>
            <a:ext cx="7681587" cy="229286"/>
          </a:xfrm>
        </p:spPr>
        <p:txBody>
          <a:bodyPr/>
          <a:lstStyle/>
          <a:p>
            <a:pPr marL="0" indent="0">
              <a:buNone/>
            </a:pPr>
            <a:r>
              <a:rPr lang="en-US" sz="800" dirty="0"/>
              <a:t>Image source: “A Framework to Evaluate Independent Component Analysis applied to EEG signal: testing on the Picard algorithm” (</a:t>
            </a:r>
            <a:r>
              <a:rPr lang="de-DE" sz="800" dirty="0" err="1">
                <a:effectLst/>
                <a:latin typeface="Arial" panose="020B0604020202020204" pitchFamily="34" charset="0"/>
              </a:rPr>
              <a:t>Gwenevere</a:t>
            </a:r>
            <a:r>
              <a:rPr lang="de-DE" sz="800" dirty="0">
                <a:effectLst/>
                <a:latin typeface="Arial" panose="020B0604020202020204" pitchFamily="34" charset="0"/>
              </a:rPr>
              <a:t> Frank et al., 2022)</a:t>
            </a:r>
            <a:endParaRPr lang="en-US" sz="800" dirty="0"/>
          </a:p>
          <a:p>
            <a:endParaRPr lang="de-DE" sz="8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12.04.2023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13FB34-AD3C-FAAC-EA91-A900747C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20" y="1204549"/>
            <a:ext cx="2966759" cy="30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4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Adaptive </a:t>
            </a:r>
            <a:r>
              <a:rPr lang="de-DE" dirty="0" err="1"/>
              <a:t>Mixture</a:t>
            </a:r>
            <a:r>
              <a:rPr lang="de-DE" dirty="0"/>
              <a:t> Independent </a:t>
            </a:r>
            <a:r>
              <a:rPr lang="de-DE" dirty="0" err="1"/>
              <a:t>Component</a:t>
            </a:r>
            <a:r>
              <a:rPr lang="de-DE" dirty="0"/>
              <a:t> Analysis (AMICA)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12.04.2023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72F8E-6603-9FB7-17FA-FAD79C98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407" y="1010256"/>
            <a:ext cx="3927501" cy="3378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0D9D7-450F-76E5-5332-A1CFD4B32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15" y="3387961"/>
            <a:ext cx="1556785" cy="10007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A2C14D-E4DA-6BC4-D713-D6699B4AF2A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66867" y="4447292"/>
            <a:ext cx="6553933" cy="1517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None/>
            </a:pPr>
            <a:r>
              <a:rPr lang="de-DE" sz="800" dirty="0"/>
              <a:t>Image source: „</a:t>
            </a:r>
            <a:r>
              <a:rPr lang="en-US" sz="900" dirty="0">
                <a:effectLst/>
                <a:latin typeface="Times New Roman" panose="02020603050405020304" pitchFamily="18" charset="0"/>
              </a:rPr>
              <a:t>Modeling brain dynamic state changes with adaptive mixture independent component analysis </a:t>
            </a:r>
            <a:r>
              <a:rPr lang="de-DE" sz="800" dirty="0">
                <a:effectLst/>
                <a:latin typeface="Arial" panose="020B0604020202020204" pitchFamily="34" charset="0"/>
              </a:rPr>
              <a:t>“ (</a:t>
            </a:r>
            <a:r>
              <a:rPr lang="de-DE" sz="900" dirty="0">
                <a:effectLst/>
                <a:latin typeface="Times New Roman" panose="02020603050405020304" pitchFamily="18" charset="0"/>
              </a:rPr>
              <a:t>Sheng-</a:t>
            </a:r>
            <a:r>
              <a:rPr lang="de-DE" sz="900" dirty="0" err="1">
                <a:effectLst/>
                <a:latin typeface="Times New Roman" panose="02020603050405020304" pitchFamily="18" charset="0"/>
              </a:rPr>
              <a:t>Hsiou</a:t>
            </a:r>
            <a:r>
              <a:rPr lang="de-DE" sz="900" dirty="0">
                <a:effectLst/>
                <a:latin typeface="Times New Roman" panose="02020603050405020304" pitchFamily="18" charset="0"/>
              </a:rPr>
              <a:t> Hsu </a:t>
            </a:r>
            <a:r>
              <a:rPr lang="de-DE" sz="800" dirty="0">
                <a:effectLst/>
                <a:latin typeface="Arial" panose="020B0604020202020204" pitchFamily="34" charset="0"/>
              </a:rPr>
              <a:t>et al., 2018)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89611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Problems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: Fortran &amp; </a:t>
            </a:r>
            <a:r>
              <a:rPr lang="de-DE" dirty="0" err="1"/>
              <a:t>Matlab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The </a:t>
            </a:r>
            <a:r>
              <a:rPr lang="de-DE" dirty="0" err="1"/>
              <a:t>former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latter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Further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easy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Potential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12.04.2023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Julia?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Readable</a:t>
            </a:r>
            <a:r>
              <a:rPr lang="de-DE" dirty="0"/>
              <a:t> code</a:t>
            </a:r>
          </a:p>
          <a:p>
            <a:r>
              <a:rPr lang="de-DE" dirty="0"/>
              <a:t>Modular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Hopefully</a:t>
            </a:r>
            <a:r>
              <a:rPr lang="de-DE" dirty="0"/>
              <a:t>)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  <a:p>
            <a:r>
              <a:rPr lang="de-DE" dirty="0"/>
              <a:t>→ Further </a:t>
            </a:r>
            <a:r>
              <a:rPr lang="de-DE" dirty="0" err="1"/>
              <a:t>development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easier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12.04.2023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58C28-9E64-800F-CA1D-117E4AE7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57" y="1105200"/>
            <a:ext cx="2605808" cy="3188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B27D9B-986A-7531-BE2D-636B49A6F3D7}"/>
              </a:ext>
            </a:extLst>
          </p:cNvPr>
          <p:cNvSpPr txBox="1"/>
          <p:nvPr/>
        </p:nvSpPr>
        <p:spPr>
          <a:xfrm>
            <a:off x="6178083" y="4293887"/>
            <a:ext cx="1576317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800" dirty="0"/>
              <a:t>Image source: https://plutojl.org/</a:t>
            </a:r>
          </a:p>
        </p:txBody>
      </p:sp>
    </p:spTree>
    <p:extLst>
      <p:ext uri="{BB962C8B-B14F-4D97-AF65-F5344CB8AC3E}">
        <p14:creationId xmlns:p14="http://schemas.microsoft.com/office/powerpoint/2010/main" val="289377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Mandatory</a:t>
            </a:r>
            <a:r>
              <a:rPr lang="de-DE" dirty="0"/>
              <a:t> Goals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Implementation of the adaptive source density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Implementation of the ICA mixture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Evaluation of the correctness of the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Measurement of the performance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12.04.2023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7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Optional Goals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3D0C7062-2A37-4CED-A18D-79920A0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Arial" panose="020B0604020202020204" pitchFamily="34" charset="0"/>
              </a:rPr>
              <a:t>Replacing manual calculations of derivations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>
                <a:effectLst/>
                <a:latin typeface="Arial" panose="020B0604020202020204" pitchFamily="34" charset="0"/>
              </a:rPr>
              <a:t>Evaluating</a:t>
            </a:r>
            <a:r>
              <a:rPr lang="de-DE" dirty="0">
                <a:effectLst/>
                <a:latin typeface="Arial" panose="020B0604020202020204" pitchFamily="34" charset="0"/>
              </a:rPr>
              <a:t> different </a:t>
            </a:r>
            <a:r>
              <a:rPr lang="de-DE" dirty="0" err="1">
                <a:effectLst/>
                <a:latin typeface="Arial" panose="020B0604020202020204" pitchFamily="34" charset="0"/>
              </a:rPr>
              <a:t>Automatic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Rejection</a:t>
            </a:r>
            <a:r>
              <a:rPr lang="de-DE" dirty="0"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</a:rPr>
              <a:t>Schedules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Arial" panose="020B0604020202020204" pitchFamily="34" charset="0"/>
              </a:rPr>
              <a:t>Something will </a:t>
            </a:r>
            <a:r>
              <a:rPr lang="de-DE" dirty="0" err="1">
                <a:latin typeface="Arial" panose="020B0604020202020204" pitchFamily="34" charset="0"/>
              </a:rPr>
              <a:t>come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up</a:t>
            </a:r>
            <a:endParaRPr lang="de-DE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 dirty="0"/>
              <a:t>12.04.2023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7" y="4869184"/>
            <a:ext cx="6063501" cy="123111"/>
          </a:xfrm>
        </p:spPr>
        <p:txBody>
          <a:bodyPr/>
          <a:lstStyle/>
          <a:p>
            <a:r>
              <a:rPr lang="en-US" dirty="0"/>
              <a:t>Alexander Lulkin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20719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ische_Vorlage_International_16zu9.pptx" id="{4216EE7C-08BA-400D-A13F-C7F9220C01C1}" vid="{CCC92FBD-4CB8-4DA7-8AC0-87B0C0ADAC08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AMICA_Introtalk</Template>
  <TotalTime>0</TotalTime>
  <Words>296</Words>
  <Application>Microsoft Office PowerPoint</Application>
  <PresentationFormat>On-screen Show (16:9)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Uni_Stuttgart</vt:lpstr>
      <vt:lpstr>Reimplementation of AMICA in Julia</vt:lpstr>
      <vt:lpstr>Blind Source Separation</vt:lpstr>
      <vt:lpstr>ICA in EEG</vt:lpstr>
      <vt:lpstr>Different ICA Algorithms</vt:lpstr>
      <vt:lpstr>Adaptive Mixture Independent Component Analysis (AMICA)</vt:lpstr>
      <vt:lpstr>Current Problems</vt:lpstr>
      <vt:lpstr>Why Julia?</vt:lpstr>
      <vt:lpstr>Mandatory Goals</vt:lpstr>
      <vt:lpstr>Optional Goals</vt:lpstr>
      <vt:lpstr>Project Schedule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Reimplementation of AMICA in Julia</dc:title>
  <dc:creator>Alexander Lulkin</dc:creator>
  <cp:lastModifiedBy>Alexander Lulkin</cp:lastModifiedBy>
  <cp:revision>7</cp:revision>
  <dcterms:created xsi:type="dcterms:W3CDTF">2023-04-11T05:32:51Z</dcterms:created>
  <dcterms:modified xsi:type="dcterms:W3CDTF">2023-04-12T08:50:17Z</dcterms:modified>
</cp:coreProperties>
</file>