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64" r:id="rId2"/>
    <p:sldId id="271" r:id="rId3"/>
    <p:sldId id="265" r:id="rId4"/>
    <p:sldId id="301" r:id="rId5"/>
    <p:sldId id="302" r:id="rId6"/>
    <p:sldId id="276" r:id="rId7"/>
    <p:sldId id="272" r:id="rId8"/>
    <p:sldId id="259" r:id="rId9"/>
    <p:sldId id="274" r:id="rId10"/>
    <p:sldId id="283" r:id="rId11"/>
    <p:sldId id="284" r:id="rId12"/>
    <p:sldId id="277" r:id="rId13"/>
    <p:sldId id="278" r:id="rId14"/>
    <p:sldId id="275" r:id="rId15"/>
    <p:sldId id="295" r:id="rId16"/>
    <p:sldId id="299" r:id="rId17"/>
    <p:sldId id="300" r:id="rId18"/>
    <p:sldId id="290" r:id="rId19"/>
    <p:sldId id="293" r:id="rId20"/>
    <p:sldId id="292" r:id="rId21"/>
    <p:sldId id="291" r:id="rId22"/>
    <p:sldId id="297" r:id="rId23"/>
    <p:sldId id="296" r:id="rId24"/>
    <p:sldId id="289" r:id="rId25"/>
    <p:sldId id="273" r:id="rId26"/>
    <p:sldId id="294" r:id="rId27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7" autoAdjust="0"/>
    <p:restoredTop sz="84068" autoAdjust="0"/>
  </p:normalViewPr>
  <p:slideViewPr>
    <p:cSldViewPr snapToGrid="0">
      <p:cViewPr varScale="1">
        <p:scale>
          <a:sx n="95" d="100"/>
          <a:sy n="95" d="100"/>
        </p:scale>
        <p:origin x="1027" y="77"/>
      </p:cViewPr>
      <p:guideLst>
        <p:guide pos="29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9AA42A2-BFB3-4A0A-A2C8-81E58374B656}" type="datetime1">
              <a:rPr lang="de-DE" sz="800" smtClean="0"/>
              <a:t>27.09.2023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 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those</a:t>
            </a:r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first</a:t>
            </a:r>
            <a:r>
              <a:rPr lang="de-DE" dirty="0"/>
              <a:t>, a </a:t>
            </a:r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basics</a:t>
            </a:r>
            <a:r>
              <a:rPr lang="de-DE" dirty="0"/>
              <a:t>…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81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Betas in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image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=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rho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in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formula</a:t>
            </a:r>
            <a:endParaRPr lang="de-DE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Scale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=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more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spread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out,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shape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= sharp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or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round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, 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location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= shift</a:t>
            </a:r>
          </a:p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Γ(z) = ∫[0, ∞] t^(z-1) * e^(-t)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dt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Rho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=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shape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beta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=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scale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mu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=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location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(shift)</a:t>
            </a:r>
          </a:p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Gamma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probably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there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to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ensure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proper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probability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distribution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3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Alpha =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gaussians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29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94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Eig. Summe von </a:t>
            </a:r>
            <a:r>
              <a:rPr lang="de-DE" dirty="0" err="1"/>
              <a:t>dLL</a:t>
            </a:r>
            <a:r>
              <a:rPr lang="de-DE" dirty="0"/>
              <a:t> damit nichts sofort abbricht wenn in einer </a:t>
            </a:r>
            <a:r>
              <a:rPr lang="de-DE" dirty="0" err="1"/>
              <a:t>iteration</a:t>
            </a:r>
            <a:r>
              <a:rPr lang="de-DE" dirty="0"/>
              <a:t> nicht gut -&gt; lokalen </a:t>
            </a:r>
            <a:r>
              <a:rPr lang="de-DE" dirty="0" err="1"/>
              <a:t>minima</a:t>
            </a:r>
            <a:r>
              <a:rPr lang="de-DE" dirty="0"/>
              <a:t> entkommen</a:t>
            </a:r>
          </a:p>
          <a:p>
            <a:r>
              <a:rPr lang="de-DE" dirty="0"/>
              <a:t>Was ist </a:t>
            </a:r>
            <a:r>
              <a:rPr lang="de-DE" dirty="0" err="1"/>
              <a:t>reparameterization</a:t>
            </a:r>
            <a:r>
              <a:rPr lang="de-DE" dirty="0"/>
              <a:t>?</a:t>
            </a:r>
          </a:p>
          <a:p>
            <a:r>
              <a:rPr lang="de-DE" dirty="0"/>
              <a:t>Wie werden die GG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3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 = </a:t>
            </a:r>
            <a:r>
              <a:rPr lang="de-DE" dirty="0" err="1"/>
              <a:t>Densities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sample per </a:t>
            </a:r>
            <a:r>
              <a:rPr lang="de-DE" dirty="0" err="1"/>
              <a:t>gaussian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56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-Man muss nicht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funktion</a:t>
            </a:r>
            <a:r>
              <a:rPr lang="de-DE" dirty="0"/>
              <a:t> nutzen wenn man keine der besonderen </a:t>
            </a:r>
            <a:r>
              <a:rPr lang="de-DE" dirty="0" err="1"/>
              <a:t>parameter</a:t>
            </a:r>
            <a:r>
              <a:rPr lang="de-DE" dirty="0"/>
              <a:t> braucht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57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Whats</a:t>
            </a:r>
            <a:r>
              <a:rPr lang="de-DE" dirty="0"/>
              <a:t> in </a:t>
            </a:r>
            <a:r>
              <a:rPr lang="de-DE" dirty="0" err="1"/>
              <a:t>loopiloop</a:t>
            </a:r>
            <a:r>
              <a:rPr lang="de-DE" dirty="0"/>
              <a:t>?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09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89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01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0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Mixture</a:t>
            </a:r>
            <a:r>
              <a:rPr lang="de-DE" dirty="0"/>
              <a:t> durch </a:t>
            </a:r>
            <a:r>
              <a:rPr lang="de-DE" dirty="0" err="1"/>
              <a:t>matrix</a:t>
            </a:r>
            <a:r>
              <a:rPr lang="de-DE" dirty="0"/>
              <a:t> dargestellt</a:t>
            </a:r>
          </a:p>
          <a:p>
            <a:r>
              <a:rPr lang="de-DE" dirty="0"/>
              <a:t>ICA: finde </a:t>
            </a:r>
            <a:r>
              <a:rPr lang="de-DE" dirty="0" err="1"/>
              <a:t>matrix</a:t>
            </a:r>
            <a:r>
              <a:rPr lang="de-DE" dirty="0"/>
              <a:t>!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28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99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EEG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: 2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at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stimuli</a:t>
            </a:r>
            <a:endParaRPr lang="de-DE" dirty="0"/>
          </a:p>
          <a:p>
            <a:r>
              <a:rPr lang="de-DE" dirty="0"/>
              <a:t>Sieht nur aus als ob ML und Julia nah beieinander weil Fortran so weit weg</a:t>
            </a:r>
          </a:p>
          <a:p>
            <a:r>
              <a:rPr lang="de-DE" dirty="0"/>
              <a:t>Julia sogar etwas besser als ML</a:t>
            </a:r>
          </a:p>
          <a:p>
            <a:r>
              <a:rPr lang="de-DE" dirty="0"/>
              <a:t>-bei </a:t>
            </a:r>
            <a:r>
              <a:rPr lang="de-DE" dirty="0" err="1"/>
              <a:t>fortran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nicht fixiert!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68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 </a:t>
            </a:r>
            <a:r>
              <a:rPr lang="de-DE" dirty="0" err="1"/>
              <a:t>worst</a:t>
            </a:r>
            <a:r>
              <a:rPr lang="de-DE" dirty="0"/>
              <a:t> (weil kein </a:t>
            </a:r>
            <a:r>
              <a:rPr lang="de-DE" dirty="0" err="1"/>
              <a:t>multithreading</a:t>
            </a:r>
            <a:r>
              <a:rPr lang="de-DE" dirty="0"/>
              <a:t> support)</a:t>
            </a:r>
          </a:p>
          <a:p>
            <a:r>
              <a:rPr lang="de-DE" dirty="0"/>
              <a:t>Überprüfen ob </a:t>
            </a:r>
            <a:r>
              <a:rPr lang="de-DE" dirty="0" err="1"/>
              <a:t>julia</a:t>
            </a:r>
            <a:r>
              <a:rPr lang="de-DE" dirty="0"/>
              <a:t> überhaupt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hatte (sollte)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27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Ideen für opti siehe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doku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53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Independence </a:t>
            </a:r>
            <a:r>
              <a:rPr lang="de-DE" dirty="0" err="1"/>
              <a:t>assumption</a:t>
            </a:r>
            <a:r>
              <a:rPr lang="de-DE" dirty="0"/>
              <a:t> gilt nur in einem bestimmten </a:t>
            </a:r>
            <a:r>
              <a:rPr lang="de-DE" dirty="0" err="1"/>
              <a:t>zeitpunkt</a:t>
            </a:r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theorem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94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09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Mean 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de-DE" dirty="0" err="1"/>
              <a:t>unmixing</a:t>
            </a:r>
            <a:r>
              <a:rPr lang="de-DE" dirty="0"/>
              <a:t>,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back</a:t>
            </a:r>
          </a:p>
          <a:p>
            <a:r>
              <a:rPr lang="de-DE" dirty="0"/>
              <a:t>Mean 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</a:p>
          <a:p>
            <a:r>
              <a:rPr lang="de-DE" dirty="0" err="1"/>
              <a:t>Whitening</a:t>
            </a:r>
            <a:r>
              <a:rPr lang="de-DE" dirty="0"/>
              <a:t>: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equally</a:t>
            </a:r>
            <a:endParaRPr lang="de-DE" dirty="0"/>
          </a:p>
          <a:p>
            <a:r>
              <a:rPr lang="de-DE" dirty="0" err="1"/>
              <a:t>Causing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orthogonal</a:t>
            </a:r>
          </a:p>
          <a:p>
            <a:r>
              <a:rPr lang="de-DE" dirty="0"/>
              <a:t>Varianz = </a:t>
            </a:r>
            <a:r>
              <a:rPr lang="de-DE" dirty="0" err="1"/>
              <a:t>streuung</a:t>
            </a:r>
            <a:r>
              <a:rPr lang="de-DE" dirty="0"/>
              <a:t> um </a:t>
            </a:r>
            <a:r>
              <a:rPr lang="de-DE" dirty="0" err="1"/>
              <a:t>mittelwert</a:t>
            </a:r>
            <a:endParaRPr lang="de-DE" dirty="0"/>
          </a:p>
          <a:p>
            <a:r>
              <a:rPr lang="de-DE" dirty="0" err="1"/>
              <a:t>Whitening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rotation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7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ive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ica</a:t>
            </a:r>
            <a:r>
              <a:rPr lang="de-DE" dirty="0"/>
              <a:t>…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92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Advantages gegenüber anderen:</a:t>
            </a:r>
          </a:p>
          <a:p>
            <a:r>
              <a:rPr lang="de-DE" dirty="0"/>
              <a:t>Multiple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different </a:t>
            </a:r>
            <a:r>
              <a:rPr lang="de-DE" dirty="0" err="1"/>
              <a:t>timesteps</a:t>
            </a:r>
            <a:endParaRPr lang="de-DE" dirty="0"/>
          </a:p>
          <a:p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GG: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Mixture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43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missing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2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h(t) = h (dominant </a:t>
            </a:r>
            <a:r>
              <a:rPr lang="de-DE" dirty="0" err="1"/>
              <a:t>model</a:t>
            </a:r>
            <a:r>
              <a:rPr lang="de-DE" dirty="0"/>
              <a:t> at time t)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maximize</a:t>
            </a:r>
            <a:endParaRPr lang="de-DE" dirty="0"/>
          </a:p>
          <a:p>
            <a:r>
              <a:rPr lang="de-DE" dirty="0"/>
              <a:t>C = sagt uns ob </a:t>
            </a:r>
            <a:r>
              <a:rPr lang="de-DE" dirty="0" err="1"/>
              <a:t>model</a:t>
            </a:r>
            <a:r>
              <a:rPr lang="de-DE" dirty="0"/>
              <a:t> aktiv ist</a:t>
            </a:r>
          </a:p>
          <a:p>
            <a:r>
              <a:rPr lang="de-DE" dirty="0"/>
              <a:t>Determinante um </a:t>
            </a:r>
            <a:r>
              <a:rPr lang="de-DE" dirty="0" err="1"/>
              <a:t>skalierungseigenschaften</a:t>
            </a:r>
            <a:r>
              <a:rPr lang="de-DE" dirty="0"/>
              <a:t> der </a:t>
            </a:r>
            <a:r>
              <a:rPr lang="de-DE" dirty="0" err="1"/>
              <a:t>transformation</a:t>
            </a:r>
            <a:r>
              <a:rPr lang="de-DE" dirty="0"/>
              <a:t> zu berücksichtigen</a:t>
            </a:r>
          </a:p>
          <a:p>
            <a:r>
              <a:rPr lang="de-DE" dirty="0"/>
              <a:t>p= </a:t>
            </a:r>
            <a:r>
              <a:rPr lang="de-DE" dirty="0" err="1"/>
              <a:t>probaility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27.09.2023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20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7DF6E383-5DAD-41B4-ADA0-540C2DA7A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CDEAF0E-514E-42C0-8DD9-8D59F699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F606555-9769-4858-9A9B-B516580B7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DC021A6-49D3-499D-A23D-7ACB87CFA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040CE2D-1A69-4F15-A717-AFF7F3AC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864F77F-7362-4671-8C69-A64AE9EC3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6D11AC8-B091-44F3-B63B-CD5323429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4A6A03-5D2E-417E-9A62-737D1DBC9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427F68-7D65-4111-9D28-F407D044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C2B8577-8AB8-42B5-8BA8-1751A4122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Name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60B71DC-3EC1-4243-9ED0-A748C7ED07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986705E-DE9D-4C35-A93E-5B897100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Reimplementation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AMICA in Julia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AC619F8-D08E-407C-933E-4138A7F1A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18EE4CF-84DD-4516-8AF4-FD32944986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Alexander</a:t>
            </a:r>
          </a:p>
          <a:p>
            <a:r>
              <a:rPr lang="de-DE" dirty="0"/>
              <a:t>Lulkin</a:t>
            </a:r>
          </a:p>
        </p:txBody>
      </p:sp>
    </p:spTree>
    <p:extLst>
      <p:ext uri="{BB962C8B-B14F-4D97-AF65-F5344CB8AC3E}">
        <p14:creationId xmlns:p14="http://schemas.microsoft.com/office/powerpoint/2010/main" val="199811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B8B31DA-D8B6-A8E2-9EF7-E077C88E07FF}"/>
              </a:ext>
            </a:extLst>
          </p:cNvPr>
          <p:cNvSpPr txBox="1"/>
          <p:nvPr/>
        </p:nvSpPr>
        <p:spPr>
          <a:xfrm>
            <a:off x="466727" y="1458285"/>
            <a:ext cx="2894532" cy="30546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b="1" dirty="0"/>
              <a:t>Data: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b="1" dirty="0"/>
              <a:t>Model Parameters: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de-DE" sz="1600" dirty="0"/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de-DE" sz="1600" dirty="0"/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b="1" dirty="0" err="1"/>
              <a:t>Likelihood</a:t>
            </a:r>
            <a:r>
              <a:rPr lang="de-DE" sz="1600" dirty="0"/>
              <a:t>: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de-DE" sz="1600" dirty="0"/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de-DE" sz="1600" dirty="0"/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de-DE" sz="1600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AFF590F9-EC4B-2089-E7E4-6033F944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3312843"/>
            <a:ext cx="8243887" cy="3706384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2A21B9-3C98-844F-909C-EF7D051DF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568" y="2636992"/>
            <a:ext cx="5229955" cy="10574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1D03D50-6D3A-6789-15A4-7A8FC4F6C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652" y="1790524"/>
            <a:ext cx="2200582" cy="4667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E58A64-F143-C58A-58DF-F64FFE959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521" y="1263510"/>
            <a:ext cx="45434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6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08475-B08A-4E35-16F0-81B6C360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Generalized</a:t>
            </a:r>
            <a:r>
              <a:rPr lang="de-DE" dirty="0"/>
              <a:t> </a:t>
            </a:r>
            <a:r>
              <a:rPr lang="de-DE" dirty="0" err="1"/>
              <a:t>Gaussian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DA2C39-7A26-82EE-BE85-2CB1F930F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4D9AB2-27A4-592D-C79E-6E3BC53ABB8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15DEE7-7E23-94C3-F95F-F07B6A85EC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79B3DC-13E4-2011-9F93-C89D09A3B5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Probability density plots of generalized normal distributions">
            <a:extLst>
              <a:ext uri="{FF2B5EF4-FFF2-40B4-BE49-F238E27FC236}">
                <a16:creationId xmlns:a16="http://schemas.microsoft.com/office/drawing/2014/main" id="{98342AE9-0870-1B3E-FAB0-EF81D11A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158612"/>
            <a:ext cx="4535562" cy="340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0461B641-CCE6-2468-CC98-2BFCFFE796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59942" y="4429633"/>
            <a:ext cx="3512058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None/>
            </a:pPr>
            <a:r>
              <a:rPr lang="de-DE" sz="800" dirty="0"/>
              <a:t>Image source: https://en.wikipedia.org/wiki/Generalized_normal_distribution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FEE0B01-3A3C-AF5C-9B57-2A52F7D02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992" y="2216663"/>
            <a:ext cx="4030208" cy="101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7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Mixtures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97119910-17D3-FC7A-1AC9-B07307092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40" y="1166293"/>
            <a:ext cx="5767525" cy="3438332"/>
          </a:xfrm>
        </p:spPr>
      </p:pic>
      <p:sp>
        <p:nvSpPr>
          <p:cNvPr id="18" name="TextBox 6">
            <a:extLst>
              <a:ext uri="{FF2B5EF4-FFF2-40B4-BE49-F238E27FC236}">
                <a16:creationId xmlns:a16="http://schemas.microsoft.com/office/drawing/2014/main" id="{D48ED4FF-0D95-A883-F803-9A18931068D1}"/>
              </a:ext>
            </a:extLst>
          </p:cNvPr>
          <p:cNvSpPr txBox="1"/>
          <p:nvPr/>
        </p:nvSpPr>
        <p:spPr>
          <a:xfrm>
            <a:off x="1518313" y="4433361"/>
            <a:ext cx="3365967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/>
              <a:t>Image source: https://www.statisticshowto.com/gaussian-mixture-model/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E920D3D-4678-8754-02AB-04A95A353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955" y="1662588"/>
            <a:ext cx="3536645" cy="106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5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Newton Method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Newton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estimates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zeros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function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Find </a:t>
            </a:r>
            <a:r>
              <a:rPr lang="de-DE" dirty="0" err="1"/>
              <a:t>zeros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derivative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→ find maximum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2DE327-EE62-D3A4-5F6B-4B614094C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161" y="2538661"/>
            <a:ext cx="2221123" cy="16735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4C1F9FD-55AC-BB82-9836-C27059501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464" y="2544516"/>
            <a:ext cx="2206559" cy="1697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308DF-81AB-5F8A-8F8B-554E2BF067E0}"/>
              </a:ext>
            </a:extLst>
          </p:cNvPr>
          <p:cNvSpPr txBox="1"/>
          <p:nvPr/>
        </p:nvSpPr>
        <p:spPr>
          <a:xfrm>
            <a:off x="2309776" y="4270783"/>
            <a:ext cx="4486247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/>
              <a:t>Image source: https://computationalthinking.mit.edu/Fall23/images_abstractions/newton_method/</a:t>
            </a:r>
          </a:p>
        </p:txBody>
      </p:sp>
    </p:spTree>
    <p:extLst>
      <p:ext uri="{BB962C8B-B14F-4D97-AF65-F5344CB8AC3E}">
        <p14:creationId xmlns:p14="http://schemas.microsoft.com/office/powerpoint/2010/main" val="235170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Amica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2D2C198-8F01-37E7-6325-7AD057EEE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0281" y="935038"/>
            <a:ext cx="6439951" cy="3779837"/>
          </a:xfr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25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Custom Data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A136DE0-750F-4C10-7289-29100F9DC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52" y="1703865"/>
            <a:ext cx="8058623" cy="24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0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Multiple Dispatch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E2CF83-DBBB-EE50-661C-BE5C3B7CE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03" y="1799320"/>
            <a:ext cx="7058921" cy="21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2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640394E2-A4DC-47C8-B130-FABC85276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727" y="2108717"/>
            <a:ext cx="3038475" cy="1504950"/>
          </a:xfr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Grafik 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ACEE73C-862B-F73C-A553-B3697D209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714" y="1018855"/>
            <a:ext cx="4972479" cy="36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1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Correctness: MATLAB </a:t>
            </a:r>
            <a:r>
              <a:rPr lang="de-DE" dirty="0" err="1"/>
              <a:t>vs</a:t>
            </a:r>
            <a:r>
              <a:rPr lang="de-DE" dirty="0"/>
              <a:t> Julia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SingleModel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Original </a:t>
            </a:r>
            <a:r>
              <a:rPr lang="de-DE" dirty="0" err="1"/>
              <a:t>data</a:t>
            </a:r>
            <a:r>
              <a:rPr lang="de-DE" dirty="0"/>
              <a:t>									Mixed </a:t>
            </a:r>
            <a:r>
              <a:rPr lang="de-DE" dirty="0" err="1"/>
              <a:t>data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Unmixed</a:t>
            </a:r>
            <a:r>
              <a:rPr lang="de-DE" dirty="0"/>
              <a:t>(Julia)									</a:t>
            </a:r>
            <a:r>
              <a:rPr lang="de-DE" dirty="0" err="1"/>
              <a:t>Unmixed</a:t>
            </a:r>
            <a:r>
              <a:rPr lang="de-DE" dirty="0"/>
              <a:t>(ML)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LL (Julia)									LL(ML)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DADA4C-E382-DEDF-DBC7-9379F8E17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735" y="1046899"/>
            <a:ext cx="4606530" cy="35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43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Correctness: MATLAB </a:t>
            </a:r>
            <a:r>
              <a:rPr lang="de-DE" dirty="0" err="1"/>
              <a:t>vs</a:t>
            </a:r>
            <a:r>
              <a:rPr lang="de-DE" dirty="0"/>
              <a:t> Julia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mixing</a:t>
            </a:r>
            <a:r>
              <a:rPr lang="de-DE" dirty="0"/>
              <a:t> </a:t>
            </a:r>
            <a:r>
              <a:rPr lang="de-DE" dirty="0" err="1"/>
              <a:t>matrices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Original: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Mixed: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DCFEE17-939D-C817-810A-8925CFF4E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329" y="1379229"/>
            <a:ext cx="6952671" cy="268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2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AMICA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unmixes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: Fortran &amp; </a:t>
            </a:r>
            <a:r>
              <a:rPr lang="de-DE" dirty="0" err="1"/>
              <a:t>Matlab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dirty="0" err="1"/>
              <a:t>former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latter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Further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easy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Potential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5F8312-98A9-CF1D-6576-30180CBA2C1D}"/>
              </a:ext>
            </a:extLst>
          </p:cNvPr>
          <p:cNvSpPr txBox="1"/>
          <p:nvPr/>
        </p:nvSpPr>
        <p:spPr>
          <a:xfrm>
            <a:off x="3348789" y="3451254"/>
            <a:ext cx="2446421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→ 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Julia</a:t>
            </a:r>
          </a:p>
        </p:txBody>
      </p:sp>
    </p:spTree>
    <p:extLst>
      <p:ext uri="{BB962C8B-B14F-4D97-AF65-F5344CB8AC3E}">
        <p14:creationId xmlns:p14="http://schemas.microsoft.com/office/powerpoint/2010/main" val="189802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Correctness: MATLAB </a:t>
            </a:r>
            <a:r>
              <a:rPr lang="de-DE" dirty="0" err="1"/>
              <a:t>vs</a:t>
            </a:r>
            <a:r>
              <a:rPr lang="de-DE" dirty="0"/>
              <a:t> Julia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unmixed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Julia: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MATLAB: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E23917C-6755-CD03-87EA-2D04EA956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593" y="1285200"/>
            <a:ext cx="6812407" cy="268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8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Correctness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Unmixing</a:t>
            </a:r>
            <a:r>
              <a:rPr lang="de-DE" dirty="0"/>
              <a:t> </a:t>
            </a:r>
            <a:r>
              <a:rPr lang="de-DE" dirty="0" err="1"/>
              <a:t>matrices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in reverse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           </a:t>
            </a:r>
            <a:r>
              <a:rPr lang="de-DE" dirty="0" err="1"/>
              <a:t>Unmixed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1:			     </a:t>
            </a:r>
            <a:r>
              <a:rPr lang="de-DE" dirty="0" err="1"/>
              <a:t>Unmixed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2: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F438087-DDAB-AB85-4A0A-CE79A2B00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28" y="2221851"/>
            <a:ext cx="7523544" cy="143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50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Performance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Single Thread on EEG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0510F14-030A-9AA6-8E85-D435FC818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527" y="1141418"/>
            <a:ext cx="4629873" cy="34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90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Performance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Thread on EEG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09E694-0EB1-3F2D-94B8-E390C926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527" y="1141418"/>
            <a:ext cx="4629873" cy="34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04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Work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Optimization</a:t>
            </a:r>
            <a:r>
              <a:rPr lang="de-DE" dirty="0"/>
              <a:t>!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Still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Qs</a:t>
            </a:r>
            <a:r>
              <a:rPr lang="de-DE" dirty="0"/>
              <a:t> and </a:t>
            </a:r>
            <a:r>
              <a:rPr lang="de-DE" dirty="0" err="1"/>
              <a:t>us</a:t>
            </a:r>
            <a:r>
              <a:rPr lang="de-DE" dirty="0"/>
              <a:t> and </a:t>
            </a:r>
            <a:r>
              <a:rPr lang="de-DE" dirty="0" err="1"/>
              <a:t>zs</a:t>
            </a:r>
            <a:r>
              <a:rPr lang="de-DE" dirty="0"/>
              <a:t> in </a:t>
            </a:r>
            <a:r>
              <a:rPr lang="de-DE" dirty="0" err="1"/>
              <a:t>there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clean </a:t>
            </a:r>
            <a:r>
              <a:rPr lang="de-DE" dirty="0" err="1"/>
              <a:t>up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 Add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Fortran </a:t>
            </a:r>
            <a:r>
              <a:rPr lang="de-DE" dirty="0" err="1"/>
              <a:t>implementation</a:t>
            </a:r>
            <a:r>
              <a:rPr lang="de-DE" dirty="0"/>
              <a:t>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88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ABDB8C-8D92-48AF-BC9F-180B63275E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74400" y="2093040"/>
            <a:ext cx="3290054" cy="194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/>
              <a:t>Alexander Lulkin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174400" y="2571750"/>
            <a:ext cx="542646" cy="216482"/>
          </a:xfrm>
        </p:spPr>
        <p:txBody>
          <a:bodyPr>
            <a:normAutofit/>
          </a:bodyPr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959A150-FB5F-4C0E-AE25-AA6C02D0520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717046" y="2571750"/>
            <a:ext cx="2747409" cy="216000"/>
          </a:xfrm>
        </p:spPr>
        <p:txBody>
          <a:bodyPr>
            <a:normAutofit/>
          </a:bodyPr>
          <a:lstStyle/>
          <a:p>
            <a:r>
              <a:rPr lang="de-DE" dirty="0"/>
              <a:t>st108415@stud.uni-stuttgart.de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74400" y="2803118"/>
            <a:ext cx="1745931" cy="245786"/>
          </a:xfrm>
        </p:spPr>
        <p:txBody>
          <a:bodyPr wrap="none">
            <a:normAutofit/>
          </a:bodyPr>
          <a:lstStyle/>
          <a:p>
            <a:r>
              <a:rPr lang="de-DE"/>
              <a:t>phone	+49 (0) 176 404 29089</a:t>
            </a:r>
            <a:endParaRPr lang="de-DE" dirty="0"/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708B3E26-9925-4BF9-8FE0-0F2A1984231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174400" y="3508234"/>
            <a:ext cx="2500012" cy="218691"/>
          </a:xfrm>
        </p:spPr>
        <p:txBody>
          <a:bodyPr>
            <a:normAutofit/>
          </a:bodyPr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A7E60194-E4B9-6F2A-1D05-EC5D2328D45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174400" y="3747179"/>
            <a:ext cx="3290054" cy="216000"/>
          </a:xfrm>
        </p:spPr>
        <p:txBody>
          <a:bodyPr/>
          <a:lstStyle/>
          <a:p>
            <a:endParaRPr lang="en-US"/>
          </a:p>
        </p:txBody>
      </p:sp>
      <p:sp>
        <p:nvSpPr>
          <p:cNvPr id="66" name="Text Placeholder 11">
            <a:extLst>
              <a:ext uri="{FF2B5EF4-FFF2-40B4-BE49-F238E27FC236}">
                <a16:creationId xmlns:a16="http://schemas.microsoft.com/office/drawing/2014/main" id="{C6F76D9E-3C35-4F2E-DD88-04AACBDB07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74400" y="3983433"/>
            <a:ext cx="3290054" cy="216000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Bildplatzhalter 15" descr="Ein Bild, das Menschliches Gesicht, Person, Wand, Kleidung enthält.&#10;&#10;Automatisch generierte Beschreibung">
            <a:extLst>
              <a:ext uri="{FF2B5EF4-FFF2-40B4-BE49-F238E27FC236}">
                <a16:creationId xmlns:a16="http://schemas.microsoft.com/office/drawing/2014/main" id="{7142B6E3-ABF4-444B-EB16-7664E0C052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37684" t="852" r="7136" b="3715"/>
          <a:stretch/>
        </p:blipFill>
        <p:spPr>
          <a:xfrm>
            <a:off x="410400" y="1911600"/>
            <a:ext cx="1440000" cy="1440000"/>
          </a:xfrm>
        </p:spPr>
      </p:pic>
    </p:spTree>
    <p:extLst>
      <p:ext uri="{BB962C8B-B14F-4D97-AF65-F5344CB8AC3E}">
        <p14:creationId xmlns:p14="http://schemas.microsoft.com/office/powerpoint/2010/main" val="2036232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4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Blind Source Separation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3E8C6-B748-D999-048B-21F990324E5D}"/>
              </a:ext>
            </a:extLst>
          </p:cNvPr>
          <p:cNvSpPr txBox="1"/>
          <p:nvPr/>
        </p:nvSpPr>
        <p:spPr>
          <a:xfrm>
            <a:off x="2594709" y="4541395"/>
            <a:ext cx="3989509" cy="1370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/>
              <a:t>Image source: „</a:t>
            </a:r>
            <a:r>
              <a:rPr lang="de-DE" sz="800" b="0" i="0" u="none" strike="noStrike" baseline="0" dirty="0">
                <a:latin typeface="TeXGyreTermesX-Regular"/>
              </a:rPr>
              <a:t>Independent </a:t>
            </a:r>
            <a:r>
              <a:rPr lang="de-DE" sz="800" b="0" i="0" u="none" strike="noStrike" baseline="0" dirty="0" err="1">
                <a:latin typeface="TeXGyreTermesX-Regular"/>
              </a:rPr>
              <a:t>component</a:t>
            </a:r>
            <a:r>
              <a:rPr lang="de-DE" sz="800" b="0" i="0" u="none" strike="noStrike" baseline="0" dirty="0">
                <a:latin typeface="TeXGyreTermesX-Regular"/>
              </a:rPr>
              <a:t> </a:t>
            </a:r>
            <a:r>
              <a:rPr lang="de-DE" sz="800" b="0" i="0" u="none" strike="noStrike" baseline="0" dirty="0" err="1">
                <a:latin typeface="TeXGyreTermesX-Regular"/>
              </a:rPr>
              <a:t>analysis</a:t>
            </a:r>
            <a:r>
              <a:rPr lang="de-DE" sz="800" b="0" i="0" u="none" strike="noStrike" baseline="0" dirty="0">
                <a:latin typeface="TeXGyreTermesX-Regular"/>
              </a:rPr>
              <a:t>: An </a:t>
            </a:r>
            <a:r>
              <a:rPr lang="de-DE" sz="800" b="0" i="0" u="none" strike="noStrike" baseline="0" dirty="0" err="1">
                <a:latin typeface="TeXGyreTermesX-Regular"/>
              </a:rPr>
              <a:t>introduction</a:t>
            </a:r>
            <a:r>
              <a:rPr lang="de-DE" sz="800" b="0" i="0" u="none" strike="noStrike" baseline="0" dirty="0">
                <a:latin typeface="TeXGyreTermesX-Regular"/>
              </a:rPr>
              <a:t> </a:t>
            </a:r>
            <a:r>
              <a:rPr lang="de-DE" sz="800" dirty="0">
                <a:effectLst/>
                <a:latin typeface="Arial" panose="020B0604020202020204" pitchFamily="34" charset="0"/>
              </a:rPr>
              <a:t>“ (</a:t>
            </a:r>
            <a:r>
              <a:rPr lang="de-DE" sz="800" b="0" i="0" u="none" strike="noStrike" baseline="0" dirty="0">
                <a:latin typeface="TeXGyreTermesX-Regular"/>
              </a:rPr>
              <a:t>A. </a:t>
            </a:r>
            <a:r>
              <a:rPr lang="de-DE" sz="800" b="0" i="0" u="none" strike="noStrike" baseline="0" dirty="0" err="1">
                <a:latin typeface="TeXGyreTermesX-Regular"/>
              </a:rPr>
              <a:t>Tharwat</a:t>
            </a:r>
            <a:r>
              <a:rPr lang="de-DE" sz="800" dirty="0">
                <a:effectLst/>
                <a:latin typeface="Arial" panose="020B0604020202020204" pitchFamily="34" charset="0"/>
              </a:rPr>
              <a:t> et al., 2021)</a:t>
            </a:r>
            <a:endParaRPr lang="de-DE" sz="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8828E2-1132-DD4D-2AF4-92C31DB3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175" y="1279544"/>
            <a:ext cx="5171650" cy="32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9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542BF-D24B-35AD-22FE-82ED6B47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Independent </a:t>
            </a:r>
            <a:r>
              <a:rPr lang="de-DE" dirty="0" err="1"/>
              <a:t>Component</a:t>
            </a:r>
            <a:r>
              <a:rPr lang="de-DE" dirty="0"/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B9E8E1-8EE8-03DD-9734-AB5E3E0CF6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FFC861-ED05-F7EF-6E76-C2110FE7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734308"/>
            <a:ext cx="8243887" cy="3706384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Model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linear </a:t>
            </a:r>
            <a:r>
              <a:rPr lang="de-DE" dirty="0" err="1"/>
              <a:t>mixture</a:t>
            </a:r>
            <a:r>
              <a:rPr lang="de-DE" dirty="0"/>
              <a:t>:</a:t>
            </a:r>
          </a:p>
          <a:p>
            <a:r>
              <a:rPr lang="de-DE" dirty="0"/>
              <a:t>Original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assumed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not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endParaRPr lang="de-DE" dirty="0"/>
          </a:p>
          <a:p>
            <a:r>
              <a:rPr lang="de-DE" dirty="0" err="1"/>
              <a:t>Mixtures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variables </a:t>
            </a:r>
            <a:r>
              <a:rPr lang="de-DE" dirty="0" err="1"/>
              <a:t>tend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normal </a:t>
            </a:r>
            <a:r>
              <a:rPr lang="de-DE" dirty="0" err="1"/>
              <a:t>distribution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 → </a:t>
            </a:r>
            <a:r>
              <a:rPr lang="de-DE" dirty="0" err="1"/>
              <a:t>Recover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maximizing</a:t>
            </a:r>
            <a:r>
              <a:rPr lang="de-DE" dirty="0"/>
              <a:t> non-</a:t>
            </a:r>
            <a:r>
              <a:rPr lang="de-DE" dirty="0" err="1"/>
              <a:t>Gaussianity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7213F4-53E6-674D-3DDE-EDF4386FEF3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2D4D37-F599-DB5B-3C0C-D86E54DC1B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EC27E7-7383-08CE-9C3E-49D55AE627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7D0497F-BA97-8313-7C7D-41A3C1987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674" y="1105200"/>
            <a:ext cx="1068970" cy="31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0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99A5-78FE-E1B3-7899-7679BE52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Independent </a:t>
            </a:r>
            <a:r>
              <a:rPr lang="de-DE" dirty="0" err="1"/>
              <a:t>Component</a:t>
            </a:r>
            <a:r>
              <a:rPr lang="de-DE" dirty="0"/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C2D703-C1EB-AD44-DB63-98704D815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F63AE-2D3F-4B1F-220B-442E49AD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3771C-C655-67DD-5A6A-0E8B8776C3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37630A-FC5E-E34A-3BF0-080EE4D4D8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EBBFFF-2C86-2D88-D8FE-FEA1B8D349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12891E-B7A1-E428-A8DF-74CA8659D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64092" y="1788305"/>
            <a:ext cx="3184359" cy="22486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A8C6220-2BF3-64E5-E94D-45DBD64EF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644" y="1799137"/>
            <a:ext cx="3094156" cy="227914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BAEBBE1-0043-05BA-5B42-AADB90399CB5}"/>
              </a:ext>
            </a:extLst>
          </p:cNvPr>
          <p:cNvSpPr txBox="1"/>
          <p:nvPr/>
        </p:nvSpPr>
        <p:spPr>
          <a:xfrm>
            <a:off x="4244227" y="2556282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→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E3427CCE-C46E-A1F1-41DA-CE993F5C1C41}"/>
              </a:ext>
            </a:extLst>
          </p:cNvPr>
          <p:cNvSpPr txBox="1"/>
          <p:nvPr/>
        </p:nvSpPr>
        <p:spPr>
          <a:xfrm>
            <a:off x="3044955" y="4327788"/>
            <a:ext cx="2716650" cy="1370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/>
              <a:t>Image source: </a:t>
            </a:r>
            <a:r>
              <a:rPr lang="de-DE" sz="800" b="0" i="0" u="none" strike="noStrike" baseline="0" dirty="0">
                <a:latin typeface="TeXGyreTermesX-Regular"/>
              </a:rPr>
              <a:t>https://arnauddelorme.com/ica_for_dummies/ 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9941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i="0" u="none" strike="noStrike" baseline="0" dirty="0">
                <a:latin typeface="TeXGyreHeros-Bold"/>
              </a:rPr>
              <a:t>Data </a:t>
            </a:r>
            <a:r>
              <a:rPr lang="de-DE" sz="1800" b="1" i="0" u="none" strike="noStrike" baseline="0" dirty="0" err="1">
                <a:latin typeface="TeXGyreHeros-Bold"/>
              </a:rPr>
              <a:t>Preprocessing</a:t>
            </a:r>
            <a:r>
              <a:rPr lang="de-DE" dirty="0"/>
              <a:t>: </a:t>
            </a:r>
            <a:r>
              <a:rPr lang="de-DE" dirty="0" err="1"/>
              <a:t>Sphering</a:t>
            </a:r>
            <a:r>
              <a:rPr lang="de-DE" dirty="0"/>
              <a:t> and Mean </a:t>
            </a:r>
            <a:r>
              <a:rPr lang="de-DE" dirty="0" err="1"/>
              <a:t>Removal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ICA,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in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centered</a:t>
            </a:r>
            <a:endParaRPr lang="de-DE" dirty="0"/>
          </a:p>
          <a:p>
            <a:pPr lvl="3"/>
            <a:r>
              <a:rPr lang="de-DE" dirty="0"/>
              <a:t>Remove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variable</a:t>
            </a:r>
          </a:p>
          <a:p>
            <a:pPr lvl="3"/>
            <a:r>
              <a:rPr lang="de-DE" dirty="0" err="1"/>
              <a:t>Equalizes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dimensions</a:t>
            </a:r>
            <a:endParaRPr lang="de-DE" dirty="0"/>
          </a:p>
          <a:p>
            <a:pPr lvl="5"/>
            <a:endParaRPr lang="de-DE" dirty="0"/>
          </a:p>
          <a:p>
            <a:pPr marL="0" indent="0">
              <a:buNone/>
            </a:pPr>
            <a:r>
              <a:rPr lang="de-DE" dirty="0"/>
              <a:t>2.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whitened</a:t>
            </a:r>
            <a:r>
              <a:rPr lang="de-DE" dirty="0"/>
              <a:t>/</a:t>
            </a:r>
            <a:r>
              <a:rPr lang="de-DE" dirty="0" err="1"/>
              <a:t>sphered</a:t>
            </a:r>
            <a:endParaRPr lang="de-DE" dirty="0"/>
          </a:p>
          <a:p>
            <a:pPr lvl="3"/>
            <a:r>
              <a:rPr lang="de-DE" dirty="0"/>
              <a:t>Remove </a:t>
            </a:r>
            <a:r>
              <a:rPr lang="de-DE" dirty="0" err="1"/>
              <a:t>correlations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ICA in EEG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Noise </a:t>
            </a:r>
            <a:r>
              <a:rPr lang="de-DE" dirty="0" err="1"/>
              <a:t>reduction</a:t>
            </a:r>
            <a:r>
              <a:rPr lang="de-DE" dirty="0"/>
              <a:t> (</a:t>
            </a:r>
            <a:r>
              <a:rPr lang="de-DE" dirty="0" err="1"/>
              <a:t>muscle</a:t>
            </a:r>
            <a:r>
              <a:rPr lang="de-DE" dirty="0"/>
              <a:t> </a:t>
            </a:r>
            <a:r>
              <a:rPr lang="de-DE" dirty="0" err="1"/>
              <a:t>artifacts</a:t>
            </a:r>
            <a:r>
              <a:rPr lang="de-DE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use</a:t>
            </a:r>
            <a:r>
              <a:rPr lang="de-DE" dirty="0"/>
              <a:t> (</a:t>
            </a:r>
            <a:r>
              <a:rPr lang="de-DE" dirty="0" err="1"/>
              <a:t>FastICA</a:t>
            </a:r>
            <a:r>
              <a:rPr lang="de-DE" dirty="0"/>
              <a:t>, </a:t>
            </a:r>
            <a:r>
              <a:rPr lang="de-DE" dirty="0" err="1"/>
              <a:t>Infomax</a:t>
            </a:r>
            <a:r>
              <a:rPr lang="de-DE" dirty="0"/>
              <a:t>, AMICA)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7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Adaptive </a:t>
            </a:r>
            <a:r>
              <a:rPr lang="de-DE" dirty="0" err="1"/>
              <a:t>Mixture</a:t>
            </a:r>
            <a:r>
              <a:rPr lang="de-DE" dirty="0"/>
              <a:t> Independent </a:t>
            </a:r>
            <a:r>
              <a:rPr lang="de-DE" dirty="0" err="1"/>
              <a:t>Component</a:t>
            </a:r>
            <a:r>
              <a:rPr lang="de-DE" dirty="0"/>
              <a:t> Analysis (AMICA)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0D9D7-450F-76E5-5332-A1CFD4B32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036" y="3307902"/>
            <a:ext cx="1556785" cy="10007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A2C14D-E4DA-6BC4-D713-D6699B4AF2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66867" y="4447292"/>
            <a:ext cx="6553933" cy="1517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None/>
            </a:pPr>
            <a:r>
              <a:rPr lang="de-DE" sz="800" dirty="0" err="1"/>
              <a:t>Adapted</a:t>
            </a:r>
            <a:r>
              <a:rPr lang="de-DE" sz="800" dirty="0"/>
              <a:t> </a:t>
            </a:r>
            <a:r>
              <a:rPr lang="de-DE" sz="800" dirty="0" err="1"/>
              <a:t>from</a:t>
            </a:r>
            <a:r>
              <a:rPr lang="de-DE" sz="800" dirty="0"/>
              <a:t>: „</a:t>
            </a:r>
            <a:r>
              <a:rPr lang="en-US" sz="900" dirty="0">
                <a:effectLst/>
                <a:latin typeface="Times New Roman" panose="02020603050405020304" pitchFamily="18" charset="0"/>
              </a:rPr>
              <a:t>Modeling brain dynamic state changes with adaptive mixture independent component analysis </a:t>
            </a:r>
            <a:r>
              <a:rPr lang="de-DE" sz="800" dirty="0">
                <a:effectLst/>
                <a:latin typeface="Arial" panose="020B0604020202020204" pitchFamily="34" charset="0"/>
              </a:rPr>
              <a:t>“ (</a:t>
            </a:r>
            <a:r>
              <a:rPr lang="de-DE" sz="900" dirty="0">
                <a:effectLst/>
                <a:latin typeface="Times New Roman" panose="02020603050405020304" pitchFamily="18" charset="0"/>
              </a:rPr>
              <a:t>Sheng-</a:t>
            </a:r>
            <a:r>
              <a:rPr lang="de-DE" sz="900" dirty="0" err="1">
                <a:effectLst/>
                <a:latin typeface="Times New Roman" panose="02020603050405020304" pitchFamily="18" charset="0"/>
              </a:rPr>
              <a:t>Hsiou</a:t>
            </a:r>
            <a:r>
              <a:rPr lang="de-DE" sz="900" dirty="0">
                <a:effectLst/>
                <a:latin typeface="Times New Roman" panose="02020603050405020304" pitchFamily="18" charset="0"/>
              </a:rPr>
              <a:t> Hsu </a:t>
            </a:r>
            <a:r>
              <a:rPr lang="de-DE" sz="800" dirty="0">
                <a:effectLst/>
                <a:latin typeface="Arial" panose="020B0604020202020204" pitchFamily="34" charset="0"/>
              </a:rPr>
              <a:t>et al., 2018)</a:t>
            </a:r>
            <a:endParaRPr lang="de-DE" sz="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9AE6B6-4E80-DB4E-CA0B-55E1EF0E0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505" y="987590"/>
            <a:ext cx="3879531" cy="33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1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5B361-EF4F-1908-CB94-84F69C0C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Expectation-maximization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(EM)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8D3D9-A20E-F43E-DCC2-CB774B5CF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05819E-8749-C192-7402-E0A133CB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optimize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?</a:t>
            </a:r>
          </a:p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and </a:t>
            </a:r>
            <a:r>
              <a:rPr lang="de-DE" dirty="0" err="1"/>
              <a:t>maximize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 err="1"/>
              <a:t>Expectation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calculates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likelihood</a:t>
            </a:r>
            <a:endParaRPr lang="de-DE" dirty="0"/>
          </a:p>
          <a:p>
            <a:r>
              <a:rPr lang="de-DE" dirty="0"/>
              <a:t>Repeat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convergeance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D715A-A1D4-C9AD-C209-49144750AA9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27.09.2023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A18D24-70E5-D7B4-1DD6-9F4D8F16DD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31800" y="4854925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F45CFB-6B05-EC41-57A2-1A7757892E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65753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ische_Vorlage_International_16zu9.pptx" id="{4216EE7C-08BA-400D-A13F-C7F9220C01C1}" vid="{CCC92FBD-4CB8-4DA7-8AC0-87B0C0ADAC08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AMICA_Introtalk</Template>
  <TotalTime>0</TotalTime>
  <Words>1192</Words>
  <Application>Microsoft Office PowerPoint</Application>
  <PresentationFormat>Bildschirmpräsentation (16:9)</PresentationFormat>
  <Paragraphs>321</Paragraphs>
  <Slides>26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Söhne</vt:lpstr>
      <vt:lpstr>TeXGyreHeros-Bold</vt:lpstr>
      <vt:lpstr>TeXGyreTermesX-Regular</vt:lpstr>
      <vt:lpstr>Times New Roman</vt:lpstr>
      <vt:lpstr>Uni_Stuttgart</vt:lpstr>
      <vt:lpstr>Reimplementation of AMICA in Julia</vt:lpstr>
      <vt:lpstr>Motivation</vt:lpstr>
      <vt:lpstr>Blind Source Separation</vt:lpstr>
      <vt:lpstr>Independent Component Analysis</vt:lpstr>
      <vt:lpstr>Independent Component Analysis</vt:lpstr>
      <vt:lpstr>Data Preprocessing: Sphering and Mean Removal</vt:lpstr>
      <vt:lpstr>ICA in EEG</vt:lpstr>
      <vt:lpstr>Adaptive Mixture Independent Component Analysis (AMICA)</vt:lpstr>
      <vt:lpstr>Expectation-maximization Algorithms (EM)</vt:lpstr>
      <vt:lpstr>Likelihood Function</vt:lpstr>
      <vt:lpstr>Generalized Gaussian</vt:lpstr>
      <vt:lpstr>Gaussian Mixtures</vt:lpstr>
      <vt:lpstr>Newton Method</vt:lpstr>
      <vt:lpstr>Amica Algorithm</vt:lpstr>
      <vt:lpstr>Implementation</vt:lpstr>
      <vt:lpstr>Implementation</vt:lpstr>
      <vt:lpstr>Implementation</vt:lpstr>
      <vt:lpstr>Correctness: MATLAB vs Julia</vt:lpstr>
      <vt:lpstr>Correctness: MATLAB vs Julia</vt:lpstr>
      <vt:lpstr>Correctness: MATLAB vs Julia</vt:lpstr>
      <vt:lpstr>Evaluation: Correctness</vt:lpstr>
      <vt:lpstr>Evaluation: Performance</vt:lpstr>
      <vt:lpstr>Evaluation: Performance</vt:lpstr>
      <vt:lpstr>Future Work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Reimplementation of AMICA in Julia</dc:title>
  <dc:creator>Alexander Lulkin</dc:creator>
  <cp:lastModifiedBy>Alexander Lulkin</cp:lastModifiedBy>
  <cp:revision>160</cp:revision>
  <dcterms:created xsi:type="dcterms:W3CDTF">2023-04-11T05:32:51Z</dcterms:created>
  <dcterms:modified xsi:type="dcterms:W3CDTF">2023-09-27T07:58:04Z</dcterms:modified>
</cp:coreProperties>
</file>