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5" r:id="rId3"/>
    <p:sldId id="272" r:id="rId4"/>
    <p:sldId id="259" r:id="rId5"/>
    <p:sldId id="271" r:id="rId6"/>
    <p:sldId id="270" r:id="rId7"/>
    <p:sldId id="274" r:id="rId8"/>
    <p:sldId id="275" r:id="rId9"/>
    <p:sldId id="288" r:id="rId10"/>
    <p:sldId id="283" r:id="rId11"/>
    <p:sldId id="284" r:id="rId12"/>
    <p:sldId id="277" r:id="rId13"/>
    <p:sldId id="285" r:id="rId14"/>
    <p:sldId id="278" r:id="rId15"/>
    <p:sldId id="286" r:id="rId16"/>
    <p:sldId id="287" r:id="rId17"/>
    <p:sldId id="280" r:id="rId18"/>
    <p:sldId id="281" r:id="rId19"/>
    <p:sldId id="266" r:id="rId20"/>
    <p:sldId id="282" r:id="rId21"/>
    <p:sldId id="273" r:id="rId22"/>
    <p:sldId id="276" r:id="rId23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7" autoAdjust="0"/>
    <p:restoredTop sz="84068" autoAdjust="0"/>
  </p:normalViewPr>
  <p:slideViewPr>
    <p:cSldViewPr snapToGrid="0">
      <p:cViewPr varScale="1">
        <p:scale>
          <a:sx n="70" d="100"/>
          <a:sy n="70" d="100"/>
        </p:scale>
        <p:origin x="816" y="58"/>
      </p:cViewPr>
      <p:guideLst>
        <p:guide pos="294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9AA42A2-BFB3-4A0A-A2C8-81E58374B656}" type="datetime1">
              <a:rPr lang="de-DE" sz="800" smtClean="0"/>
              <a:t>05.07.2023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AADC248D-2B36-4937-B9C4-BCD333F06CD3}" type="datetime1">
              <a:rPr lang="de-DE" smtClean="0"/>
              <a:t>05.07.2023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Advantages gegenüber anderen:</a:t>
            </a:r>
          </a:p>
          <a:p>
            <a:r>
              <a:rPr lang="de-DE" dirty="0"/>
              <a:t>Multiple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different </a:t>
            </a:r>
            <a:r>
              <a:rPr lang="de-DE" dirty="0" err="1"/>
              <a:t>timesteps</a:t>
            </a:r>
            <a:endParaRPr lang="de-DE" dirty="0"/>
          </a:p>
          <a:p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GG: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Mixture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05.07.2023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43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05.07.2023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missing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05.07.2023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2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Eig. Summe von </a:t>
            </a:r>
            <a:r>
              <a:rPr lang="de-DE" dirty="0" err="1"/>
              <a:t>dLL</a:t>
            </a:r>
            <a:r>
              <a:rPr lang="de-DE" dirty="0"/>
              <a:t> damit nichts sofort abbricht wenn in einer </a:t>
            </a:r>
            <a:r>
              <a:rPr lang="de-DE" dirty="0" err="1"/>
              <a:t>iteration</a:t>
            </a:r>
            <a:r>
              <a:rPr lang="de-DE" dirty="0"/>
              <a:t> nicht gut -&gt; lokalen </a:t>
            </a:r>
            <a:r>
              <a:rPr lang="de-DE" dirty="0" err="1"/>
              <a:t>minima</a:t>
            </a:r>
            <a:r>
              <a:rPr lang="de-DE" dirty="0"/>
              <a:t> entkommen</a:t>
            </a:r>
          </a:p>
          <a:p>
            <a:r>
              <a:rPr lang="de-DE" dirty="0"/>
              <a:t>Eig. </a:t>
            </a:r>
          </a:p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05.07.2023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3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05.07.2023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0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h(t) = h (dominant </a:t>
            </a:r>
            <a:r>
              <a:rPr lang="de-DE" dirty="0" err="1"/>
              <a:t>model</a:t>
            </a:r>
            <a:r>
              <a:rPr lang="de-DE" dirty="0"/>
              <a:t> at time t)</a:t>
            </a:r>
          </a:p>
          <a:p>
            <a:r>
              <a:rPr lang="de-DE" dirty="0"/>
              <a:t>C = </a:t>
            </a:r>
            <a:r>
              <a:rPr lang="de-DE" dirty="0" err="1"/>
              <a:t>bias</a:t>
            </a:r>
            <a:r>
              <a:rPr lang="de-DE" dirty="0"/>
              <a:t>! Constant </a:t>
            </a:r>
            <a:r>
              <a:rPr lang="de-DE" dirty="0" err="1"/>
              <a:t>component</a:t>
            </a:r>
            <a:r>
              <a:rPr lang="de-DE" dirty="0"/>
              <a:t> like wind</a:t>
            </a:r>
          </a:p>
          <a:p>
            <a:r>
              <a:rPr lang="de-DE" dirty="0"/>
              <a:t>Determinante um </a:t>
            </a:r>
            <a:r>
              <a:rPr lang="de-DE" dirty="0" err="1"/>
              <a:t>skalierungseigenschaften</a:t>
            </a:r>
            <a:r>
              <a:rPr lang="de-DE" dirty="0"/>
              <a:t> der </a:t>
            </a:r>
            <a:r>
              <a:rPr lang="de-DE" dirty="0" err="1"/>
              <a:t>transformation</a:t>
            </a:r>
            <a:r>
              <a:rPr lang="de-DE" dirty="0"/>
              <a:t> zu berücksichtigen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05.07.2023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2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Betas in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image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=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rho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in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formula</a:t>
            </a:r>
            <a:endParaRPr lang="de-DE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Scale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=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more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spread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out,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shape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= sharp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or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round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, 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location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= shift</a:t>
            </a:r>
          </a:p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Γ(z) = ∫[0, ∞] t^(z-1) * e^(-t)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dt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Rho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=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shape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beta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=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scale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mu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=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location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(shift)</a:t>
            </a:r>
          </a:p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Gamma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probably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there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to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ensure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proper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probability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distribution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05.07.2023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36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Alpha =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gaussians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05.07.2023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29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05.07.2023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02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Startpunkt -&gt; </a:t>
            </a:r>
            <a:r>
              <a:rPr lang="de-DE" dirty="0" err="1"/>
              <a:t>tangente</a:t>
            </a:r>
            <a:r>
              <a:rPr lang="de-DE" dirty="0"/>
              <a:t> ziehen -&gt; </a:t>
            </a:r>
            <a:r>
              <a:rPr lang="de-DE" dirty="0" err="1"/>
              <a:t>nullpunkt</a:t>
            </a:r>
            <a:r>
              <a:rPr lang="de-DE" dirty="0"/>
              <a:t> von </a:t>
            </a:r>
            <a:r>
              <a:rPr lang="de-DE" dirty="0" err="1"/>
              <a:t>tangente</a:t>
            </a:r>
            <a:r>
              <a:rPr lang="de-DE" dirty="0"/>
              <a:t> = nächster punkt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05.07.2023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5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7DF6E383-5DAD-41B4-ADA0-540C2DA7A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104084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CDEAF0E-514E-42C0-8DD9-8D59F699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30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>
              <a:buNone/>
              <a:tabLst>
                <a:tab pos="538163" algn="l"/>
              </a:tabLst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F606555-9769-4858-9A9B-B516580B7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975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DC021A6-49D3-499D-A23D-7ACB87CFA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040CE2D-1A69-4F15-A717-AFF7F3AC3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864F77F-7362-4671-8C69-A64AE9EC3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6D11AC8-B091-44F3-B63B-CD5323429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4A6A03-5D2E-417E-9A62-737D1DBC9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427F68-7D65-4111-9D28-F407D044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C2B8577-8AB8-42B5-8BA8-1751A4122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Name</a:t>
            </a:r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2" r:id="rId3"/>
    <p:sldLayoutId id="2147483698" r:id="rId4"/>
    <p:sldLayoutId id="2147483688" r:id="rId5"/>
    <p:sldLayoutId id="2147483662" r:id="rId6"/>
    <p:sldLayoutId id="2147483692" r:id="rId7"/>
    <p:sldLayoutId id="2147483663" r:id="rId8"/>
    <p:sldLayoutId id="2147483676" r:id="rId9"/>
    <p:sldLayoutId id="2147483680" r:id="rId10"/>
    <p:sldLayoutId id="2147483664" r:id="rId11"/>
    <p:sldLayoutId id="2147483665" r:id="rId12"/>
    <p:sldLayoutId id="2147483677" r:id="rId13"/>
    <p:sldLayoutId id="2147483678" r:id="rId14"/>
    <p:sldLayoutId id="2147483679" r:id="rId15"/>
    <p:sldLayoutId id="2147483684" r:id="rId16"/>
    <p:sldLayoutId id="2147483685" r:id="rId17"/>
    <p:sldLayoutId id="2147483682" r:id="rId18"/>
    <p:sldLayoutId id="2147483681" r:id="rId19"/>
    <p:sldLayoutId id="2147483683" r:id="rId20"/>
    <p:sldLayoutId id="2147483666" r:id="rId21"/>
    <p:sldLayoutId id="2147483667" r:id="rId22"/>
    <p:sldLayoutId id="2147483689" r:id="rId23"/>
    <p:sldLayoutId id="2147483690" r:id="rId24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060B71DC-3EC1-4243-9ED0-A748C7ED07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986705E-DE9D-4C35-A93E-5B897100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Reimplementation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AMICA in Julia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AC619F8-D08E-407C-933E-4138A7F1A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18EE4CF-84DD-4516-8AF4-FD32944986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Alexander</a:t>
            </a:r>
          </a:p>
          <a:p>
            <a:r>
              <a:rPr lang="de-DE" dirty="0"/>
              <a:t>Lulkin</a:t>
            </a:r>
          </a:p>
        </p:txBody>
      </p:sp>
    </p:spTree>
    <p:extLst>
      <p:ext uri="{BB962C8B-B14F-4D97-AF65-F5344CB8AC3E}">
        <p14:creationId xmlns:p14="http://schemas.microsoft.com/office/powerpoint/2010/main" val="199811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Math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05.07.2023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B8ED513-D6DB-39CC-661A-DBB05FEE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494" y="1339839"/>
            <a:ext cx="4553585" cy="44773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5A7AE07-8E50-B50F-087F-A3E1BE0A4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242" y="2485469"/>
            <a:ext cx="3515399" cy="891967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4B8B31DA-D8B6-A8E2-9EF7-E077C88E07FF}"/>
              </a:ext>
            </a:extLst>
          </p:cNvPr>
          <p:cNvSpPr txBox="1"/>
          <p:nvPr/>
        </p:nvSpPr>
        <p:spPr>
          <a:xfrm>
            <a:off x="690880" y="2727052"/>
            <a:ext cx="977832" cy="2682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 err="1"/>
              <a:t>Likelihood</a:t>
            </a:r>
            <a:r>
              <a:rPr lang="de-DE" sz="1600" dirty="0"/>
              <a:t>: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AFF590F9-EC4B-2089-E7E4-6033F944E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3312843"/>
            <a:ext cx="8243887" cy="3706384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17" name="Inhaltsplatzhalter 5">
            <a:extLst>
              <a:ext uri="{FF2B5EF4-FFF2-40B4-BE49-F238E27FC236}">
                <a16:creationId xmlns:a16="http://schemas.microsoft.com/office/drawing/2014/main" id="{92B91A5E-CF61-7AFF-05DB-29C3984E7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071" y="1888452"/>
            <a:ext cx="3343742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6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08475-B08A-4E35-16F0-81B6C360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Generalized</a:t>
            </a:r>
            <a:r>
              <a:rPr lang="de-DE" dirty="0"/>
              <a:t> </a:t>
            </a:r>
            <a:r>
              <a:rPr lang="de-DE" dirty="0" err="1"/>
              <a:t>Gaussian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DA2C39-7A26-82EE-BE85-2CB1F930F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4D9AB2-27A4-592D-C79E-6E3BC53ABB8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05.07.2023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15DEE7-7E23-94C3-F95F-F07B6A85EC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79B3DC-13E4-2011-9F93-C89D09A3B52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Probability density plots of generalized normal distributions">
            <a:extLst>
              <a:ext uri="{FF2B5EF4-FFF2-40B4-BE49-F238E27FC236}">
                <a16:creationId xmlns:a16="http://schemas.microsoft.com/office/drawing/2014/main" id="{98342AE9-0870-1B3E-FAB0-EF81D11AC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158612"/>
            <a:ext cx="4535562" cy="340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0461B641-CCE6-2468-CC98-2BFCFFE7964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50094" y="4429633"/>
            <a:ext cx="371028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/>
              <a:t>Image source: https://en.wikipedia.org/wiki/Generalized_normal_distribution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6780F92-74EC-8E9B-7E31-2F1B58D6D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464" y="1821098"/>
            <a:ext cx="4324954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7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Mixtures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05.07.2023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97119910-17D3-FC7A-1AC9-B07307092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740" y="1166293"/>
            <a:ext cx="5767525" cy="3438332"/>
          </a:xfrm>
        </p:spPr>
      </p:pic>
      <p:sp>
        <p:nvSpPr>
          <p:cNvPr id="18" name="TextBox 6">
            <a:extLst>
              <a:ext uri="{FF2B5EF4-FFF2-40B4-BE49-F238E27FC236}">
                <a16:creationId xmlns:a16="http://schemas.microsoft.com/office/drawing/2014/main" id="{D48ED4FF-0D95-A883-F803-9A18931068D1}"/>
              </a:ext>
            </a:extLst>
          </p:cNvPr>
          <p:cNvSpPr txBox="1"/>
          <p:nvPr/>
        </p:nvSpPr>
        <p:spPr>
          <a:xfrm>
            <a:off x="1518313" y="4433361"/>
            <a:ext cx="3365967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/>
              <a:t>Image source: https://www.statisticshowto.com/gaussian-mixture-model/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E920D3D-4678-8754-02AB-04A95A353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955" y="1662588"/>
            <a:ext cx="3536645" cy="106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5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…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05.07.2023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69E87BF-E349-B5A4-53E2-6AA6FF8E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960" y="2270091"/>
            <a:ext cx="5611008" cy="905001"/>
          </a:xfrm>
          <a:prstGeom prst="rect">
            <a:avLst/>
          </a:prstGeom>
        </p:spPr>
      </p:pic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59B07732-3799-5E76-14FB-34A9CC57DDA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468317" y="324000"/>
            <a:ext cx="2681284" cy="6840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156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Newton Method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maximize</a:t>
            </a:r>
            <a:r>
              <a:rPr lang="de-DE" dirty="0"/>
              <a:t> </a:t>
            </a:r>
            <a:r>
              <a:rPr lang="de-DE" dirty="0" err="1"/>
              <a:t>likelihood</a:t>
            </a:r>
            <a:r>
              <a:rPr lang="de-DE" dirty="0"/>
              <a:t>?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Newton!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Newton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estimates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zeros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function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maximum/</a:t>
            </a:r>
            <a:r>
              <a:rPr lang="de-DE" dirty="0" err="1"/>
              <a:t>minimum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05.07.2023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BEC14BE-A1BB-EF9A-3848-B086819C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39" y="1510592"/>
            <a:ext cx="1722955" cy="2122316"/>
          </a:xfrm>
          <a:prstGeom prst="rect">
            <a:avLst/>
          </a:prstGeom>
        </p:spPr>
      </p:pic>
      <p:sp>
        <p:nvSpPr>
          <p:cNvPr id="14" name="TextBox 6">
            <a:extLst>
              <a:ext uri="{FF2B5EF4-FFF2-40B4-BE49-F238E27FC236}">
                <a16:creationId xmlns:a16="http://schemas.microsoft.com/office/drawing/2014/main" id="{F228C9EB-F789-F5D8-2879-917952075EC9}"/>
              </a:ext>
            </a:extLst>
          </p:cNvPr>
          <p:cNvSpPr txBox="1"/>
          <p:nvPr/>
        </p:nvSpPr>
        <p:spPr>
          <a:xfrm>
            <a:off x="6238239" y="3632908"/>
            <a:ext cx="2206559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/>
              <a:t>Image source: https://de.wikipedia.org/wiki/Isaac_Newton</a:t>
            </a:r>
          </a:p>
        </p:txBody>
      </p:sp>
    </p:spTree>
    <p:extLst>
      <p:ext uri="{BB962C8B-B14F-4D97-AF65-F5344CB8AC3E}">
        <p14:creationId xmlns:p14="http://schemas.microsoft.com/office/powerpoint/2010/main" val="235170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Newton Method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05.07.2023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17E8720-DD61-3933-B614-03702B93C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1655167"/>
            <a:ext cx="3291840" cy="248033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E6EC349-CFB6-DCB0-4E98-B4CF37321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082" y="1528426"/>
            <a:ext cx="3553958" cy="2733814"/>
          </a:xfrm>
          <a:prstGeom prst="rect">
            <a:avLst/>
          </a:prstGeom>
        </p:spPr>
      </p:pic>
      <p:sp>
        <p:nvSpPr>
          <p:cNvPr id="16" name="TextBox 6">
            <a:extLst>
              <a:ext uri="{FF2B5EF4-FFF2-40B4-BE49-F238E27FC236}">
                <a16:creationId xmlns:a16="http://schemas.microsoft.com/office/drawing/2014/main" id="{720B34B9-B1CF-E9C8-F053-A299236E094B}"/>
              </a:ext>
            </a:extLst>
          </p:cNvPr>
          <p:cNvSpPr txBox="1"/>
          <p:nvPr/>
        </p:nvSpPr>
        <p:spPr>
          <a:xfrm>
            <a:off x="2328876" y="4433361"/>
            <a:ext cx="4486247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/>
              <a:t>Image source: https://computationalthinking.mit.edu/Fall23/images_abstractions/newton_method/</a:t>
            </a:r>
          </a:p>
        </p:txBody>
      </p:sp>
    </p:spTree>
    <p:extLst>
      <p:ext uri="{BB962C8B-B14F-4D97-AF65-F5344CB8AC3E}">
        <p14:creationId xmlns:p14="http://schemas.microsoft.com/office/powerpoint/2010/main" val="2945922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Newton Method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05.07.2023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70E9521-7EBE-01E4-5E18-EE75DDB85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97" y="1498410"/>
            <a:ext cx="3520759" cy="263709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1BBBB66-901A-A9C2-19B5-38CDFE86E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45" y="1493117"/>
            <a:ext cx="3590517" cy="2754669"/>
          </a:xfrm>
          <a:prstGeom prst="rect">
            <a:avLst/>
          </a:prstGeom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FD1403A0-0B19-B1A2-A5C4-9130D0FF04AD}"/>
              </a:ext>
            </a:extLst>
          </p:cNvPr>
          <p:cNvSpPr txBox="1"/>
          <p:nvPr/>
        </p:nvSpPr>
        <p:spPr>
          <a:xfrm>
            <a:off x="2328876" y="4457845"/>
            <a:ext cx="4486247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/>
              <a:t>Image source: https://computationalthinking.mit.edu/Fall23/images_abstractions/newton_method/</a:t>
            </a:r>
          </a:p>
        </p:txBody>
      </p:sp>
    </p:spTree>
    <p:extLst>
      <p:ext uri="{BB962C8B-B14F-4D97-AF65-F5344CB8AC3E}">
        <p14:creationId xmlns:p14="http://schemas.microsoft.com/office/powerpoint/2010/main" val="81131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BE57A-EF1B-AE27-9F93-71DEA629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338283-6E33-3E6F-B35E-2FBF397F41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E01678-C558-294C-CE63-8ABE53B1E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			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	     </a:t>
            </a:r>
            <a:r>
              <a:rPr lang="de-DE" sz="2800" b="1" dirty="0"/>
              <a:t>Live Demonstration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E2EAF4-AFEF-C7AA-18B4-B3E1BEBA62D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05.07.2023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86F84F-CEF3-CB26-9001-56DFC0FD7C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5AD88F-94DC-3562-EE72-D95FF9CDF0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0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9819B-23F1-D657-C834-B9C97348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challenges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3F32D1-63E7-9349-5F70-8004B27AEA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6D5510-2E0A-F514-842C-C4CFCFBF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Infinite </a:t>
            </a:r>
            <a:r>
              <a:rPr lang="de-DE" dirty="0" err="1"/>
              <a:t>Likelihood</a:t>
            </a:r>
            <a:r>
              <a:rPr lang="de-DE" dirty="0"/>
              <a:t> on </a:t>
            </a:r>
            <a:r>
              <a:rPr lang="de-DE" dirty="0" err="1"/>
              <a:t>actual</a:t>
            </a:r>
            <a:r>
              <a:rPr lang="de-DE" dirty="0"/>
              <a:t> EEG Data</a:t>
            </a:r>
          </a:p>
          <a:p>
            <a:r>
              <a:rPr lang="de-DE" dirty="0"/>
              <a:t>Code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clean </a:t>
            </a:r>
            <a:r>
              <a:rPr lang="de-DE" dirty="0" err="1"/>
              <a:t>up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mildly</a:t>
            </a:r>
            <a:r>
              <a:rPr lang="de-DE" dirty="0"/>
              <a:t>)</a:t>
            </a:r>
          </a:p>
          <a:p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Mixtures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(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)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slightly</a:t>
            </a:r>
            <a:r>
              <a:rPr lang="de-DE" dirty="0"/>
              <a:t> different (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iterations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73E431-5069-D1E6-4911-3E56454789A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246221"/>
          </a:xfrm>
        </p:spPr>
        <p:txBody>
          <a:bodyPr/>
          <a:lstStyle/>
          <a:p>
            <a:r>
              <a:rPr lang="de-DE" dirty="0"/>
              <a:t>05.07.2023</a:t>
            </a:r>
          </a:p>
          <a:p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1BD343-9955-0406-467F-DED0CBA3AC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2698ED-C268-7EBC-50E7-6550A9D69F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05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Schedule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05.07.2023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59A12-0871-3FC1-A656-8B4FE0524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008000"/>
            <a:ext cx="7863285" cy="33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3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Blind Source Separation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05.07.2023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BA91C-C17D-C2D7-DD08-68F6A1A1F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10" y="832147"/>
            <a:ext cx="7440379" cy="3479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53E8C6-B748-D999-048B-21F990324E5D}"/>
              </a:ext>
            </a:extLst>
          </p:cNvPr>
          <p:cNvSpPr txBox="1"/>
          <p:nvPr/>
        </p:nvSpPr>
        <p:spPr>
          <a:xfrm>
            <a:off x="1531021" y="4244282"/>
            <a:ext cx="6223379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/>
              <a:t>Image source: „</a:t>
            </a:r>
            <a:r>
              <a:rPr lang="en-US" sz="800" dirty="0">
                <a:effectLst/>
                <a:latin typeface="Arial" panose="020B0604020202020204" pitchFamily="34" charset="0"/>
              </a:rPr>
              <a:t>An Introduction to Independent Component Analysis: </a:t>
            </a:r>
            <a:r>
              <a:rPr lang="en-US" sz="800" dirty="0" err="1">
                <a:effectLst/>
                <a:latin typeface="Arial" panose="020B0604020202020204" pitchFamily="34" charset="0"/>
              </a:rPr>
              <a:t>InfoMax</a:t>
            </a:r>
            <a:r>
              <a:rPr lang="en-US" sz="800" dirty="0">
                <a:effectLst/>
                <a:latin typeface="Arial" panose="020B0604020202020204" pitchFamily="34" charset="0"/>
              </a:rPr>
              <a:t> and </a:t>
            </a:r>
            <a:r>
              <a:rPr lang="en-US" sz="800" dirty="0" err="1">
                <a:effectLst/>
                <a:latin typeface="Arial" panose="020B0604020202020204" pitchFamily="34" charset="0"/>
              </a:rPr>
              <a:t>FastICA</a:t>
            </a:r>
            <a:r>
              <a:rPr lang="en-US" sz="800" dirty="0">
                <a:effectLst/>
                <a:latin typeface="Arial" panose="020B0604020202020204" pitchFamily="34" charset="0"/>
              </a:rPr>
              <a:t> algorithms</a:t>
            </a:r>
            <a:r>
              <a:rPr lang="de-DE" sz="800" dirty="0">
                <a:effectLst/>
                <a:latin typeface="Arial" panose="020B0604020202020204" pitchFamily="34" charset="0"/>
              </a:rPr>
              <a:t>“ (Dominic Langlois et al., 2010)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600397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Fix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bugs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Clean </a:t>
            </a:r>
            <a:r>
              <a:rPr lang="de-DE" dirty="0" err="1"/>
              <a:t>up</a:t>
            </a:r>
            <a:r>
              <a:rPr lang="de-DE" dirty="0"/>
              <a:t> code (break down </a:t>
            </a:r>
            <a:r>
              <a:rPr lang="de-DE" dirty="0" err="1"/>
              <a:t>functions</a:t>
            </a:r>
            <a:r>
              <a:rPr lang="de-DE" dirty="0"/>
              <a:t>,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etc.)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Unit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modularity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Check Fortran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05.07.2023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52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ABDB8C-8D92-48AF-BC9F-180B63275E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74400" y="2093040"/>
            <a:ext cx="3290054" cy="194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/>
              <a:t>Alexander Lulkin</a:t>
            </a:r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2616FDAF-68EE-44D0-8491-AFCD8786CB5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174400" y="2571750"/>
            <a:ext cx="542646" cy="216482"/>
          </a:xfrm>
        </p:spPr>
        <p:txBody>
          <a:bodyPr>
            <a:normAutofit/>
          </a:bodyPr>
          <a:lstStyle/>
          <a:p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959A150-FB5F-4C0E-AE25-AA6C02D0520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717046" y="2571750"/>
            <a:ext cx="2747409" cy="216000"/>
          </a:xfrm>
        </p:spPr>
        <p:txBody>
          <a:bodyPr>
            <a:normAutofit/>
          </a:bodyPr>
          <a:lstStyle/>
          <a:p>
            <a:r>
              <a:rPr lang="de-DE" dirty="0"/>
              <a:t>st108415@stud.uni-stuttgart.de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C84D60E2-1F4C-4A96-898B-55A78DD865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74400" y="2803118"/>
            <a:ext cx="1745931" cy="245786"/>
          </a:xfrm>
        </p:spPr>
        <p:txBody>
          <a:bodyPr wrap="none">
            <a:normAutofit/>
          </a:bodyPr>
          <a:lstStyle/>
          <a:p>
            <a:r>
              <a:rPr lang="de-DE"/>
              <a:t>phone	+49 (0) 176 404 29089</a:t>
            </a:r>
            <a:endParaRPr lang="de-DE" dirty="0"/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708B3E26-9925-4BF9-8FE0-0F2A1984231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174400" y="3508234"/>
            <a:ext cx="2500012" cy="218691"/>
          </a:xfrm>
        </p:spPr>
        <p:txBody>
          <a:bodyPr>
            <a:normAutofit/>
          </a:bodyPr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65" name="Text Placeholder 10">
            <a:extLst>
              <a:ext uri="{FF2B5EF4-FFF2-40B4-BE49-F238E27FC236}">
                <a16:creationId xmlns:a16="http://schemas.microsoft.com/office/drawing/2014/main" id="{A7E60194-E4B9-6F2A-1D05-EC5D2328D45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174400" y="3747179"/>
            <a:ext cx="3290054" cy="216000"/>
          </a:xfrm>
        </p:spPr>
        <p:txBody>
          <a:bodyPr/>
          <a:lstStyle/>
          <a:p>
            <a:endParaRPr lang="en-US"/>
          </a:p>
        </p:txBody>
      </p:sp>
      <p:sp>
        <p:nvSpPr>
          <p:cNvPr id="66" name="Text Placeholder 11">
            <a:extLst>
              <a:ext uri="{FF2B5EF4-FFF2-40B4-BE49-F238E27FC236}">
                <a16:creationId xmlns:a16="http://schemas.microsoft.com/office/drawing/2014/main" id="{C6F76D9E-3C35-4F2E-DD88-04AACBDB07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74400" y="3983433"/>
            <a:ext cx="3290054" cy="216000"/>
          </a:xfrm>
        </p:spPr>
        <p:txBody>
          <a:bodyPr/>
          <a:lstStyle/>
          <a:p>
            <a:endParaRPr lang="en-US"/>
          </a:p>
        </p:txBody>
      </p:sp>
      <p:pic>
        <p:nvPicPr>
          <p:cNvPr id="16" name="Bildplatzhalter 15" descr="Ein Bild, das Menschliches Gesicht, Person, Wand, Kleidung enthält.&#10;&#10;Automatisch generierte Beschreibung">
            <a:extLst>
              <a:ext uri="{FF2B5EF4-FFF2-40B4-BE49-F238E27FC236}">
                <a16:creationId xmlns:a16="http://schemas.microsoft.com/office/drawing/2014/main" id="{7142B6E3-ABF4-444B-EB16-7664E0C052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37684" t="852" r="7136" b="3715"/>
          <a:stretch/>
        </p:blipFill>
        <p:spPr>
          <a:xfrm>
            <a:off x="410400" y="1911600"/>
            <a:ext cx="1440000" cy="1440000"/>
          </a:xfrm>
        </p:spPr>
      </p:pic>
    </p:spTree>
    <p:extLst>
      <p:ext uri="{BB962C8B-B14F-4D97-AF65-F5344CB8AC3E}">
        <p14:creationId xmlns:p14="http://schemas.microsoft.com/office/powerpoint/2010/main" val="2036232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05.07.2023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ICA in EEG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Noise </a:t>
            </a:r>
            <a:r>
              <a:rPr lang="de-DE" dirty="0" err="1"/>
              <a:t>reduction</a:t>
            </a:r>
            <a:r>
              <a:rPr lang="de-DE" dirty="0"/>
              <a:t> (</a:t>
            </a:r>
            <a:r>
              <a:rPr lang="de-DE" dirty="0" err="1"/>
              <a:t>muscle</a:t>
            </a:r>
            <a:r>
              <a:rPr lang="de-DE" dirty="0"/>
              <a:t> </a:t>
            </a:r>
            <a:r>
              <a:rPr lang="de-DE" dirty="0" err="1"/>
              <a:t>artifacts</a:t>
            </a:r>
            <a:r>
              <a:rPr lang="de-DE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use</a:t>
            </a:r>
            <a:r>
              <a:rPr lang="de-DE" dirty="0"/>
              <a:t> (</a:t>
            </a:r>
            <a:r>
              <a:rPr lang="de-DE" dirty="0" err="1"/>
              <a:t>FastICA</a:t>
            </a:r>
            <a:r>
              <a:rPr lang="de-DE" dirty="0"/>
              <a:t>, </a:t>
            </a:r>
            <a:r>
              <a:rPr lang="de-DE" dirty="0" err="1"/>
              <a:t>Infomax</a:t>
            </a:r>
            <a:r>
              <a:rPr lang="de-DE" dirty="0"/>
              <a:t>, AMICA)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05.07.2023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7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Adaptive </a:t>
            </a:r>
            <a:r>
              <a:rPr lang="de-DE" dirty="0" err="1"/>
              <a:t>Mixture</a:t>
            </a:r>
            <a:r>
              <a:rPr lang="de-DE" dirty="0"/>
              <a:t> Independent </a:t>
            </a:r>
            <a:r>
              <a:rPr lang="de-DE" dirty="0" err="1"/>
              <a:t>Component</a:t>
            </a:r>
            <a:r>
              <a:rPr lang="de-DE" dirty="0"/>
              <a:t> Analysis (AMICA)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05.07.2023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72F8E-6603-9FB7-17FA-FAD79C985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407" y="1010256"/>
            <a:ext cx="3927501" cy="3378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20D9D7-450F-76E5-5332-A1CFD4B32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15" y="3387961"/>
            <a:ext cx="1556785" cy="100079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2A2C14D-E4DA-6BC4-D713-D6699B4AF2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66867" y="4447292"/>
            <a:ext cx="6553933" cy="1517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None/>
            </a:pPr>
            <a:r>
              <a:rPr lang="de-DE" sz="800" dirty="0"/>
              <a:t>Image source: „</a:t>
            </a:r>
            <a:r>
              <a:rPr lang="en-US" sz="900" dirty="0">
                <a:effectLst/>
                <a:latin typeface="Times New Roman" panose="02020603050405020304" pitchFamily="18" charset="0"/>
              </a:rPr>
              <a:t>Modeling brain dynamic state changes with adaptive mixture independent component analysis </a:t>
            </a:r>
            <a:r>
              <a:rPr lang="de-DE" sz="800" dirty="0">
                <a:effectLst/>
                <a:latin typeface="Arial" panose="020B0604020202020204" pitchFamily="34" charset="0"/>
              </a:rPr>
              <a:t>“ (</a:t>
            </a:r>
            <a:r>
              <a:rPr lang="de-DE" sz="900" dirty="0">
                <a:effectLst/>
                <a:latin typeface="Times New Roman" panose="02020603050405020304" pitchFamily="18" charset="0"/>
              </a:rPr>
              <a:t>Sheng-</a:t>
            </a:r>
            <a:r>
              <a:rPr lang="de-DE" sz="900" dirty="0" err="1">
                <a:effectLst/>
                <a:latin typeface="Times New Roman" panose="02020603050405020304" pitchFamily="18" charset="0"/>
              </a:rPr>
              <a:t>Hsiou</a:t>
            </a:r>
            <a:r>
              <a:rPr lang="de-DE" sz="900" dirty="0">
                <a:effectLst/>
                <a:latin typeface="Times New Roman" panose="02020603050405020304" pitchFamily="18" charset="0"/>
              </a:rPr>
              <a:t> Hsu </a:t>
            </a:r>
            <a:r>
              <a:rPr lang="de-DE" sz="800" dirty="0">
                <a:effectLst/>
                <a:latin typeface="Arial" panose="020B0604020202020204" pitchFamily="34" charset="0"/>
              </a:rPr>
              <a:t>et al., 2018)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89611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: Fortran &amp; </a:t>
            </a:r>
            <a:r>
              <a:rPr lang="de-DE" dirty="0" err="1"/>
              <a:t>Matlab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The </a:t>
            </a:r>
            <a:r>
              <a:rPr lang="de-DE" dirty="0" err="1"/>
              <a:t>former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latter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Further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easy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Potential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05.07.2023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Julia? (Maybe </a:t>
            </a:r>
            <a:r>
              <a:rPr lang="de-DE" dirty="0" err="1"/>
              <a:t>delete</a:t>
            </a:r>
            <a:r>
              <a:rPr lang="de-DE" dirty="0"/>
              <a:t>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Readable</a:t>
            </a:r>
            <a:r>
              <a:rPr lang="de-DE" dirty="0"/>
              <a:t> code</a:t>
            </a:r>
          </a:p>
          <a:p>
            <a:r>
              <a:rPr lang="de-DE" dirty="0"/>
              <a:t>Modular </a:t>
            </a:r>
            <a:r>
              <a:rPr lang="de-DE" dirty="0" err="1"/>
              <a:t>structure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Hopefully</a:t>
            </a:r>
            <a:r>
              <a:rPr lang="de-DE" dirty="0"/>
              <a:t>)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  <a:p>
            <a:r>
              <a:rPr lang="de-DE" dirty="0"/>
              <a:t>→ Further </a:t>
            </a:r>
            <a:r>
              <a:rPr lang="de-DE" dirty="0" err="1"/>
              <a:t>development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easier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05.07.2023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58C28-9E64-800F-CA1D-117E4AE70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557" y="1105200"/>
            <a:ext cx="2605808" cy="3188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B27D9B-986A-7531-BE2D-636B49A6F3D7}"/>
              </a:ext>
            </a:extLst>
          </p:cNvPr>
          <p:cNvSpPr txBox="1"/>
          <p:nvPr/>
        </p:nvSpPr>
        <p:spPr>
          <a:xfrm>
            <a:off x="6178083" y="4293887"/>
            <a:ext cx="1576317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/>
              <a:t>Image source: https://plutojl.org/</a:t>
            </a:r>
          </a:p>
        </p:txBody>
      </p:sp>
    </p:spTree>
    <p:extLst>
      <p:ext uri="{BB962C8B-B14F-4D97-AF65-F5344CB8AC3E}">
        <p14:creationId xmlns:p14="http://schemas.microsoft.com/office/powerpoint/2010/main" val="289377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5B361-EF4F-1908-CB94-84F69C0C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Expectation-maximization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(EM)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8D3D9-A20E-F43E-DCC2-CB774B5CF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05819E-8749-C192-7402-E0A133CBD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Goal: Find maximum </a:t>
            </a:r>
            <a:r>
              <a:rPr lang="de-DE" dirty="0" err="1"/>
              <a:t>likelihood</a:t>
            </a:r>
            <a:endParaRPr lang="de-DE" dirty="0"/>
          </a:p>
          <a:p>
            <a:r>
              <a:rPr lang="de-DE" dirty="0" err="1"/>
              <a:t>Expectation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calculates</a:t>
            </a:r>
            <a:r>
              <a:rPr lang="de-DE" dirty="0"/>
              <a:t> </a:t>
            </a:r>
            <a:r>
              <a:rPr lang="de-DE" dirty="0" err="1"/>
              <a:t>likelihood</a:t>
            </a:r>
            <a:r>
              <a:rPr lang="de-DE" dirty="0"/>
              <a:t> </a:t>
            </a: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likelihood</a:t>
            </a:r>
            <a:endParaRPr lang="de-DE" dirty="0"/>
          </a:p>
          <a:p>
            <a:r>
              <a:rPr lang="de-DE" dirty="0"/>
              <a:t>Repeat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convergeance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9D715A-A1D4-C9AD-C209-49144750AA9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05.07.2023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A18D24-70E5-D7B4-1DD6-9F4D8F16DD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31800" y="4854925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F45CFB-6B05-EC41-57A2-1A7757892E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6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Amica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934720"/>
            <a:ext cx="8243887" cy="3779664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Initialise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iter</a:t>
            </a:r>
            <a:r>
              <a:rPr lang="de-DE" dirty="0"/>
              <a:t> in </a:t>
            </a:r>
            <a:r>
              <a:rPr lang="de-DE" dirty="0" err="1"/>
              <a:t>maxiter</a:t>
            </a: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likelihood</a:t>
            </a:r>
            <a:r>
              <a:rPr lang="de-DE" dirty="0"/>
              <a:t>				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likelihood_diff</a:t>
            </a:r>
            <a:r>
              <a:rPr lang="de-DE" dirty="0"/>
              <a:t> = </a:t>
            </a:r>
            <a:r>
              <a:rPr lang="de-DE" dirty="0" err="1"/>
              <a:t>likelihood</a:t>
            </a:r>
            <a:r>
              <a:rPr lang="de-DE" dirty="0"/>
              <a:t>[</a:t>
            </a:r>
            <a:r>
              <a:rPr lang="de-DE" dirty="0" err="1"/>
              <a:t>iter</a:t>
            </a:r>
            <a:r>
              <a:rPr lang="de-DE" dirty="0"/>
              <a:t>] - </a:t>
            </a:r>
            <a:r>
              <a:rPr lang="de-DE" dirty="0" err="1"/>
              <a:t>likelihood</a:t>
            </a:r>
            <a:r>
              <a:rPr lang="de-DE" dirty="0"/>
              <a:t>[iter-1]	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likelihood_diff</a:t>
            </a:r>
            <a:r>
              <a:rPr lang="de-DE" dirty="0"/>
              <a:t> &lt; </a:t>
            </a:r>
            <a:r>
              <a:rPr lang="de-DE" dirty="0" err="1"/>
              <a:t>minimum_likelihood_diff</a:t>
            </a:r>
            <a:r>
              <a:rPr lang="de-DE" dirty="0"/>
              <a:t>		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terminate</a:t>
            </a: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else</a:t>
            </a:r>
            <a:r>
              <a:rPr lang="de-DE" dirty="0"/>
              <a:t>		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mixing_matrix</a:t>
            </a: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dirty="0"/>
              <a:t>	end</a:t>
            </a:r>
          </a:p>
          <a:p>
            <a:pPr marL="0" indent="0">
              <a:buNone/>
            </a:pPr>
            <a:r>
              <a:rPr lang="de-DE" dirty="0"/>
              <a:t>end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05.07.2023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2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Amica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934720"/>
            <a:ext cx="8243887" cy="3779664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initialise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iter</a:t>
            </a:r>
            <a:r>
              <a:rPr lang="de-DE" dirty="0"/>
              <a:t> in </a:t>
            </a:r>
            <a:r>
              <a:rPr lang="de-DE" dirty="0" err="1"/>
              <a:t>maxiter</a:t>
            </a: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likelihood</a:t>
            </a:r>
            <a:r>
              <a:rPr lang="de-DE" dirty="0"/>
              <a:t>					</a:t>
            </a:r>
            <a:r>
              <a:rPr lang="de-DE" b="1" dirty="0">
                <a:solidFill>
                  <a:srgbClr val="FF0000"/>
                </a:solidFill>
              </a:rPr>
              <a:t>=&gt; </a:t>
            </a:r>
            <a:r>
              <a:rPr lang="de-DE" b="1" dirty="0" err="1">
                <a:solidFill>
                  <a:srgbClr val="FF0000"/>
                </a:solidFill>
              </a:rPr>
              <a:t>Expectation</a:t>
            </a:r>
            <a:endParaRPr lang="de-DE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likelihood_diff</a:t>
            </a:r>
            <a:r>
              <a:rPr lang="de-DE" dirty="0"/>
              <a:t> = </a:t>
            </a:r>
            <a:r>
              <a:rPr lang="de-DE" dirty="0" err="1"/>
              <a:t>likelihood</a:t>
            </a:r>
            <a:r>
              <a:rPr lang="de-DE" dirty="0"/>
              <a:t>[</a:t>
            </a:r>
            <a:r>
              <a:rPr lang="de-DE" dirty="0" err="1"/>
              <a:t>iter</a:t>
            </a:r>
            <a:r>
              <a:rPr lang="de-DE" dirty="0"/>
              <a:t>] - </a:t>
            </a:r>
            <a:r>
              <a:rPr lang="de-DE" dirty="0" err="1"/>
              <a:t>likelihood</a:t>
            </a:r>
            <a:r>
              <a:rPr lang="de-DE" dirty="0"/>
              <a:t>[iter-1]	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likelihood_diff</a:t>
            </a:r>
            <a:r>
              <a:rPr lang="de-DE" dirty="0"/>
              <a:t> &lt; </a:t>
            </a:r>
            <a:r>
              <a:rPr lang="de-DE" dirty="0" err="1"/>
              <a:t>minimum_likelihood_diff</a:t>
            </a:r>
            <a:r>
              <a:rPr lang="de-DE" dirty="0"/>
              <a:t>		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terminate</a:t>
            </a:r>
            <a:r>
              <a:rPr lang="de-DE" dirty="0"/>
              <a:t>					</a:t>
            </a:r>
            <a:r>
              <a:rPr lang="de-DE" b="1" dirty="0">
                <a:solidFill>
                  <a:srgbClr val="FF0000"/>
                </a:solidFill>
              </a:rPr>
              <a:t>=&gt; </a:t>
            </a:r>
            <a:r>
              <a:rPr lang="de-DE" b="1" dirty="0" err="1">
                <a:solidFill>
                  <a:srgbClr val="FF0000"/>
                </a:solidFill>
              </a:rPr>
              <a:t>Maximization</a:t>
            </a:r>
            <a:endParaRPr lang="de-DE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else</a:t>
            </a:r>
            <a:r>
              <a:rPr lang="de-DE" dirty="0"/>
              <a:t>		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mixing_matrix</a:t>
            </a: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dirty="0"/>
              <a:t>	end</a:t>
            </a:r>
          </a:p>
          <a:p>
            <a:pPr marL="0" indent="0">
              <a:buNone/>
            </a:pPr>
            <a:r>
              <a:rPr lang="de-DE" dirty="0"/>
              <a:t>end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05.07.2023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43953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ische_Vorlage_International_16zu9.pptx" id="{4216EE7C-08BA-400D-A13F-C7F9220C01C1}" vid="{CCC92FBD-4CB8-4DA7-8AC0-87B0C0ADAC08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AMICA_Introtalk</Template>
  <TotalTime>0</TotalTime>
  <Words>890</Words>
  <Application>Microsoft Office PowerPoint</Application>
  <PresentationFormat>Bildschirmpräsentation (16:9)</PresentationFormat>
  <Paragraphs>204</Paragraphs>
  <Slides>22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Söhne</vt:lpstr>
      <vt:lpstr>Times New Roman</vt:lpstr>
      <vt:lpstr>Uni_Stuttgart</vt:lpstr>
      <vt:lpstr>Reimplementation of AMICA in Julia</vt:lpstr>
      <vt:lpstr>Blind Source Separation</vt:lpstr>
      <vt:lpstr>ICA in EEG</vt:lpstr>
      <vt:lpstr>Adaptive Mixture Independent Component Analysis (AMICA)</vt:lpstr>
      <vt:lpstr>Motivation</vt:lpstr>
      <vt:lpstr>Why Julia? (Maybe delete)</vt:lpstr>
      <vt:lpstr>Expectation-maximization Algorithms (EM)</vt:lpstr>
      <vt:lpstr>Amica Algorithm</vt:lpstr>
      <vt:lpstr>Amica Algorithm</vt:lpstr>
      <vt:lpstr>Some Math</vt:lpstr>
      <vt:lpstr>Generalized Gaussian</vt:lpstr>
      <vt:lpstr>Gaussian Mixtures</vt:lpstr>
      <vt:lpstr>Let‘s combine it…</vt:lpstr>
      <vt:lpstr>Newton Method</vt:lpstr>
      <vt:lpstr>Newton Method</vt:lpstr>
      <vt:lpstr>Newton Method</vt:lpstr>
      <vt:lpstr>PowerPoint-Präsentation</vt:lpstr>
      <vt:lpstr>Current challenges</vt:lpstr>
      <vt:lpstr>Project Schedule</vt:lpstr>
      <vt:lpstr>Next steps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Reimplementation of AMICA in Julia</dc:title>
  <dc:creator>Alexander Lulkin</dc:creator>
  <cp:lastModifiedBy>Alexander Lulkin</cp:lastModifiedBy>
  <cp:revision>60</cp:revision>
  <dcterms:created xsi:type="dcterms:W3CDTF">2023-04-11T05:32:51Z</dcterms:created>
  <dcterms:modified xsi:type="dcterms:W3CDTF">2023-07-05T08:48:53Z</dcterms:modified>
</cp:coreProperties>
</file>