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576" r:id="rId2"/>
    <p:sldId id="1306" r:id="rId3"/>
    <p:sldId id="1307" r:id="rId4"/>
    <p:sldId id="578" r:id="rId5"/>
    <p:sldId id="553" r:id="rId6"/>
    <p:sldId id="577" r:id="rId7"/>
    <p:sldId id="256" r:id="rId8"/>
    <p:sldId id="552" r:id="rId9"/>
    <p:sldId id="510" r:id="rId10"/>
    <p:sldId id="522" r:id="rId11"/>
    <p:sldId id="511" r:id="rId12"/>
    <p:sldId id="532" r:id="rId13"/>
    <p:sldId id="547" r:id="rId14"/>
    <p:sldId id="548" r:id="rId15"/>
    <p:sldId id="524" r:id="rId16"/>
    <p:sldId id="574" r:id="rId17"/>
    <p:sldId id="550" r:id="rId18"/>
    <p:sldId id="551" r:id="rId19"/>
    <p:sldId id="512" r:id="rId20"/>
    <p:sldId id="554" r:id="rId21"/>
    <p:sldId id="555" r:id="rId22"/>
    <p:sldId id="556" r:id="rId23"/>
    <p:sldId id="557" r:id="rId24"/>
    <p:sldId id="513" r:id="rId25"/>
    <p:sldId id="514" r:id="rId26"/>
    <p:sldId id="515" r:id="rId27"/>
    <p:sldId id="516" r:id="rId28"/>
    <p:sldId id="517" r:id="rId29"/>
    <p:sldId id="518" r:id="rId30"/>
    <p:sldId id="519" r:id="rId31"/>
    <p:sldId id="558" r:id="rId32"/>
    <p:sldId id="559" r:id="rId33"/>
    <p:sldId id="560" r:id="rId34"/>
    <p:sldId id="561" r:id="rId35"/>
    <p:sldId id="562" r:id="rId36"/>
    <p:sldId id="563" r:id="rId37"/>
    <p:sldId id="564" r:id="rId38"/>
    <p:sldId id="566" r:id="rId39"/>
    <p:sldId id="567" r:id="rId40"/>
    <p:sldId id="568" r:id="rId41"/>
    <p:sldId id="569" r:id="rId42"/>
    <p:sldId id="570" r:id="rId43"/>
    <p:sldId id="571" r:id="rId44"/>
    <p:sldId id="57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DB257E7F-B6DB-40BB-A146-33E6F5CAC9B0}">
          <p14:sldIdLst>
            <p14:sldId id="576"/>
            <p14:sldId id="1306"/>
            <p14:sldId id="1307"/>
            <p14:sldId id="578"/>
            <p14:sldId id="553"/>
            <p14:sldId id="577"/>
            <p14:sldId id="256"/>
            <p14:sldId id="552"/>
            <p14:sldId id="510"/>
            <p14:sldId id="522"/>
            <p14:sldId id="511"/>
            <p14:sldId id="532"/>
            <p14:sldId id="547"/>
            <p14:sldId id="548"/>
            <p14:sldId id="524"/>
            <p14:sldId id="574"/>
            <p14:sldId id="550"/>
            <p14:sldId id="551"/>
            <p14:sldId id="512"/>
            <p14:sldId id="554"/>
            <p14:sldId id="555"/>
            <p14:sldId id="556"/>
            <p14:sldId id="557"/>
            <p14:sldId id="513"/>
            <p14:sldId id="514"/>
            <p14:sldId id="515"/>
            <p14:sldId id="516"/>
            <p14:sldId id="517"/>
            <p14:sldId id="518"/>
            <p14:sldId id="519"/>
            <p14:sldId id="558"/>
            <p14:sldId id="559"/>
            <p14:sldId id="560"/>
            <p14:sldId id="561"/>
            <p14:sldId id="562"/>
            <p14:sldId id="563"/>
            <p14:sldId id="564"/>
            <p14:sldId id="566"/>
            <p14:sldId id="567"/>
            <p14:sldId id="568"/>
            <p14:sldId id="569"/>
            <p14:sldId id="570"/>
            <p14:sldId id="571"/>
            <p14:sldId id="5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C89EF96-8CEA-46FF-86C4-4CE0E7609802}" styleName="Styl jasny 3 — Ak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19" autoAdjust="0"/>
    <p:restoredTop sz="96300" autoAdjust="0"/>
  </p:normalViewPr>
  <p:slideViewPr>
    <p:cSldViewPr snapToGrid="0">
      <p:cViewPr varScale="1">
        <p:scale>
          <a:sx n="88" d="100"/>
          <a:sy n="88" d="100"/>
        </p:scale>
        <p:origin x="63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69BB9-9384-482D-84B0-29C30389D114}" type="datetimeFigureOut">
              <a:rPr lang="en-US" smtClean="0"/>
              <a:t>9/24/2023</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36C2C-7B6F-4332-9A57-D1E5E3613E1C}" type="slidenum">
              <a:rPr lang="en-US" smtClean="0"/>
              <a:t>‹#›</a:t>
            </a:fld>
            <a:endParaRPr lang="en-US"/>
          </a:p>
        </p:txBody>
      </p:sp>
    </p:spTree>
    <p:extLst>
      <p:ext uri="{BB962C8B-B14F-4D97-AF65-F5344CB8AC3E}">
        <p14:creationId xmlns:p14="http://schemas.microsoft.com/office/powerpoint/2010/main" val="134997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86D36C2C-7B6F-4332-9A57-D1E5E3613E1C}" type="slidenum">
              <a:rPr lang="en-US" smtClean="0"/>
              <a:t>18</a:t>
            </a:fld>
            <a:endParaRPr lang="en-US"/>
          </a:p>
        </p:txBody>
      </p:sp>
    </p:spTree>
    <p:extLst>
      <p:ext uri="{BB962C8B-B14F-4D97-AF65-F5344CB8AC3E}">
        <p14:creationId xmlns:p14="http://schemas.microsoft.com/office/powerpoint/2010/main" val="1335464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2566-D812-4374-B845-D25FC3F9B9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51F9FF-75EF-4237-979B-1E8C994C7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7469EA-B14F-4C7F-AEDE-755334C036FC}"/>
              </a:ext>
            </a:extLst>
          </p:cNvPr>
          <p:cNvSpPr>
            <a:spLocks noGrp="1"/>
          </p:cNvSpPr>
          <p:nvPr>
            <p:ph type="dt" sz="half" idx="10"/>
          </p:nvPr>
        </p:nvSpPr>
        <p:spPr/>
        <p:txBody>
          <a:bodyPr/>
          <a:lstStyle/>
          <a:p>
            <a:fld id="{6F10A292-C937-4941-BFBF-6FE9C327C80F}" type="datetimeFigureOut">
              <a:rPr lang="en-US" smtClean="0"/>
              <a:t>9/24/2023</a:t>
            </a:fld>
            <a:endParaRPr lang="en-US"/>
          </a:p>
        </p:txBody>
      </p:sp>
      <p:sp>
        <p:nvSpPr>
          <p:cNvPr id="5" name="Footer Placeholder 4">
            <a:extLst>
              <a:ext uri="{FF2B5EF4-FFF2-40B4-BE49-F238E27FC236}">
                <a16:creationId xmlns:a16="http://schemas.microsoft.com/office/drawing/2014/main" id="{66B5EDF5-2A49-4C8E-8642-4CAD07269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20DF2-D972-4598-9BAC-54687315A4C2}"/>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77913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A3D4-9797-4338-9C98-A019494034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EA0ABC-9B96-4227-82BC-A339CD2D65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DFBE8C-133C-4311-884B-57D80BAE0C35}"/>
              </a:ext>
            </a:extLst>
          </p:cNvPr>
          <p:cNvSpPr>
            <a:spLocks noGrp="1"/>
          </p:cNvSpPr>
          <p:nvPr>
            <p:ph type="dt" sz="half" idx="10"/>
          </p:nvPr>
        </p:nvSpPr>
        <p:spPr/>
        <p:txBody>
          <a:bodyPr/>
          <a:lstStyle/>
          <a:p>
            <a:fld id="{6F10A292-C937-4941-BFBF-6FE9C327C80F}" type="datetimeFigureOut">
              <a:rPr lang="en-US" smtClean="0"/>
              <a:t>9/24/2023</a:t>
            </a:fld>
            <a:endParaRPr lang="en-US"/>
          </a:p>
        </p:txBody>
      </p:sp>
      <p:sp>
        <p:nvSpPr>
          <p:cNvPr id="5" name="Footer Placeholder 4">
            <a:extLst>
              <a:ext uri="{FF2B5EF4-FFF2-40B4-BE49-F238E27FC236}">
                <a16:creationId xmlns:a16="http://schemas.microsoft.com/office/drawing/2014/main" id="{6B436376-0082-4C44-BAFC-6282B1F9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4A4C8-4476-45EF-AE7D-5781F9BB13C2}"/>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363539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E477E5-CB6D-4827-92D6-99C40D67CE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F3DC53-8CC0-49B5-976C-5A8B2A6427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BEAD3B-BFC4-447B-AB3C-C4D549294412}"/>
              </a:ext>
            </a:extLst>
          </p:cNvPr>
          <p:cNvSpPr>
            <a:spLocks noGrp="1"/>
          </p:cNvSpPr>
          <p:nvPr>
            <p:ph type="dt" sz="half" idx="10"/>
          </p:nvPr>
        </p:nvSpPr>
        <p:spPr/>
        <p:txBody>
          <a:bodyPr/>
          <a:lstStyle/>
          <a:p>
            <a:fld id="{6F10A292-C937-4941-BFBF-6FE9C327C80F}" type="datetimeFigureOut">
              <a:rPr lang="en-US" smtClean="0"/>
              <a:t>9/24/2023</a:t>
            </a:fld>
            <a:endParaRPr lang="en-US"/>
          </a:p>
        </p:txBody>
      </p:sp>
      <p:sp>
        <p:nvSpPr>
          <p:cNvPr id="5" name="Footer Placeholder 4">
            <a:extLst>
              <a:ext uri="{FF2B5EF4-FFF2-40B4-BE49-F238E27FC236}">
                <a16:creationId xmlns:a16="http://schemas.microsoft.com/office/drawing/2014/main" id="{0AA71D68-5522-4FAB-9D91-45EFE9E4E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7B3D9-8526-4206-AE30-39E2D4CB2378}"/>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95801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A422-3646-46A0-9E2E-E2454408BF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B36DA9-C114-4142-A0C4-A58FB1706D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4E0AD-519E-46A0-A822-BBA866DDB18D}"/>
              </a:ext>
            </a:extLst>
          </p:cNvPr>
          <p:cNvSpPr>
            <a:spLocks noGrp="1"/>
          </p:cNvSpPr>
          <p:nvPr>
            <p:ph type="dt" sz="half" idx="10"/>
          </p:nvPr>
        </p:nvSpPr>
        <p:spPr/>
        <p:txBody>
          <a:bodyPr/>
          <a:lstStyle/>
          <a:p>
            <a:fld id="{6F10A292-C937-4941-BFBF-6FE9C327C80F}" type="datetimeFigureOut">
              <a:rPr lang="en-US" smtClean="0"/>
              <a:t>9/24/2023</a:t>
            </a:fld>
            <a:endParaRPr lang="en-US"/>
          </a:p>
        </p:txBody>
      </p:sp>
      <p:sp>
        <p:nvSpPr>
          <p:cNvPr id="5" name="Footer Placeholder 4">
            <a:extLst>
              <a:ext uri="{FF2B5EF4-FFF2-40B4-BE49-F238E27FC236}">
                <a16:creationId xmlns:a16="http://schemas.microsoft.com/office/drawing/2014/main" id="{42C2A840-FCFB-4415-BB36-A852B5792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A5A6EB-B074-438E-AA3B-8CC165E774E5}"/>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216409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68E8-F0C9-48AC-AEB2-A6A0F4A948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352701-35D1-47C6-851D-D691D3209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A23696-253D-4853-B19D-4AB11DE1A6C0}"/>
              </a:ext>
            </a:extLst>
          </p:cNvPr>
          <p:cNvSpPr>
            <a:spLocks noGrp="1"/>
          </p:cNvSpPr>
          <p:nvPr>
            <p:ph type="dt" sz="half" idx="10"/>
          </p:nvPr>
        </p:nvSpPr>
        <p:spPr/>
        <p:txBody>
          <a:bodyPr/>
          <a:lstStyle/>
          <a:p>
            <a:fld id="{6F10A292-C937-4941-BFBF-6FE9C327C80F}" type="datetimeFigureOut">
              <a:rPr lang="en-US" smtClean="0"/>
              <a:t>9/24/2023</a:t>
            </a:fld>
            <a:endParaRPr lang="en-US"/>
          </a:p>
        </p:txBody>
      </p:sp>
      <p:sp>
        <p:nvSpPr>
          <p:cNvPr id="5" name="Footer Placeholder 4">
            <a:extLst>
              <a:ext uri="{FF2B5EF4-FFF2-40B4-BE49-F238E27FC236}">
                <a16:creationId xmlns:a16="http://schemas.microsoft.com/office/drawing/2014/main" id="{6018DA32-4710-4920-AF06-8134375B2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A1D86-3EDC-4B36-B07D-A1D0B5559EE1}"/>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08946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25F2-DA35-47BC-9800-516C195A23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7181A-82BD-4CCC-93E0-1242B912A37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3CE41F-6DE3-46DD-BAE8-3D1B8216FB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453C7B-6064-4A32-95D3-5BFD30E859E8}"/>
              </a:ext>
            </a:extLst>
          </p:cNvPr>
          <p:cNvSpPr>
            <a:spLocks noGrp="1"/>
          </p:cNvSpPr>
          <p:nvPr>
            <p:ph type="dt" sz="half" idx="10"/>
          </p:nvPr>
        </p:nvSpPr>
        <p:spPr/>
        <p:txBody>
          <a:bodyPr/>
          <a:lstStyle/>
          <a:p>
            <a:fld id="{6F10A292-C937-4941-BFBF-6FE9C327C80F}" type="datetimeFigureOut">
              <a:rPr lang="en-US" smtClean="0"/>
              <a:t>9/24/2023</a:t>
            </a:fld>
            <a:endParaRPr lang="en-US"/>
          </a:p>
        </p:txBody>
      </p:sp>
      <p:sp>
        <p:nvSpPr>
          <p:cNvPr id="6" name="Footer Placeholder 5">
            <a:extLst>
              <a:ext uri="{FF2B5EF4-FFF2-40B4-BE49-F238E27FC236}">
                <a16:creationId xmlns:a16="http://schemas.microsoft.com/office/drawing/2014/main" id="{B0FD63E9-D69F-4625-8E7D-24B637DF7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F61F21-F9B2-4407-9C74-2043139B5C02}"/>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02230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0BE6-26AD-43C7-AAF2-472C0A884F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69DDA-B5A1-4D77-8813-AB2551CFEE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953030E-6088-4385-8F38-30DD4731F9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A7B925-EB45-4543-9C1F-04236EE3EE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8EDC42-24AB-472A-B6EF-408B8424B6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E3D4AA-564B-488C-9BA4-AAF7F8A1EB9E}"/>
              </a:ext>
            </a:extLst>
          </p:cNvPr>
          <p:cNvSpPr>
            <a:spLocks noGrp="1"/>
          </p:cNvSpPr>
          <p:nvPr>
            <p:ph type="dt" sz="half" idx="10"/>
          </p:nvPr>
        </p:nvSpPr>
        <p:spPr/>
        <p:txBody>
          <a:bodyPr/>
          <a:lstStyle/>
          <a:p>
            <a:fld id="{6F10A292-C937-4941-BFBF-6FE9C327C80F}" type="datetimeFigureOut">
              <a:rPr lang="en-US" smtClean="0"/>
              <a:t>9/24/2023</a:t>
            </a:fld>
            <a:endParaRPr lang="en-US"/>
          </a:p>
        </p:txBody>
      </p:sp>
      <p:sp>
        <p:nvSpPr>
          <p:cNvPr id="8" name="Footer Placeholder 7">
            <a:extLst>
              <a:ext uri="{FF2B5EF4-FFF2-40B4-BE49-F238E27FC236}">
                <a16:creationId xmlns:a16="http://schemas.microsoft.com/office/drawing/2014/main" id="{C5687EC1-A0DA-44F5-A598-C27010EE8A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028A97-4C61-4E99-9DA4-F7246084F98A}"/>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66040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F040-EF5C-4B43-A3D2-63BCC7D5C4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D3B76B-80DE-42CA-B481-A7015D7F8CBC}"/>
              </a:ext>
            </a:extLst>
          </p:cNvPr>
          <p:cNvSpPr>
            <a:spLocks noGrp="1"/>
          </p:cNvSpPr>
          <p:nvPr>
            <p:ph type="dt" sz="half" idx="10"/>
          </p:nvPr>
        </p:nvSpPr>
        <p:spPr/>
        <p:txBody>
          <a:bodyPr/>
          <a:lstStyle/>
          <a:p>
            <a:fld id="{6F10A292-C937-4941-BFBF-6FE9C327C80F}" type="datetimeFigureOut">
              <a:rPr lang="en-US" smtClean="0"/>
              <a:t>9/24/2023</a:t>
            </a:fld>
            <a:endParaRPr lang="en-US"/>
          </a:p>
        </p:txBody>
      </p:sp>
      <p:sp>
        <p:nvSpPr>
          <p:cNvPr id="4" name="Footer Placeholder 3">
            <a:extLst>
              <a:ext uri="{FF2B5EF4-FFF2-40B4-BE49-F238E27FC236}">
                <a16:creationId xmlns:a16="http://schemas.microsoft.com/office/drawing/2014/main" id="{59E2A97D-1361-47BD-973E-8D90C31AFA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1D5C2F-A014-4FFC-9051-B727706384F5}"/>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8904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AA5A4-E8F7-487C-AFC9-324633950C5C}"/>
              </a:ext>
            </a:extLst>
          </p:cNvPr>
          <p:cNvSpPr>
            <a:spLocks noGrp="1"/>
          </p:cNvSpPr>
          <p:nvPr>
            <p:ph type="dt" sz="half" idx="10"/>
          </p:nvPr>
        </p:nvSpPr>
        <p:spPr/>
        <p:txBody>
          <a:bodyPr/>
          <a:lstStyle/>
          <a:p>
            <a:fld id="{6F10A292-C937-4941-BFBF-6FE9C327C80F}" type="datetimeFigureOut">
              <a:rPr lang="en-US" smtClean="0"/>
              <a:t>9/24/2023</a:t>
            </a:fld>
            <a:endParaRPr lang="en-US"/>
          </a:p>
        </p:txBody>
      </p:sp>
      <p:sp>
        <p:nvSpPr>
          <p:cNvPr id="3" name="Footer Placeholder 2">
            <a:extLst>
              <a:ext uri="{FF2B5EF4-FFF2-40B4-BE49-F238E27FC236}">
                <a16:creationId xmlns:a16="http://schemas.microsoft.com/office/drawing/2014/main" id="{EF2B2ACE-17C8-458B-9AE5-A3D3FAE919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F8F07B-7722-4287-AE7F-13AECF094583}"/>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4242811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FB42-9FD7-4853-8E3B-B9C77B746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C93A06-272C-4FE3-B2ED-10BEDA35DC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8FEBA4-DA8C-4A0A-9CAE-D63E6CE7C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9CCCA8-AD38-4A27-84F0-BF82EE0BD240}"/>
              </a:ext>
            </a:extLst>
          </p:cNvPr>
          <p:cNvSpPr>
            <a:spLocks noGrp="1"/>
          </p:cNvSpPr>
          <p:nvPr>
            <p:ph type="dt" sz="half" idx="10"/>
          </p:nvPr>
        </p:nvSpPr>
        <p:spPr/>
        <p:txBody>
          <a:bodyPr/>
          <a:lstStyle/>
          <a:p>
            <a:fld id="{6F10A292-C937-4941-BFBF-6FE9C327C80F}" type="datetimeFigureOut">
              <a:rPr lang="en-US" smtClean="0"/>
              <a:t>9/24/2023</a:t>
            </a:fld>
            <a:endParaRPr lang="en-US"/>
          </a:p>
        </p:txBody>
      </p:sp>
      <p:sp>
        <p:nvSpPr>
          <p:cNvPr id="6" name="Footer Placeholder 5">
            <a:extLst>
              <a:ext uri="{FF2B5EF4-FFF2-40B4-BE49-F238E27FC236}">
                <a16:creationId xmlns:a16="http://schemas.microsoft.com/office/drawing/2014/main" id="{CBE54C00-B0FF-495F-85CF-2FE202BE3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72F2B4-E94B-4441-B158-53846EAEE13B}"/>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2631364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9E08-9DBE-4011-AA04-6A5E36C6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D36C1A-D4B9-43B5-A761-33A371198C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443C35-23D8-4630-B286-CFE34E58B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02AC48-8940-4A1A-89BA-32EFCA0DB8C0}"/>
              </a:ext>
            </a:extLst>
          </p:cNvPr>
          <p:cNvSpPr>
            <a:spLocks noGrp="1"/>
          </p:cNvSpPr>
          <p:nvPr>
            <p:ph type="dt" sz="half" idx="10"/>
          </p:nvPr>
        </p:nvSpPr>
        <p:spPr/>
        <p:txBody>
          <a:bodyPr/>
          <a:lstStyle/>
          <a:p>
            <a:fld id="{6F10A292-C937-4941-BFBF-6FE9C327C80F}" type="datetimeFigureOut">
              <a:rPr lang="en-US" smtClean="0"/>
              <a:t>9/24/2023</a:t>
            </a:fld>
            <a:endParaRPr lang="en-US"/>
          </a:p>
        </p:txBody>
      </p:sp>
      <p:sp>
        <p:nvSpPr>
          <p:cNvPr id="6" name="Footer Placeholder 5">
            <a:extLst>
              <a:ext uri="{FF2B5EF4-FFF2-40B4-BE49-F238E27FC236}">
                <a16:creationId xmlns:a16="http://schemas.microsoft.com/office/drawing/2014/main" id="{5B13AE38-EAF7-4ED6-AD77-7AD5C86E2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85C370-0346-4EA0-B489-3D44D27B36A2}"/>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12005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AF5B66-7C0A-4529-B5B7-2996ACB0E4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1F8F9D-7BF2-483B-AD77-C26B0CC7DB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1F5FD-6D0A-42E9-A6AB-EF3898E5C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0A292-C937-4941-BFBF-6FE9C327C80F}" type="datetimeFigureOut">
              <a:rPr lang="en-US" smtClean="0"/>
              <a:t>9/24/2023</a:t>
            </a:fld>
            <a:endParaRPr lang="en-US"/>
          </a:p>
        </p:txBody>
      </p:sp>
      <p:sp>
        <p:nvSpPr>
          <p:cNvPr id="5" name="Footer Placeholder 4">
            <a:extLst>
              <a:ext uri="{FF2B5EF4-FFF2-40B4-BE49-F238E27FC236}">
                <a16:creationId xmlns:a16="http://schemas.microsoft.com/office/drawing/2014/main" id="{3FABDA84-5E38-48AD-A3B2-7BC6D7ED66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0EC028-8F50-401A-A4F8-FC826D2822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45F7FF-61DF-4D6A-A96F-171A99D55A06}" type="slidenum">
              <a:rPr lang="en-US" smtClean="0"/>
              <a:t>‹#›</a:t>
            </a:fld>
            <a:endParaRPr lang="en-US"/>
          </a:p>
        </p:txBody>
      </p:sp>
    </p:spTree>
    <p:extLst>
      <p:ext uri="{BB962C8B-B14F-4D97-AF65-F5344CB8AC3E}">
        <p14:creationId xmlns:p14="http://schemas.microsoft.com/office/powerpoint/2010/main" val="2446522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projects.coin-or.org/Cbc" TargetMode="External"/><Relationship Id="rId13" Type="http://schemas.openxmlformats.org/officeDocument/2006/relationships/hyperlink" Target="http://www-01.ibm.com/software/commerce/optimization/cplex-optimizer/" TargetMode="External"/><Relationship Id="rId18" Type="http://schemas.openxmlformats.org/officeDocument/2006/relationships/hyperlink" Target="https://github.com/JuliaOpt/Xpress.jl" TargetMode="External"/><Relationship Id="rId26" Type="http://schemas.openxmlformats.org/officeDocument/2006/relationships/hyperlink" Target="http://ab-initio.mit.edu/wiki/index.php/NLopt" TargetMode="External"/><Relationship Id="rId3" Type="http://schemas.openxmlformats.org/officeDocument/2006/relationships/hyperlink" Target="http://archimedes.cheme.cmu.edu/?q=baron" TargetMode="External"/><Relationship Id="rId21" Type="http://schemas.openxmlformats.org/officeDocument/2006/relationships/hyperlink" Target="https://github.com/JuliaOpt/Gurobi.jl" TargetMode="External"/><Relationship Id="rId7" Type="http://schemas.openxmlformats.org/officeDocument/2006/relationships/hyperlink" Target="https://github.com/JuliaOpt/CoinOptServices.jl" TargetMode="External"/><Relationship Id="rId12" Type="http://schemas.openxmlformats.org/officeDocument/2006/relationships/hyperlink" Target="https://projects.coin-or.org/Couenne" TargetMode="External"/><Relationship Id="rId17" Type="http://schemas.openxmlformats.org/officeDocument/2006/relationships/hyperlink" Target="http://www.fico.com/en/products/fico-xpress-optimization-suite" TargetMode="External"/><Relationship Id="rId25" Type="http://schemas.openxmlformats.org/officeDocument/2006/relationships/hyperlink" Target="https://github.com/JuliaOpt/Mosek.jl" TargetMode="External"/><Relationship Id="rId2" Type="http://schemas.openxmlformats.org/officeDocument/2006/relationships/hyperlink" Target="https://github.com/JuliaOpt/KNITRO.jl" TargetMode="External"/><Relationship Id="rId16" Type="http://schemas.openxmlformats.org/officeDocument/2006/relationships/hyperlink" Target="https://github.com/JuliaOpt/ECOS.jl" TargetMode="External"/><Relationship Id="rId20" Type="http://schemas.openxmlformats.org/officeDocument/2006/relationships/hyperlink" Target="http://gurobi.com/" TargetMode="External"/><Relationship Id="rId29" Type="http://schemas.openxmlformats.org/officeDocument/2006/relationships/hyperlink" Target="https://github.com/JuliaOpt/SCS.jl" TargetMode="External"/><Relationship Id="rId1" Type="http://schemas.openxmlformats.org/officeDocument/2006/relationships/slideLayout" Target="../slideLayouts/slideLayout2.xml"/><Relationship Id="rId6" Type="http://schemas.openxmlformats.org/officeDocument/2006/relationships/hyperlink" Target="https://github.com/JuliaOpt/AmplNLWriter.jl" TargetMode="External"/><Relationship Id="rId11" Type="http://schemas.openxmlformats.org/officeDocument/2006/relationships/hyperlink" Target="https://github.com/JuliaOpt/Clp.jl" TargetMode="External"/><Relationship Id="rId24" Type="http://schemas.openxmlformats.org/officeDocument/2006/relationships/hyperlink" Target="http://www.mosek.com/" TargetMode="External"/><Relationship Id="rId5" Type="http://schemas.openxmlformats.org/officeDocument/2006/relationships/hyperlink" Target="https://projects.coin-or.org/Bonmin" TargetMode="External"/><Relationship Id="rId15" Type="http://schemas.openxmlformats.org/officeDocument/2006/relationships/hyperlink" Target="https://github.com/ifa-ethz/ecos" TargetMode="External"/><Relationship Id="rId23" Type="http://schemas.openxmlformats.org/officeDocument/2006/relationships/hyperlink" Target="https://github.com/JuliaOpt/Ipopt.jl" TargetMode="External"/><Relationship Id="rId28" Type="http://schemas.openxmlformats.org/officeDocument/2006/relationships/hyperlink" Target="https://github.com/cvxgrp/scs" TargetMode="External"/><Relationship Id="rId10" Type="http://schemas.openxmlformats.org/officeDocument/2006/relationships/hyperlink" Target="https://projects.coin-or.org/Clp" TargetMode="External"/><Relationship Id="rId19" Type="http://schemas.openxmlformats.org/officeDocument/2006/relationships/hyperlink" Target="http://www.gnu.org/software/glpk/" TargetMode="External"/><Relationship Id="rId4" Type="http://schemas.openxmlformats.org/officeDocument/2006/relationships/hyperlink" Target="https://github.com/joehuchette/BARON.jl" TargetMode="External"/><Relationship Id="rId9" Type="http://schemas.openxmlformats.org/officeDocument/2006/relationships/hyperlink" Target="https://github.com/JuliaOpt/Cbc.jl" TargetMode="External"/><Relationship Id="rId14" Type="http://schemas.openxmlformats.org/officeDocument/2006/relationships/hyperlink" Target="https://github.com/JuliaOpt/CPLEX.jl" TargetMode="External"/><Relationship Id="rId22" Type="http://schemas.openxmlformats.org/officeDocument/2006/relationships/hyperlink" Target="https://projects.coin-or.org/Ipopt" TargetMode="External"/><Relationship Id="rId27" Type="http://schemas.openxmlformats.org/officeDocument/2006/relationships/hyperlink" Target="https://github.com/JuliaOpt/NLopt.j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C7CE-97D0-425D-978B-2A13E5847EEA}"/>
              </a:ext>
            </a:extLst>
          </p:cNvPr>
          <p:cNvSpPr>
            <a:spLocks noGrp="1"/>
          </p:cNvSpPr>
          <p:nvPr>
            <p:ph type="ctrTitle"/>
          </p:nvPr>
        </p:nvSpPr>
        <p:spPr>
          <a:xfrm>
            <a:off x="1502083" y="162196"/>
            <a:ext cx="9144000" cy="2387600"/>
          </a:xfrm>
        </p:spPr>
        <p:txBody>
          <a:bodyPr>
            <a:normAutofit/>
          </a:bodyPr>
          <a:lstStyle/>
          <a:p>
            <a:r>
              <a:rPr lang="en-US" b="1" dirty="0"/>
              <a:t>Working with Matrices</a:t>
            </a:r>
            <a:endParaRPr lang="en-US" sz="3000" b="1" dirty="0"/>
          </a:p>
        </p:txBody>
      </p:sp>
      <p:sp>
        <p:nvSpPr>
          <p:cNvPr id="3" name="Subtitle 2">
            <a:extLst>
              <a:ext uri="{FF2B5EF4-FFF2-40B4-BE49-F238E27FC236}">
                <a16:creationId xmlns:a16="http://schemas.microsoft.com/office/drawing/2014/main" id="{D7945B83-ABC8-401E-9535-C25DC500BB36}"/>
              </a:ext>
            </a:extLst>
          </p:cNvPr>
          <p:cNvSpPr>
            <a:spLocks noGrp="1"/>
          </p:cNvSpPr>
          <p:nvPr>
            <p:ph type="subTitle" idx="1"/>
          </p:nvPr>
        </p:nvSpPr>
        <p:spPr/>
        <p:txBody>
          <a:bodyPr/>
          <a:lstStyle/>
          <a:p>
            <a:r>
              <a:rPr lang="en-US" dirty="0"/>
              <a:t> </a:t>
            </a:r>
          </a:p>
        </p:txBody>
      </p:sp>
      <p:sp>
        <p:nvSpPr>
          <p:cNvPr id="4" name="pole tekstowe 3"/>
          <p:cNvSpPr txBox="1"/>
          <p:nvPr/>
        </p:nvSpPr>
        <p:spPr>
          <a:xfrm>
            <a:off x="4173335" y="3429000"/>
            <a:ext cx="4082401" cy="1323439"/>
          </a:xfrm>
          <a:prstGeom prst="rect">
            <a:avLst/>
          </a:prstGeom>
          <a:noFill/>
        </p:spPr>
        <p:txBody>
          <a:bodyPr wrap="none" rtlCol="0">
            <a:spAutoFit/>
          </a:bodyPr>
          <a:lstStyle/>
          <a:p>
            <a:pPr algn="ctr"/>
            <a:r>
              <a:rPr lang="pl-PL" sz="4000" b="1" dirty="0"/>
              <a:t>Przemysław Szufel</a:t>
            </a:r>
          </a:p>
          <a:p>
            <a:pPr algn="ctr"/>
            <a:r>
              <a:rPr lang="pl-PL" sz="4000" b="1" dirty="0"/>
              <a:t>https://szufel.pl/</a:t>
            </a:r>
            <a:endParaRPr lang="en-US" sz="4000" b="1" dirty="0"/>
          </a:p>
        </p:txBody>
      </p:sp>
      <p:sp>
        <p:nvSpPr>
          <p:cNvPr id="5" name="Prostokąt 4"/>
          <p:cNvSpPr/>
          <p:nvPr/>
        </p:nvSpPr>
        <p:spPr>
          <a:xfrm>
            <a:off x="5518370" y="6211907"/>
            <a:ext cx="300082" cy="707886"/>
          </a:xfrm>
          <a:prstGeom prst="rect">
            <a:avLst/>
          </a:prstGeom>
        </p:spPr>
        <p:txBody>
          <a:bodyPr wrap="none">
            <a:spAutoFit/>
          </a:bodyPr>
          <a:lstStyle/>
          <a:p>
            <a:pPr algn="ctr"/>
            <a:r>
              <a:rPr lang="en-US" sz="4000" dirty="0">
                <a:solidFill>
                  <a:srgbClr val="FF0000"/>
                </a:solidFill>
              </a:rPr>
              <a:t> </a:t>
            </a:r>
          </a:p>
        </p:txBody>
      </p:sp>
      <p:sp>
        <p:nvSpPr>
          <p:cNvPr id="6" name="Prostokąt 4">
            <a:extLst>
              <a:ext uri="{FF2B5EF4-FFF2-40B4-BE49-F238E27FC236}">
                <a16:creationId xmlns:a16="http://schemas.microsoft.com/office/drawing/2014/main" id="{3514883F-CAB0-B4AA-D68E-912E3B59F85D}"/>
              </a:ext>
            </a:extLst>
          </p:cNvPr>
          <p:cNvSpPr/>
          <p:nvPr/>
        </p:nvSpPr>
        <p:spPr>
          <a:xfrm>
            <a:off x="5518370" y="6211907"/>
            <a:ext cx="300082" cy="707886"/>
          </a:xfrm>
          <a:prstGeom prst="rect">
            <a:avLst/>
          </a:prstGeom>
        </p:spPr>
        <p:txBody>
          <a:bodyPr wrap="none">
            <a:spAutoFit/>
          </a:bodyPr>
          <a:lstStyle/>
          <a:p>
            <a:pPr algn="ctr"/>
            <a:r>
              <a:rPr lang="en-US" sz="4000" dirty="0">
                <a:solidFill>
                  <a:srgbClr val="FF0000"/>
                </a:solidFill>
              </a:rPr>
              <a:t> </a:t>
            </a:r>
          </a:p>
        </p:txBody>
      </p:sp>
    </p:spTree>
    <p:extLst>
      <p:ext uri="{BB962C8B-B14F-4D97-AF65-F5344CB8AC3E}">
        <p14:creationId xmlns:p14="http://schemas.microsoft.com/office/powerpoint/2010/main" val="653370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A2F863-7360-411A-9180-69AD5E385C0D}"/>
              </a:ext>
            </a:extLst>
          </p:cNvPr>
          <p:cNvSpPr>
            <a:spLocks noGrp="1"/>
          </p:cNvSpPr>
          <p:nvPr>
            <p:ph type="title"/>
          </p:nvPr>
        </p:nvSpPr>
        <p:spPr/>
        <p:txBody>
          <a:bodyPr/>
          <a:lstStyle/>
          <a:p>
            <a:r>
              <a:rPr lang="en-US" dirty="0"/>
              <a:t>Note – how to type indexes in Julia</a:t>
            </a:r>
            <a:endParaRPr lang="pl-PL" dirty="0"/>
          </a:p>
        </p:txBody>
      </p:sp>
      <p:sp>
        <p:nvSpPr>
          <p:cNvPr id="3" name="Symbol zastępczy zawartości 2">
            <a:extLst>
              <a:ext uri="{FF2B5EF4-FFF2-40B4-BE49-F238E27FC236}">
                <a16:creationId xmlns:a16="http://schemas.microsoft.com/office/drawing/2014/main" id="{6C738DFB-226B-4ADA-A526-712BF6E5223F}"/>
              </a:ext>
            </a:extLst>
          </p:cNvPr>
          <p:cNvSpPr>
            <a:spLocks noGrp="1"/>
          </p:cNvSpPr>
          <p:nvPr>
            <p:ph idx="1"/>
          </p:nvPr>
        </p:nvSpPr>
        <p:spPr/>
        <p:txBody>
          <a:bodyPr/>
          <a:lstStyle/>
          <a:p>
            <a:r>
              <a:rPr lang="en-US" dirty="0" err="1">
                <a:solidFill>
                  <a:srgbClr val="00B050"/>
                </a:solidFill>
              </a:rPr>
              <a:t>julia</a:t>
            </a:r>
            <a:r>
              <a:rPr lang="en-US" dirty="0">
                <a:solidFill>
                  <a:srgbClr val="00B050"/>
                </a:solidFill>
              </a:rPr>
              <a:t>&gt;</a:t>
            </a:r>
            <a:r>
              <a:rPr lang="en-US" dirty="0"/>
              <a:t> x</a:t>
            </a:r>
          </a:p>
          <a:p>
            <a:r>
              <a:rPr lang="en-US" dirty="0" err="1">
                <a:solidFill>
                  <a:srgbClr val="00B050"/>
                </a:solidFill>
              </a:rPr>
              <a:t>julia</a:t>
            </a:r>
            <a:r>
              <a:rPr lang="en-US" dirty="0">
                <a:solidFill>
                  <a:srgbClr val="00B050"/>
                </a:solidFill>
              </a:rPr>
              <a:t>&gt; </a:t>
            </a:r>
            <a:r>
              <a:rPr lang="en-US" dirty="0"/>
              <a:t>x\_</a:t>
            </a:r>
          </a:p>
          <a:p>
            <a:r>
              <a:rPr lang="en-US" dirty="0" err="1">
                <a:solidFill>
                  <a:srgbClr val="00B050"/>
                </a:solidFill>
              </a:rPr>
              <a:t>julia</a:t>
            </a:r>
            <a:r>
              <a:rPr lang="en-US" dirty="0">
                <a:solidFill>
                  <a:srgbClr val="00B050"/>
                </a:solidFill>
              </a:rPr>
              <a:t>&gt; </a:t>
            </a:r>
            <a:r>
              <a:rPr lang="en-US" dirty="0"/>
              <a:t>x\_1</a:t>
            </a:r>
          </a:p>
          <a:p>
            <a:r>
              <a:rPr lang="en-US" dirty="0" err="1">
                <a:solidFill>
                  <a:srgbClr val="00B050"/>
                </a:solidFill>
              </a:rPr>
              <a:t>julia</a:t>
            </a:r>
            <a:r>
              <a:rPr lang="en-US" dirty="0">
                <a:solidFill>
                  <a:srgbClr val="00B050"/>
                </a:solidFill>
              </a:rPr>
              <a:t>&gt; </a:t>
            </a:r>
            <a:r>
              <a:rPr lang="en-US" dirty="0"/>
              <a:t>x\_1</a:t>
            </a:r>
            <a:r>
              <a:rPr lang="en-US" b="1" i="1" dirty="0">
                <a:solidFill>
                  <a:srgbClr val="00B0F0"/>
                </a:solidFill>
              </a:rPr>
              <a:t>&lt;TAB&gt;</a:t>
            </a:r>
          </a:p>
          <a:p>
            <a:r>
              <a:rPr lang="en-US" dirty="0" err="1">
                <a:solidFill>
                  <a:srgbClr val="00B050"/>
                </a:solidFill>
              </a:rPr>
              <a:t>julia</a:t>
            </a:r>
            <a:r>
              <a:rPr lang="en-US" dirty="0">
                <a:solidFill>
                  <a:srgbClr val="00B050"/>
                </a:solidFill>
              </a:rPr>
              <a:t>&gt; </a:t>
            </a:r>
            <a:r>
              <a:rPr lang="en-US" dirty="0"/>
              <a:t>x₁</a:t>
            </a:r>
          </a:p>
          <a:p>
            <a:endParaRPr lang="en-US" dirty="0"/>
          </a:p>
          <a:p>
            <a:endParaRPr lang="pl-PL" dirty="0"/>
          </a:p>
        </p:txBody>
      </p:sp>
    </p:spTree>
    <p:extLst>
      <p:ext uri="{BB962C8B-B14F-4D97-AF65-F5344CB8AC3E}">
        <p14:creationId xmlns:p14="http://schemas.microsoft.com/office/powerpoint/2010/main" val="4051805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390913" y="274639"/>
            <a:ext cx="8432100" cy="1143000"/>
          </a:xfrm>
        </p:spPr>
        <p:txBody>
          <a:bodyPr/>
          <a:lstStyle/>
          <a:p>
            <a:r>
              <a:rPr lang="en-US" sz="3627" dirty="0"/>
              <a:t>... and Integer programming</a:t>
            </a:r>
            <a:endParaRPr lang="pl-PL" dirty="0"/>
          </a:p>
        </p:txBody>
      </p:sp>
      <p:sp>
        <p:nvSpPr>
          <p:cNvPr id="3" name="Symbol zastępczy zawartości 2"/>
          <p:cNvSpPr>
            <a:spLocks noGrp="1"/>
          </p:cNvSpPr>
          <p:nvPr>
            <p:ph idx="1"/>
          </p:nvPr>
        </p:nvSpPr>
        <p:spPr/>
        <p:txBody>
          <a:bodyPr>
            <a:noAutofit/>
          </a:bodyPr>
          <a:lstStyle/>
          <a:p>
            <a:pPr marL="0" indent="0">
              <a:buNone/>
            </a:pPr>
            <a:r>
              <a:rPr lang="pl-PL" sz="2539" b="1" dirty="0" err="1">
                <a:latin typeface="Courier New" panose="02070309020205020404" pitchFamily="49" charset="0"/>
                <a:cs typeface="Courier New" panose="02070309020205020404" pitchFamily="49" charset="0"/>
              </a:rPr>
              <a:t>using</a:t>
            </a:r>
            <a:r>
              <a:rPr lang="pl-PL" sz="2539" dirty="0">
                <a:latin typeface="Courier New" panose="02070309020205020404" pitchFamily="49" charset="0"/>
                <a:cs typeface="Courier New" panose="02070309020205020404" pitchFamily="49" charset="0"/>
              </a:rPr>
              <a:t> JuMP, </a:t>
            </a:r>
            <a:r>
              <a:rPr lang="en-US" sz="2539" dirty="0" err="1">
                <a:latin typeface="Courier New" panose="02070309020205020404" pitchFamily="49" charset="0"/>
                <a:cs typeface="Courier New" panose="02070309020205020404" pitchFamily="49" charset="0"/>
              </a:rPr>
              <a:t>HiGHS</a:t>
            </a:r>
            <a:endParaRPr lang="pl-PL" sz="2539" dirty="0">
              <a:latin typeface="Courier New" panose="02070309020205020404" pitchFamily="49" charset="0"/>
              <a:cs typeface="Courier New" panose="02070309020205020404" pitchFamily="49" charset="0"/>
            </a:endParaRPr>
          </a:p>
          <a:p>
            <a:pPr marL="0" indent="0">
              <a:buNone/>
            </a:pPr>
            <a:r>
              <a:rPr lang="en-GB" sz="2539" dirty="0">
                <a:latin typeface="Courier New" panose="02070309020205020404" pitchFamily="49" charset="0"/>
                <a:cs typeface="Courier New" panose="02070309020205020404" pitchFamily="49" charset="0"/>
              </a:rPr>
              <a:t>m = Model(</a:t>
            </a:r>
            <a:r>
              <a:rPr lang="en-GB" sz="2539" dirty="0" err="1">
                <a:latin typeface="Courier New" panose="02070309020205020404" pitchFamily="49" charset="0"/>
                <a:cs typeface="Courier New" panose="02070309020205020404" pitchFamily="49" charset="0"/>
              </a:rPr>
              <a:t>optimizer_with_attributes</a:t>
            </a:r>
            <a:r>
              <a:rPr lang="en-GB" sz="2539" dirty="0">
                <a:latin typeface="Courier New" panose="02070309020205020404" pitchFamily="49" charset="0"/>
                <a:cs typeface="Courier New" panose="02070309020205020404" pitchFamily="49" charset="0"/>
              </a:rPr>
              <a:t>(</a:t>
            </a:r>
            <a:r>
              <a:rPr lang="en-GB" sz="2539" dirty="0" err="1">
                <a:latin typeface="Courier New" panose="02070309020205020404" pitchFamily="49" charset="0"/>
                <a:cs typeface="Courier New" panose="02070309020205020404" pitchFamily="49" charset="0"/>
              </a:rPr>
              <a:t>HiGHS.Optimizer</a:t>
            </a:r>
            <a:r>
              <a:rPr lang="en-GB" sz="2539" dirty="0">
                <a:latin typeface="Courier New" panose="02070309020205020404" pitchFamily="49" charset="0"/>
                <a:cs typeface="Courier New" panose="02070309020205020404" pitchFamily="49" charset="0"/>
              </a:rPr>
              <a:t>))</a:t>
            </a:r>
            <a:endParaRPr lang="pl-PL" sz="2539" dirty="0">
              <a:latin typeface="Courier New" panose="02070309020205020404" pitchFamily="49" charset="0"/>
              <a:cs typeface="Courier New" panose="02070309020205020404" pitchFamily="49" charset="0"/>
            </a:endParaRPr>
          </a:p>
          <a:p>
            <a:pPr marL="0" indent="0">
              <a:buNone/>
            </a:pPr>
            <a:r>
              <a:rPr lang="pl-PL" sz="2539" dirty="0">
                <a:latin typeface="Courier New" panose="02070309020205020404" pitchFamily="49" charset="0"/>
                <a:cs typeface="Courier New" panose="02070309020205020404" pitchFamily="49" charset="0"/>
              </a:rPr>
              <a:t>@</a:t>
            </a:r>
            <a:r>
              <a:rPr lang="pl-PL" sz="2539" dirty="0" err="1">
                <a:latin typeface="Courier New" panose="02070309020205020404" pitchFamily="49" charset="0"/>
                <a:cs typeface="Courier New" panose="02070309020205020404" pitchFamily="49" charset="0"/>
              </a:rPr>
              <a:t>variable</a:t>
            </a:r>
            <a:r>
              <a:rPr lang="pl-PL" sz="2539" dirty="0">
                <a:latin typeface="Courier New" panose="02070309020205020404" pitchFamily="49" charset="0"/>
                <a:cs typeface="Courier New" panose="02070309020205020404" pitchFamily="49" charset="0"/>
              </a:rPr>
              <a:t>(m, x₁ &gt;= 0, </a:t>
            </a:r>
            <a:r>
              <a:rPr lang="pl-PL" sz="2539" dirty="0" err="1">
                <a:solidFill>
                  <a:srgbClr val="C00000"/>
                </a:solidFill>
                <a:latin typeface="Courier New" panose="02070309020205020404" pitchFamily="49" charset="0"/>
                <a:cs typeface="Courier New" panose="02070309020205020404" pitchFamily="49" charset="0"/>
              </a:rPr>
              <a:t>Int</a:t>
            </a:r>
            <a:r>
              <a:rPr lang="pl-PL" sz="2539" dirty="0">
                <a:latin typeface="Courier New" panose="02070309020205020404" pitchFamily="49" charset="0"/>
                <a:cs typeface="Courier New" panose="02070309020205020404" pitchFamily="49" charset="0"/>
              </a:rPr>
              <a:t>)</a:t>
            </a:r>
          </a:p>
          <a:p>
            <a:pPr marL="0" indent="0">
              <a:buNone/>
            </a:pPr>
            <a:r>
              <a:rPr lang="pl-PL" sz="2539" dirty="0">
                <a:latin typeface="Courier New" panose="02070309020205020404" pitchFamily="49" charset="0"/>
                <a:cs typeface="Courier New" panose="02070309020205020404" pitchFamily="49" charset="0"/>
              </a:rPr>
              <a:t>@</a:t>
            </a:r>
            <a:r>
              <a:rPr lang="pl-PL" sz="2539" dirty="0" err="1">
                <a:latin typeface="Courier New" panose="02070309020205020404" pitchFamily="49" charset="0"/>
                <a:cs typeface="Courier New" panose="02070309020205020404" pitchFamily="49" charset="0"/>
              </a:rPr>
              <a:t>variable</a:t>
            </a:r>
            <a:r>
              <a:rPr lang="pl-PL" sz="2539" dirty="0">
                <a:latin typeface="Courier New" panose="02070309020205020404" pitchFamily="49" charset="0"/>
                <a:cs typeface="Courier New" panose="02070309020205020404" pitchFamily="49" charset="0"/>
              </a:rPr>
              <a:t>(m, x₂ &gt;= 0)</a:t>
            </a:r>
          </a:p>
          <a:p>
            <a:pPr marL="0" indent="0">
              <a:buNone/>
            </a:pPr>
            <a:r>
              <a:rPr lang="pl-PL" sz="2539" dirty="0">
                <a:latin typeface="Courier New" panose="02070309020205020404" pitchFamily="49" charset="0"/>
                <a:cs typeface="Courier New" panose="02070309020205020404" pitchFamily="49" charset="0"/>
              </a:rPr>
              <a:t>@</a:t>
            </a:r>
            <a:r>
              <a:rPr lang="pl-PL" sz="2539" dirty="0" err="1">
                <a:latin typeface="Courier New" panose="02070309020205020404" pitchFamily="49" charset="0"/>
                <a:cs typeface="Courier New" panose="02070309020205020404" pitchFamily="49" charset="0"/>
              </a:rPr>
              <a:t>objective</a:t>
            </a:r>
            <a:r>
              <a:rPr lang="pl-PL" sz="2539" dirty="0">
                <a:latin typeface="Courier New" panose="02070309020205020404" pitchFamily="49" charset="0"/>
                <a:cs typeface="Courier New" panose="02070309020205020404" pitchFamily="49" charset="0"/>
              </a:rPr>
              <a:t>(m, Min, 50x₁ + 70x₂)</a:t>
            </a:r>
          </a:p>
          <a:p>
            <a:pPr marL="0" indent="0">
              <a:buNone/>
            </a:pPr>
            <a:r>
              <a:rPr lang="pl-PL" sz="2539" dirty="0">
                <a:latin typeface="Courier New" panose="02070309020205020404" pitchFamily="49" charset="0"/>
                <a:cs typeface="Courier New" panose="02070309020205020404" pitchFamily="49" charset="0"/>
              </a:rPr>
              <a:t>@</a:t>
            </a:r>
            <a:r>
              <a:rPr lang="pl-PL" sz="2539" dirty="0" err="1">
                <a:latin typeface="Courier New" panose="02070309020205020404" pitchFamily="49" charset="0"/>
                <a:cs typeface="Courier New" panose="02070309020205020404" pitchFamily="49" charset="0"/>
              </a:rPr>
              <a:t>constraint</a:t>
            </a:r>
            <a:r>
              <a:rPr lang="pl-PL" sz="2539" dirty="0">
                <a:latin typeface="Courier New" panose="02070309020205020404" pitchFamily="49" charset="0"/>
                <a:cs typeface="Courier New" panose="02070309020205020404" pitchFamily="49" charset="0"/>
              </a:rPr>
              <a:t>(m, 200x₁ + 2000x₂ &gt;= 9000)</a:t>
            </a:r>
          </a:p>
          <a:p>
            <a:pPr marL="0" indent="0">
              <a:buNone/>
            </a:pPr>
            <a:r>
              <a:rPr lang="pl-PL" sz="2539" dirty="0">
                <a:latin typeface="Courier New" panose="02070309020205020404" pitchFamily="49" charset="0"/>
                <a:cs typeface="Courier New" panose="02070309020205020404" pitchFamily="49" charset="0"/>
              </a:rPr>
              <a:t>@</a:t>
            </a:r>
            <a:r>
              <a:rPr lang="pl-PL" sz="2539" dirty="0" err="1">
                <a:latin typeface="Courier New" panose="02070309020205020404" pitchFamily="49" charset="0"/>
                <a:cs typeface="Courier New" panose="02070309020205020404" pitchFamily="49" charset="0"/>
              </a:rPr>
              <a:t>constraint</a:t>
            </a:r>
            <a:r>
              <a:rPr lang="pl-PL" sz="2539" dirty="0">
                <a:latin typeface="Courier New" panose="02070309020205020404" pitchFamily="49" charset="0"/>
                <a:cs typeface="Courier New" panose="02070309020205020404" pitchFamily="49" charset="0"/>
              </a:rPr>
              <a:t>(m, 100x₁ +   30x₂ &gt;=  300)</a:t>
            </a:r>
          </a:p>
          <a:p>
            <a:pPr marL="0" indent="0">
              <a:buNone/>
            </a:pPr>
            <a:r>
              <a:rPr lang="pl-PL" sz="2539" dirty="0">
                <a:latin typeface="Courier New" panose="02070309020205020404" pitchFamily="49" charset="0"/>
                <a:cs typeface="Courier New" panose="02070309020205020404" pitchFamily="49" charset="0"/>
              </a:rPr>
              <a:t>@</a:t>
            </a:r>
            <a:r>
              <a:rPr lang="pl-PL" sz="2539" dirty="0" err="1">
                <a:latin typeface="Courier New" panose="02070309020205020404" pitchFamily="49" charset="0"/>
                <a:cs typeface="Courier New" panose="02070309020205020404" pitchFamily="49" charset="0"/>
              </a:rPr>
              <a:t>constraint</a:t>
            </a:r>
            <a:r>
              <a:rPr lang="pl-PL" sz="2539" dirty="0">
                <a:latin typeface="Courier New" panose="02070309020205020404" pitchFamily="49" charset="0"/>
                <a:cs typeface="Courier New" panose="02070309020205020404" pitchFamily="49" charset="0"/>
              </a:rPr>
              <a:t>(m, 9x₁   +   11x₂ &gt;=   60)</a:t>
            </a:r>
          </a:p>
          <a:p>
            <a:pPr marL="0" indent="0">
              <a:buNone/>
            </a:pPr>
            <a:r>
              <a:rPr lang="pl-PL" sz="2539" dirty="0" err="1">
                <a:latin typeface="Courier New" panose="02070309020205020404" pitchFamily="49" charset="0"/>
                <a:cs typeface="Courier New" panose="02070309020205020404" pitchFamily="49" charset="0"/>
              </a:rPr>
              <a:t>optimize</a:t>
            </a:r>
            <a:r>
              <a:rPr lang="pl-PL" sz="2539" dirty="0">
                <a:latin typeface="Courier New" panose="02070309020205020404" pitchFamily="49" charset="0"/>
                <a:cs typeface="Courier New" panose="02070309020205020404" pitchFamily="49" charset="0"/>
              </a:rPr>
              <a:t>!(m)</a:t>
            </a:r>
          </a:p>
        </p:txBody>
      </p:sp>
      <p:sp>
        <p:nvSpPr>
          <p:cNvPr id="4" name="Symbol zastępczy stopki 3"/>
          <p:cNvSpPr>
            <a:spLocks noGrp="1"/>
          </p:cNvSpPr>
          <p:nvPr>
            <p:ph type="ftr" sz="quarter" idx="4294967295"/>
          </p:nvPr>
        </p:nvSpPr>
        <p:spPr>
          <a:xfrm>
            <a:off x="4561360" y="6356351"/>
            <a:ext cx="3069281" cy="365125"/>
          </a:xfrm>
        </p:spPr>
        <p:txBody>
          <a:bodyPr/>
          <a:lstStyle/>
          <a:p>
            <a:endParaRPr lang="en-US" dirty="0"/>
          </a:p>
        </p:txBody>
      </p:sp>
      <p:sp>
        <p:nvSpPr>
          <p:cNvPr id="5" name="Symbol zastępczy numeru slajdu 4"/>
          <p:cNvSpPr>
            <a:spLocks noGrp="1"/>
          </p:cNvSpPr>
          <p:nvPr>
            <p:ph type="sldNum" sz="quarter" idx="12"/>
          </p:nvPr>
        </p:nvSpPr>
        <p:spPr/>
        <p:txBody>
          <a:bodyPr/>
          <a:lstStyle/>
          <a:p>
            <a:fld id="{2066355A-084C-D24E-9AD2-7E4FC41EA627}" type="slidenum">
              <a:rPr lang="en-US" smtClean="0"/>
              <a:pPr/>
              <a:t>11</a:t>
            </a:fld>
            <a:endParaRPr lang="en-US" dirty="0"/>
          </a:p>
        </p:txBody>
      </p:sp>
    </p:spTree>
    <p:extLst>
      <p:ext uri="{BB962C8B-B14F-4D97-AF65-F5344CB8AC3E}">
        <p14:creationId xmlns:p14="http://schemas.microsoft.com/office/powerpoint/2010/main" val="2974312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How it works - metaprogramming</a:t>
            </a:r>
            <a:endParaRPr lang="pl-PL" dirty="0"/>
          </a:p>
        </p:txBody>
      </p:sp>
      <p:sp>
        <p:nvSpPr>
          <p:cNvPr id="3" name="Symbol zastępczy zawartości 2"/>
          <p:cNvSpPr>
            <a:spLocks noGrp="1"/>
          </p:cNvSpPr>
          <p:nvPr>
            <p:ph idx="1"/>
          </p:nvPr>
        </p:nvSpPr>
        <p:spPr>
          <a:xfrm>
            <a:off x="1431184" y="1567667"/>
            <a:ext cx="9329631" cy="5153808"/>
          </a:xfrm>
        </p:spPr>
        <p:txBody>
          <a:bodyPr>
            <a:normAutofit fontScale="70000" lnSpcReduction="20000"/>
          </a:bodyPr>
          <a:lstStyle/>
          <a:p>
            <a:pPr marL="0" indent="0">
              <a:buNone/>
            </a:pPr>
            <a:r>
              <a:rPr lang="pl-PL" dirty="0">
                <a:latin typeface="Consolas" panose="020B0609020204030204" pitchFamily="49" charset="0"/>
              </a:rPr>
              <a:t>julia&gt; </a:t>
            </a:r>
            <a:r>
              <a:rPr lang="pl-PL" dirty="0" err="1">
                <a:latin typeface="Consolas" panose="020B0609020204030204" pitchFamily="49" charset="0"/>
              </a:rPr>
              <a:t>code</a:t>
            </a:r>
            <a:r>
              <a:rPr lang="pl-PL" dirty="0">
                <a:latin typeface="Consolas" panose="020B0609020204030204" pitchFamily="49" charset="0"/>
              </a:rPr>
              <a:t> = </a:t>
            </a:r>
            <a:r>
              <a:rPr lang="pl-PL" dirty="0" err="1">
                <a:latin typeface="Consolas" panose="020B0609020204030204" pitchFamily="49" charset="0"/>
              </a:rPr>
              <a:t>Meta.parse</a:t>
            </a:r>
            <a:r>
              <a:rPr lang="pl-PL" dirty="0">
                <a:latin typeface="Consolas" panose="020B0609020204030204" pitchFamily="49" charset="0"/>
              </a:rPr>
              <a:t>("x=5")</a:t>
            </a:r>
          </a:p>
          <a:p>
            <a:pPr marL="0" indent="0">
              <a:buNone/>
            </a:pPr>
            <a:r>
              <a:rPr lang="pl-PL" dirty="0">
                <a:latin typeface="Consolas" panose="020B0609020204030204" pitchFamily="49" charset="0"/>
              </a:rPr>
              <a:t>:(x = 5)</a:t>
            </a:r>
          </a:p>
          <a:p>
            <a:pPr marL="0" indent="0">
              <a:buNone/>
            </a:pPr>
            <a:endParaRPr lang="pl-PL" dirty="0">
              <a:latin typeface="Consolas" panose="020B0609020204030204" pitchFamily="49" charset="0"/>
            </a:endParaRPr>
          </a:p>
          <a:p>
            <a:pPr marL="0" indent="0">
              <a:buNone/>
            </a:pPr>
            <a:r>
              <a:rPr lang="pl-PL" dirty="0">
                <a:latin typeface="Consolas" panose="020B0609020204030204" pitchFamily="49" charset="0"/>
              </a:rPr>
              <a:t>julia&gt; dump(</a:t>
            </a:r>
            <a:r>
              <a:rPr lang="pl-PL" dirty="0" err="1">
                <a:latin typeface="Consolas" panose="020B0609020204030204" pitchFamily="49" charset="0"/>
              </a:rPr>
              <a:t>code</a:t>
            </a:r>
            <a:r>
              <a:rPr lang="pl-PL" dirty="0">
                <a:latin typeface="Consolas" panose="020B0609020204030204" pitchFamily="49" charset="0"/>
              </a:rPr>
              <a:t>)</a:t>
            </a:r>
          </a:p>
          <a:p>
            <a:pPr marL="0" indent="0">
              <a:buNone/>
            </a:pPr>
            <a:r>
              <a:rPr lang="pl-PL" dirty="0">
                <a:latin typeface="Consolas" panose="020B0609020204030204" pitchFamily="49" charset="0"/>
              </a:rPr>
              <a:t>Expr</a:t>
            </a:r>
          </a:p>
          <a:p>
            <a:pPr marL="0" indent="0">
              <a:buNone/>
            </a:pPr>
            <a:r>
              <a:rPr lang="pl-PL" dirty="0">
                <a:latin typeface="Consolas" panose="020B0609020204030204" pitchFamily="49" charset="0"/>
              </a:rPr>
              <a:t>  head: Symbol =</a:t>
            </a:r>
          </a:p>
          <a:p>
            <a:pPr marL="0" indent="0">
              <a:buNone/>
            </a:pPr>
            <a:r>
              <a:rPr lang="pl-PL" dirty="0">
                <a:latin typeface="Consolas" panose="020B0609020204030204" pitchFamily="49" charset="0"/>
              </a:rPr>
              <a:t>  args: Array{</a:t>
            </a:r>
            <a:r>
              <a:rPr lang="pl-PL" dirty="0" err="1">
                <a:latin typeface="Consolas" panose="020B0609020204030204" pitchFamily="49" charset="0"/>
              </a:rPr>
              <a:t>Any</a:t>
            </a:r>
            <a:r>
              <a:rPr lang="pl-PL" dirty="0">
                <a:latin typeface="Consolas" panose="020B0609020204030204" pitchFamily="49" charset="0"/>
              </a:rPr>
              <a:t>}((2,))</a:t>
            </a:r>
          </a:p>
          <a:p>
            <a:pPr marL="0" indent="0">
              <a:buNone/>
            </a:pPr>
            <a:r>
              <a:rPr lang="pl-PL" dirty="0">
                <a:latin typeface="Consolas" panose="020B0609020204030204" pitchFamily="49" charset="0"/>
              </a:rPr>
              <a:t>    1: Symbol x</a:t>
            </a:r>
          </a:p>
          <a:p>
            <a:pPr marL="0" indent="0">
              <a:buNone/>
            </a:pPr>
            <a:r>
              <a:rPr lang="pl-PL" dirty="0">
                <a:latin typeface="Consolas" panose="020B0609020204030204" pitchFamily="49" charset="0"/>
              </a:rPr>
              <a:t>    2: Int64 5</a:t>
            </a:r>
          </a:p>
          <a:p>
            <a:pPr marL="0" indent="0">
              <a:buNone/>
            </a:pPr>
            <a:endParaRPr lang="pl-PL" dirty="0">
              <a:latin typeface="Consolas" panose="020B0609020204030204" pitchFamily="49" charset="0"/>
            </a:endParaRPr>
          </a:p>
          <a:p>
            <a:pPr marL="0" indent="0">
              <a:buNone/>
            </a:pPr>
            <a:r>
              <a:rPr lang="es-ES" dirty="0">
                <a:latin typeface="Consolas" panose="020B0609020204030204" pitchFamily="49" charset="0"/>
              </a:rPr>
              <a:t>julia&gt; </a:t>
            </a:r>
            <a:r>
              <a:rPr lang="es-ES" dirty="0" err="1">
                <a:latin typeface="Consolas" panose="020B0609020204030204" pitchFamily="49" charset="0"/>
              </a:rPr>
              <a:t>eval</a:t>
            </a:r>
            <a:r>
              <a:rPr lang="es-ES" dirty="0">
                <a:latin typeface="Consolas" panose="020B0609020204030204" pitchFamily="49" charset="0"/>
              </a:rPr>
              <a:t>(</a:t>
            </a:r>
            <a:r>
              <a:rPr lang="es-ES" dirty="0" err="1">
                <a:latin typeface="Consolas" panose="020B0609020204030204" pitchFamily="49" charset="0"/>
              </a:rPr>
              <a:t>code</a:t>
            </a:r>
            <a:r>
              <a:rPr lang="es-ES" dirty="0">
                <a:latin typeface="Consolas" panose="020B0609020204030204" pitchFamily="49" charset="0"/>
              </a:rPr>
              <a:t>)</a:t>
            </a:r>
          </a:p>
          <a:p>
            <a:pPr marL="0" indent="0">
              <a:buNone/>
            </a:pPr>
            <a:r>
              <a:rPr lang="es-ES" dirty="0">
                <a:latin typeface="Consolas" panose="020B0609020204030204" pitchFamily="49" charset="0"/>
              </a:rPr>
              <a:t>5</a:t>
            </a:r>
          </a:p>
          <a:p>
            <a:pPr marL="0" indent="0">
              <a:buNone/>
            </a:pPr>
            <a:endParaRPr lang="es-ES" dirty="0">
              <a:latin typeface="Consolas" panose="020B0609020204030204" pitchFamily="49" charset="0"/>
            </a:endParaRPr>
          </a:p>
          <a:p>
            <a:pPr marL="0" indent="0">
              <a:buNone/>
            </a:pPr>
            <a:r>
              <a:rPr lang="es-ES" dirty="0">
                <a:latin typeface="Consolas" panose="020B0609020204030204" pitchFamily="49" charset="0"/>
              </a:rPr>
              <a:t>julia&gt; x</a:t>
            </a:r>
          </a:p>
          <a:p>
            <a:pPr marL="0" indent="0">
              <a:buNone/>
            </a:pPr>
            <a:r>
              <a:rPr lang="es-ES" dirty="0">
                <a:latin typeface="Consolas" panose="020B0609020204030204" pitchFamily="49" charset="0"/>
              </a:rPr>
              <a:t>5</a:t>
            </a:r>
            <a:endParaRPr lang="pl-PL" dirty="0">
              <a:latin typeface="Consolas" panose="020B0609020204030204" pitchFamily="49" charset="0"/>
            </a:endParaRPr>
          </a:p>
        </p:txBody>
      </p:sp>
      <p:sp>
        <p:nvSpPr>
          <p:cNvPr id="4" name="Symbol zastępczy stopki 3"/>
          <p:cNvSpPr>
            <a:spLocks noGrp="1"/>
          </p:cNvSpPr>
          <p:nvPr>
            <p:ph type="ftr" sz="quarter" idx="11"/>
          </p:nvPr>
        </p:nvSpPr>
        <p:spPr/>
        <p:txBody>
          <a:bodyPr/>
          <a:lstStyle/>
          <a:p>
            <a:r>
              <a:rPr lang="pl-PL" noProof="0" dirty="0"/>
              <a:t>Julia Meetup, Listopad 2018</a:t>
            </a:r>
          </a:p>
        </p:txBody>
      </p:sp>
      <p:sp>
        <p:nvSpPr>
          <p:cNvPr id="5" name="Symbol zastępczy numeru slajdu 4"/>
          <p:cNvSpPr>
            <a:spLocks noGrp="1"/>
          </p:cNvSpPr>
          <p:nvPr>
            <p:ph type="sldNum" sz="quarter" idx="12"/>
          </p:nvPr>
        </p:nvSpPr>
        <p:spPr/>
        <p:txBody>
          <a:bodyPr/>
          <a:lstStyle/>
          <a:p>
            <a:fld id="{2066355A-084C-D24E-9AD2-7E4FC41EA627}" type="slidenum">
              <a:rPr lang="en-US" smtClean="0"/>
              <a:pPr/>
              <a:t>12</a:t>
            </a:fld>
            <a:endParaRPr lang="en-US"/>
          </a:p>
        </p:txBody>
      </p:sp>
    </p:spTree>
    <p:extLst>
      <p:ext uri="{BB962C8B-B14F-4D97-AF65-F5344CB8AC3E}">
        <p14:creationId xmlns:p14="http://schemas.microsoft.com/office/powerpoint/2010/main" val="300762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916124" y="365126"/>
            <a:ext cx="8359753" cy="1112321"/>
          </a:xfrm>
        </p:spPr>
        <p:txBody>
          <a:bodyPr/>
          <a:lstStyle/>
          <a:p>
            <a:r>
              <a:rPr lang="en-US" dirty="0"/>
              <a:t>Macros</a:t>
            </a:r>
            <a:r>
              <a:rPr lang="pl-PL" dirty="0"/>
              <a:t> – hello </a:t>
            </a:r>
            <a:r>
              <a:rPr lang="pl-PL" dirty="0" err="1"/>
              <a:t>world</a:t>
            </a:r>
            <a:r>
              <a:rPr lang="pl-PL" dirty="0"/>
              <a:t>...</a:t>
            </a:r>
          </a:p>
        </p:txBody>
      </p:sp>
      <p:sp>
        <p:nvSpPr>
          <p:cNvPr id="3" name="Symbol zastępczy zawartości 2"/>
          <p:cNvSpPr>
            <a:spLocks noGrp="1"/>
          </p:cNvSpPr>
          <p:nvPr>
            <p:ph idx="1"/>
          </p:nvPr>
        </p:nvSpPr>
        <p:spPr/>
        <p:txBody>
          <a:bodyPr>
            <a:normAutofit fontScale="92500" lnSpcReduction="20000"/>
          </a:bodyPr>
          <a:lstStyle/>
          <a:p>
            <a:endParaRPr lang="en-US" dirty="0"/>
          </a:p>
          <a:p>
            <a:pPr marL="0" indent="0">
              <a:buNone/>
            </a:pPr>
            <a:r>
              <a:rPr lang="en-US" b="1" dirty="0"/>
              <a:t>macro</a:t>
            </a:r>
            <a:r>
              <a:rPr lang="en-US" dirty="0"/>
              <a:t> </a:t>
            </a:r>
            <a:r>
              <a:rPr lang="en-US" dirty="0" err="1"/>
              <a:t>sayhello</a:t>
            </a:r>
            <a:r>
              <a:rPr lang="en-US" dirty="0"/>
              <a:t>(name)</a:t>
            </a:r>
          </a:p>
          <a:p>
            <a:pPr marL="0" indent="0">
              <a:buNone/>
            </a:pPr>
            <a:r>
              <a:rPr lang="en-US" dirty="0"/>
              <a:t>        </a:t>
            </a:r>
            <a:r>
              <a:rPr lang="en-US" b="1" dirty="0"/>
              <a:t>return</a:t>
            </a:r>
            <a:r>
              <a:rPr lang="en-US" dirty="0"/>
              <a:t> :( println("Hello, ", $name) )</a:t>
            </a:r>
          </a:p>
          <a:p>
            <a:pPr marL="0" indent="0">
              <a:buNone/>
            </a:pPr>
            <a:r>
              <a:rPr lang="en-US" b="1" dirty="0"/>
              <a:t>end</a:t>
            </a:r>
            <a:endParaRPr lang="en-US" dirty="0"/>
          </a:p>
          <a:p>
            <a:pPr marL="0" indent="0">
              <a:buNone/>
            </a:pPr>
            <a:endParaRPr lang="en-US" dirty="0"/>
          </a:p>
          <a:p>
            <a:pPr marL="0" indent="0">
              <a:buNone/>
            </a:pPr>
            <a:r>
              <a:rPr lang="fi-FI" dirty="0"/>
              <a:t>julia&gt; macroexpand(Main,:(@sayhello("aa")))</a:t>
            </a:r>
          </a:p>
          <a:p>
            <a:pPr marL="0" indent="0">
              <a:buNone/>
            </a:pPr>
            <a:r>
              <a:rPr lang="fi-FI" dirty="0"/>
              <a:t>:((Main.println)("Hello, ", "aa"))</a:t>
            </a:r>
          </a:p>
          <a:p>
            <a:pPr marL="0" indent="0">
              <a:buNone/>
            </a:pPr>
            <a:endParaRPr lang="fi-FI" dirty="0"/>
          </a:p>
          <a:p>
            <a:pPr marL="0" indent="0">
              <a:buNone/>
            </a:pPr>
            <a:r>
              <a:rPr lang="en-US" dirty="0"/>
              <a:t>julia&gt; @</a:t>
            </a:r>
            <a:r>
              <a:rPr lang="en-US" dirty="0" err="1"/>
              <a:t>sayhello</a:t>
            </a:r>
            <a:r>
              <a:rPr lang="en-US" dirty="0"/>
              <a:t> "world!"</a:t>
            </a:r>
          </a:p>
          <a:p>
            <a:pPr marL="0" indent="0">
              <a:buNone/>
            </a:pPr>
            <a:r>
              <a:rPr lang="en-US" dirty="0"/>
              <a:t>Hello, world!</a:t>
            </a:r>
            <a:endParaRPr lang="pl-PL" dirty="0"/>
          </a:p>
        </p:txBody>
      </p:sp>
      <p:sp>
        <p:nvSpPr>
          <p:cNvPr id="4" name="Symbol zastępczy stopki 3"/>
          <p:cNvSpPr>
            <a:spLocks noGrp="1"/>
          </p:cNvSpPr>
          <p:nvPr>
            <p:ph type="ftr" sz="quarter" idx="11"/>
          </p:nvPr>
        </p:nvSpPr>
        <p:spPr/>
        <p:txBody>
          <a:bodyPr/>
          <a:lstStyle/>
          <a:p>
            <a:r>
              <a:rPr lang="pl-PL" noProof="0"/>
              <a:t>Julia Meetup, Listopad 2018</a:t>
            </a:r>
            <a:endParaRPr lang="pl-PL" noProof="0" dirty="0"/>
          </a:p>
        </p:txBody>
      </p:sp>
      <p:sp>
        <p:nvSpPr>
          <p:cNvPr id="5" name="Symbol zastępczy numeru slajdu 4"/>
          <p:cNvSpPr>
            <a:spLocks noGrp="1"/>
          </p:cNvSpPr>
          <p:nvPr>
            <p:ph type="sldNum" sz="quarter" idx="12"/>
          </p:nvPr>
        </p:nvSpPr>
        <p:spPr/>
        <p:txBody>
          <a:bodyPr/>
          <a:lstStyle/>
          <a:p>
            <a:fld id="{2066355A-084C-D24E-9AD2-7E4FC41EA627}" type="slidenum">
              <a:rPr lang="en-US" smtClean="0"/>
              <a:pPr/>
              <a:t>13</a:t>
            </a:fld>
            <a:endParaRPr lang="en-US"/>
          </a:p>
        </p:txBody>
      </p:sp>
    </p:spTree>
    <p:extLst>
      <p:ext uri="{BB962C8B-B14F-4D97-AF65-F5344CB8AC3E}">
        <p14:creationId xmlns:p14="http://schemas.microsoft.com/office/powerpoint/2010/main" val="2269346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9B35E2-FDD8-4CFF-A446-2FA94A371136}"/>
              </a:ext>
            </a:extLst>
          </p:cNvPr>
          <p:cNvSpPr>
            <a:spLocks noGrp="1"/>
          </p:cNvSpPr>
          <p:nvPr>
            <p:ph type="title"/>
          </p:nvPr>
        </p:nvSpPr>
        <p:spPr/>
        <p:txBody>
          <a:bodyPr/>
          <a:lstStyle/>
          <a:p>
            <a:r>
              <a:rPr lang="en-US" dirty="0"/>
              <a:t>Macro @variable</a:t>
            </a:r>
            <a:endParaRPr lang="pl-PL" dirty="0"/>
          </a:p>
        </p:txBody>
      </p:sp>
      <p:sp>
        <p:nvSpPr>
          <p:cNvPr id="3" name="Symbol zastępczy zawartości 2">
            <a:extLst>
              <a:ext uri="{FF2B5EF4-FFF2-40B4-BE49-F238E27FC236}">
                <a16:creationId xmlns:a16="http://schemas.microsoft.com/office/drawing/2014/main" id="{03B37569-2BD8-46DC-9A33-6FAF03256DFE}"/>
              </a:ext>
            </a:extLst>
          </p:cNvPr>
          <p:cNvSpPr>
            <a:spLocks noGrp="1"/>
          </p:cNvSpPr>
          <p:nvPr>
            <p:ph idx="1"/>
          </p:nvPr>
        </p:nvSpPr>
        <p:spPr/>
        <p:txBody>
          <a:bodyPr>
            <a:normAutofit fontScale="55000" lnSpcReduction="20000"/>
          </a:bodyPr>
          <a:lstStyle/>
          <a:p>
            <a:pPr marL="0" indent="0">
              <a:buNone/>
            </a:pPr>
            <a:r>
              <a:rPr lang="pl-PL" dirty="0" err="1">
                <a:solidFill>
                  <a:srgbClr val="00B050"/>
                </a:solidFill>
              </a:rPr>
              <a:t>julia</a:t>
            </a:r>
            <a:r>
              <a:rPr lang="pl-PL" dirty="0">
                <a:solidFill>
                  <a:srgbClr val="00B050"/>
                </a:solidFill>
              </a:rPr>
              <a:t>&gt; </a:t>
            </a:r>
            <a:r>
              <a:rPr lang="pl-PL" dirty="0"/>
              <a:t>@</a:t>
            </a:r>
            <a:r>
              <a:rPr lang="pl-PL" dirty="0" err="1"/>
              <a:t>macroexpand</a:t>
            </a:r>
            <a:r>
              <a:rPr lang="pl-PL" dirty="0"/>
              <a:t> @</a:t>
            </a:r>
            <a:r>
              <a:rPr lang="pl-PL" dirty="0" err="1"/>
              <a:t>variable</a:t>
            </a:r>
            <a:r>
              <a:rPr lang="pl-PL" dirty="0"/>
              <a:t>(m, x₁ &gt;= 0)</a:t>
            </a:r>
          </a:p>
          <a:p>
            <a:pPr marL="0" indent="0">
              <a:buNone/>
            </a:pPr>
            <a:r>
              <a:rPr lang="pl-PL" dirty="0" err="1"/>
              <a:t>quote</a:t>
            </a:r>
            <a:endParaRPr lang="pl-PL" dirty="0"/>
          </a:p>
          <a:p>
            <a:pPr marL="0" indent="0">
              <a:buNone/>
            </a:pPr>
            <a:r>
              <a:rPr lang="pl-PL" dirty="0"/>
              <a:t>    (</a:t>
            </a:r>
            <a:r>
              <a:rPr lang="pl-PL" dirty="0" err="1"/>
              <a:t>JuMP.validmodel</a:t>
            </a:r>
            <a:r>
              <a:rPr lang="pl-PL" dirty="0"/>
              <a:t>)(m, :m)</a:t>
            </a:r>
          </a:p>
          <a:p>
            <a:pPr marL="0" indent="0">
              <a:buNone/>
            </a:pPr>
            <a:r>
              <a:rPr lang="pl-PL" dirty="0"/>
              <a:t>    </a:t>
            </a:r>
            <a:r>
              <a:rPr lang="pl-PL" dirty="0" err="1"/>
              <a:t>begin</a:t>
            </a:r>
            <a:endParaRPr lang="pl-PL" dirty="0"/>
          </a:p>
          <a:p>
            <a:pPr marL="0" indent="0">
              <a:buNone/>
            </a:pPr>
            <a:r>
              <a:rPr lang="pl-PL" dirty="0"/>
              <a:t>        #1###361 = </a:t>
            </a:r>
            <a:r>
              <a:rPr lang="pl-PL" dirty="0" err="1"/>
              <a:t>begin</a:t>
            </a:r>
            <a:endParaRPr lang="pl-PL" dirty="0"/>
          </a:p>
          <a:p>
            <a:pPr marL="0" indent="0">
              <a:buNone/>
            </a:pPr>
            <a:r>
              <a:rPr lang="pl-PL" dirty="0"/>
              <a:t>                </a:t>
            </a:r>
            <a:r>
              <a:rPr lang="pl-PL" dirty="0" err="1"/>
              <a:t>let</a:t>
            </a:r>
            <a:endParaRPr lang="pl-PL" dirty="0"/>
          </a:p>
          <a:p>
            <a:pPr marL="0" indent="0">
              <a:buNone/>
            </a:pPr>
            <a:r>
              <a:rPr lang="pl-PL" dirty="0"/>
              <a:t>                    #1###361 = (</a:t>
            </a:r>
            <a:r>
              <a:rPr lang="pl-PL" dirty="0" err="1"/>
              <a:t>JuMP.constructvariable</a:t>
            </a:r>
            <a:r>
              <a:rPr lang="pl-PL" dirty="0"/>
              <a:t>!)(m, </a:t>
            </a:r>
            <a:r>
              <a:rPr lang="pl-PL" dirty="0" err="1"/>
              <a:t>getfield</a:t>
            </a:r>
            <a:r>
              <a:rPr lang="pl-PL" dirty="0"/>
              <a:t>(</a:t>
            </a:r>
            <a:r>
              <a:rPr lang="pl-PL" dirty="0" err="1"/>
              <a:t>JuMP</a:t>
            </a:r>
            <a:r>
              <a:rPr lang="pl-PL" dirty="0"/>
              <a:t>, Symbol("#_error#107")){</a:t>
            </a:r>
            <a:r>
              <a:rPr lang="pl-PL" dirty="0" err="1"/>
              <a:t>Tuple</a:t>
            </a:r>
            <a:r>
              <a:rPr lang="pl-PL" dirty="0"/>
              <a:t>{</a:t>
            </a:r>
            <a:r>
              <a:rPr lang="pl-PL" dirty="0" err="1"/>
              <a:t>Symbol,Expr</a:t>
            </a:r>
            <a:r>
              <a:rPr lang="pl-PL" dirty="0"/>
              <a:t>}}((:m, :(x₁ &gt;= 0))), 0, </a:t>
            </a:r>
            <a:r>
              <a:rPr lang="pl-PL" dirty="0" err="1"/>
              <a:t>Inf</a:t>
            </a:r>
            <a:r>
              <a:rPr lang="pl-PL" dirty="0"/>
              <a:t>, :</a:t>
            </a:r>
            <a:r>
              <a:rPr lang="pl-PL" dirty="0" err="1"/>
              <a:t>Default</a:t>
            </a:r>
            <a:r>
              <a:rPr lang="pl-PL" dirty="0"/>
              <a:t>, (</a:t>
            </a:r>
            <a:r>
              <a:rPr lang="pl-PL" dirty="0" err="1"/>
              <a:t>JuMP.string</a:t>
            </a:r>
            <a:r>
              <a:rPr lang="pl-PL" dirty="0"/>
              <a:t>)(:x₁), </a:t>
            </a:r>
            <a:r>
              <a:rPr lang="pl-PL" dirty="0" err="1"/>
              <a:t>NaN</a:t>
            </a:r>
            <a:r>
              <a:rPr lang="pl-PL" dirty="0"/>
              <a:t>)</a:t>
            </a:r>
          </a:p>
          <a:p>
            <a:pPr marL="0" indent="0">
              <a:buNone/>
            </a:pPr>
            <a:r>
              <a:rPr lang="pl-PL" dirty="0"/>
              <a:t>                    #1###361</a:t>
            </a:r>
          </a:p>
          <a:p>
            <a:pPr marL="0" indent="0">
              <a:buNone/>
            </a:pPr>
            <a:r>
              <a:rPr lang="pl-PL" dirty="0"/>
              <a:t>                end</a:t>
            </a:r>
          </a:p>
          <a:p>
            <a:pPr marL="0" indent="0">
              <a:buNone/>
            </a:pPr>
            <a:r>
              <a:rPr lang="pl-PL" dirty="0"/>
              <a:t>            end</a:t>
            </a:r>
          </a:p>
          <a:p>
            <a:pPr marL="0" indent="0">
              <a:buNone/>
            </a:pPr>
            <a:r>
              <a:rPr lang="pl-PL" dirty="0"/>
              <a:t>        (</a:t>
            </a:r>
            <a:r>
              <a:rPr lang="pl-PL" dirty="0" err="1"/>
              <a:t>JuMP.registervar</a:t>
            </a:r>
            <a:r>
              <a:rPr lang="pl-PL" dirty="0"/>
              <a:t>)(m, :x₁, #1###361)</a:t>
            </a:r>
          </a:p>
          <a:p>
            <a:pPr marL="0" indent="0">
              <a:buNone/>
            </a:pPr>
            <a:r>
              <a:rPr lang="pl-PL" dirty="0"/>
              <a:t>        x₁ = #1###361</a:t>
            </a:r>
          </a:p>
          <a:p>
            <a:pPr marL="0" indent="0">
              <a:buNone/>
            </a:pPr>
            <a:r>
              <a:rPr lang="pl-PL" dirty="0"/>
              <a:t>    end</a:t>
            </a:r>
          </a:p>
          <a:p>
            <a:pPr marL="0" indent="0">
              <a:buNone/>
            </a:pPr>
            <a:r>
              <a:rPr lang="pl-PL" dirty="0"/>
              <a:t>end</a:t>
            </a:r>
          </a:p>
        </p:txBody>
      </p:sp>
    </p:spTree>
    <p:extLst>
      <p:ext uri="{BB962C8B-B14F-4D97-AF65-F5344CB8AC3E}">
        <p14:creationId xmlns:p14="http://schemas.microsoft.com/office/powerpoint/2010/main" val="934147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B5E601-6D34-474E-B89A-067F882B87B4}"/>
              </a:ext>
            </a:extLst>
          </p:cNvPr>
          <p:cNvSpPr>
            <a:spLocks noGrp="1"/>
          </p:cNvSpPr>
          <p:nvPr>
            <p:ph type="title"/>
          </p:nvPr>
        </p:nvSpPr>
        <p:spPr>
          <a:xfrm>
            <a:off x="387824" y="64709"/>
            <a:ext cx="10515600" cy="672105"/>
          </a:xfrm>
        </p:spPr>
        <p:txBody>
          <a:bodyPr>
            <a:normAutofit fontScale="90000"/>
          </a:bodyPr>
          <a:lstStyle/>
          <a:p>
            <a:r>
              <a:rPr lang="en-US" dirty="0"/>
              <a:t>Some of JuMP Solvers (over 40 as of today)</a:t>
            </a:r>
            <a:endParaRPr lang="pl-PL" dirty="0"/>
          </a:p>
        </p:txBody>
      </p:sp>
      <p:graphicFrame>
        <p:nvGraphicFramePr>
          <p:cNvPr id="4" name="Tabela 3">
            <a:extLst>
              <a:ext uri="{FF2B5EF4-FFF2-40B4-BE49-F238E27FC236}">
                <a16:creationId xmlns:a16="http://schemas.microsoft.com/office/drawing/2014/main" id="{F0C0EFC7-58F2-4CA6-9CB7-AE4EF74682DD}"/>
              </a:ext>
            </a:extLst>
          </p:cNvPr>
          <p:cNvGraphicFramePr>
            <a:graphicFrameLocks noGrp="1"/>
          </p:cNvGraphicFramePr>
          <p:nvPr>
            <p:extLst>
              <p:ext uri="{D42A27DB-BD31-4B8C-83A1-F6EECF244321}">
                <p14:modId xmlns:p14="http://schemas.microsoft.com/office/powerpoint/2010/main" val="3291642249"/>
              </p:ext>
            </p:extLst>
          </p:nvPr>
        </p:nvGraphicFramePr>
        <p:xfrm>
          <a:off x="272954" y="736814"/>
          <a:ext cx="11531223" cy="6335124"/>
        </p:xfrm>
        <a:graphic>
          <a:graphicData uri="http://schemas.openxmlformats.org/drawingml/2006/table">
            <a:tbl>
              <a:tblPr>
                <a:tableStyleId>{BC89EF96-8CEA-46FF-86C4-4CE0E7609802}</a:tableStyleId>
              </a:tblPr>
              <a:tblGrid>
                <a:gridCol w="1992574">
                  <a:extLst>
                    <a:ext uri="{9D8B030D-6E8A-4147-A177-3AD203B41FA5}">
                      <a16:colId xmlns:a16="http://schemas.microsoft.com/office/drawing/2014/main" val="491652767"/>
                    </a:ext>
                  </a:extLst>
                </a:gridCol>
                <a:gridCol w="2852382">
                  <a:extLst>
                    <a:ext uri="{9D8B030D-6E8A-4147-A177-3AD203B41FA5}">
                      <a16:colId xmlns:a16="http://schemas.microsoft.com/office/drawing/2014/main" val="3775674841"/>
                    </a:ext>
                  </a:extLst>
                </a:gridCol>
                <a:gridCol w="1228299">
                  <a:extLst>
                    <a:ext uri="{9D8B030D-6E8A-4147-A177-3AD203B41FA5}">
                      <a16:colId xmlns:a16="http://schemas.microsoft.com/office/drawing/2014/main" val="4233743239"/>
                    </a:ext>
                  </a:extLst>
                </a:gridCol>
                <a:gridCol w="887104">
                  <a:extLst>
                    <a:ext uri="{9D8B030D-6E8A-4147-A177-3AD203B41FA5}">
                      <a16:colId xmlns:a16="http://schemas.microsoft.com/office/drawing/2014/main" val="92718997"/>
                    </a:ext>
                  </a:extLst>
                </a:gridCol>
                <a:gridCol w="1037230">
                  <a:extLst>
                    <a:ext uri="{9D8B030D-6E8A-4147-A177-3AD203B41FA5}">
                      <a16:colId xmlns:a16="http://schemas.microsoft.com/office/drawing/2014/main" val="2608766481"/>
                    </a:ext>
                  </a:extLst>
                </a:gridCol>
                <a:gridCol w="1009935">
                  <a:extLst>
                    <a:ext uri="{9D8B030D-6E8A-4147-A177-3AD203B41FA5}">
                      <a16:colId xmlns:a16="http://schemas.microsoft.com/office/drawing/2014/main" val="1360642858"/>
                    </a:ext>
                  </a:extLst>
                </a:gridCol>
                <a:gridCol w="914400">
                  <a:extLst>
                    <a:ext uri="{9D8B030D-6E8A-4147-A177-3AD203B41FA5}">
                      <a16:colId xmlns:a16="http://schemas.microsoft.com/office/drawing/2014/main" val="1378631726"/>
                    </a:ext>
                  </a:extLst>
                </a:gridCol>
                <a:gridCol w="859809">
                  <a:extLst>
                    <a:ext uri="{9D8B030D-6E8A-4147-A177-3AD203B41FA5}">
                      <a16:colId xmlns:a16="http://schemas.microsoft.com/office/drawing/2014/main" val="1743862407"/>
                    </a:ext>
                  </a:extLst>
                </a:gridCol>
                <a:gridCol w="749490">
                  <a:extLst>
                    <a:ext uri="{9D8B030D-6E8A-4147-A177-3AD203B41FA5}">
                      <a16:colId xmlns:a16="http://schemas.microsoft.com/office/drawing/2014/main" val="1524648651"/>
                    </a:ext>
                  </a:extLst>
                </a:gridCol>
              </a:tblGrid>
              <a:tr h="307081">
                <a:tc>
                  <a:txBody>
                    <a:bodyPr/>
                    <a:lstStyle/>
                    <a:p>
                      <a:r>
                        <a:rPr lang="pl-PL" sz="2000" b="1" noProof="1"/>
                        <a:t>Solver</a:t>
                      </a:r>
                    </a:p>
                  </a:txBody>
                  <a:tcPr marL="30218" marR="30218" marT="15109" marB="15109" anchor="ctr"/>
                </a:tc>
                <a:tc>
                  <a:txBody>
                    <a:bodyPr/>
                    <a:lstStyle/>
                    <a:p>
                      <a:r>
                        <a:rPr lang="pl-PL" sz="2000" b="1" noProof="1"/>
                        <a:t>Julia Package</a:t>
                      </a:r>
                    </a:p>
                  </a:txBody>
                  <a:tcPr marL="30218" marR="30218" marT="15109" marB="15109" anchor="ctr"/>
                </a:tc>
                <a:tc>
                  <a:txBody>
                    <a:bodyPr/>
                    <a:lstStyle/>
                    <a:p>
                      <a:r>
                        <a:rPr lang="pl-PL" sz="2000" b="1" noProof="1"/>
                        <a:t>License</a:t>
                      </a:r>
                    </a:p>
                  </a:txBody>
                  <a:tcPr marL="30218" marR="30218" marT="15109" marB="15109" anchor="ctr"/>
                </a:tc>
                <a:tc>
                  <a:txBody>
                    <a:bodyPr/>
                    <a:lstStyle/>
                    <a:p>
                      <a:pPr algn="ctr"/>
                      <a:r>
                        <a:rPr lang="pl-PL" sz="2000" b="1" noProof="1"/>
                        <a:t>LP</a:t>
                      </a:r>
                    </a:p>
                  </a:txBody>
                  <a:tcPr marL="30218" marR="30218" marT="15109" marB="15109" anchor="ctr"/>
                </a:tc>
                <a:tc>
                  <a:txBody>
                    <a:bodyPr/>
                    <a:lstStyle/>
                    <a:p>
                      <a:pPr algn="ctr"/>
                      <a:r>
                        <a:rPr lang="pl-PL" sz="2000" b="1" noProof="1"/>
                        <a:t>SOCP</a:t>
                      </a:r>
                    </a:p>
                  </a:txBody>
                  <a:tcPr marL="30218" marR="30218" marT="15109" marB="15109" anchor="ctr"/>
                </a:tc>
                <a:tc>
                  <a:txBody>
                    <a:bodyPr/>
                    <a:lstStyle/>
                    <a:p>
                      <a:pPr algn="ctr"/>
                      <a:r>
                        <a:rPr lang="pl-PL" sz="2000" b="1" noProof="1"/>
                        <a:t>MILP</a:t>
                      </a:r>
                    </a:p>
                  </a:txBody>
                  <a:tcPr marL="30218" marR="30218" marT="15109" marB="15109" anchor="ctr"/>
                </a:tc>
                <a:tc>
                  <a:txBody>
                    <a:bodyPr/>
                    <a:lstStyle/>
                    <a:p>
                      <a:pPr algn="ctr"/>
                      <a:r>
                        <a:rPr lang="pl-PL" sz="2000" b="1" noProof="1"/>
                        <a:t>NLP</a:t>
                      </a:r>
                    </a:p>
                  </a:txBody>
                  <a:tcPr marL="30218" marR="30218" marT="15109" marB="15109" anchor="ctr"/>
                </a:tc>
                <a:tc>
                  <a:txBody>
                    <a:bodyPr/>
                    <a:lstStyle/>
                    <a:p>
                      <a:pPr algn="ctr"/>
                      <a:r>
                        <a:rPr lang="pl-PL" sz="2000" b="1" noProof="1"/>
                        <a:t>MINLP</a:t>
                      </a:r>
                    </a:p>
                  </a:txBody>
                  <a:tcPr marL="30218" marR="30218" marT="15109" marB="15109" anchor="ctr"/>
                </a:tc>
                <a:tc>
                  <a:txBody>
                    <a:bodyPr/>
                    <a:lstStyle/>
                    <a:p>
                      <a:pPr algn="ctr"/>
                      <a:r>
                        <a:rPr lang="pl-PL" sz="2000" b="1" noProof="1"/>
                        <a:t>SDP</a:t>
                      </a:r>
                    </a:p>
                  </a:txBody>
                  <a:tcPr marL="30218" marR="30218" marT="15109" marB="15109" anchor="ctr"/>
                </a:tc>
                <a:extLst>
                  <a:ext uri="{0D108BD9-81ED-4DB2-BD59-A6C34878D82A}">
                    <a16:rowId xmlns:a16="http://schemas.microsoft.com/office/drawing/2014/main" val="2405505091"/>
                  </a:ext>
                </a:extLst>
              </a:tr>
              <a:tr h="218853">
                <a:tc>
                  <a:txBody>
                    <a:bodyPr/>
                    <a:lstStyle/>
                    <a:p>
                      <a:r>
                        <a:rPr lang="pl-PL" sz="2000" u="sng" kern="1200" baseline="0" noProof="1">
                          <a:solidFill>
                            <a:schemeClr val="tx1"/>
                          </a:solidFill>
                          <a:latin typeface="Arial" panose="020B0604020202020204" pitchFamily="34" charset="0"/>
                          <a:ea typeface="+mn-ea"/>
                          <a:cs typeface="+mn-cs"/>
                        </a:rPr>
                        <a:t>Artelys Knitro</a:t>
                      </a:r>
                    </a:p>
                  </a:txBody>
                  <a:tcPr marL="30218" marR="30218" marT="15109" marB="15109" anchor="ctr"/>
                </a:tc>
                <a:tc>
                  <a:txBody>
                    <a:bodyPr/>
                    <a:lstStyle/>
                    <a:p>
                      <a:r>
                        <a:rPr lang="pl-PL" sz="2000" u="none" kern="1200" baseline="0" noProof="1">
                          <a:solidFill>
                            <a:schemeClr val="tx1"/>
                          </a:solidFill>
                          <a:latin typeface="Arial" panose="020B0604020202020204" pitchFamily="34" charset="0"/>
                          <a:ea typeface="+mn-ea"/>
                          <a:cs typeface="+mn-cs"/>
                          <a:hlinkClick r:id="rId2"/>
                        </a:rPr>
                        <a:t>KNITRO.jl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noProof="1"/>
                        <a:t>Comm.</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2785984601"/>
                  </a:ext>
                </a:extLst>
              </a:tr>
              <a:tr h="218853">
                <a:tc>
                  <a:txBody>
                    <a:bodyPr/>
                    <a:lstStyle/>
                    <a:p>
                      <a:pPr marL="0" algn="l" defTabSz="914400" rtl="0" eaLnBrk="1" latinLnBrk="0" hangingPunct="1"/>
                      <a:r>
                        <a:rPr lang="pl-PL" sz="2000" u="none" kern="1200" baseline="0" noProof="1">
                          <a:solidFill>
                            <a:schemeClr val="tx1"/>
                          </a:solidFill>
                          <a:latin typeface="Arial" panose="020B0604020202020204" pitchFamily="34" charset="0"/>
                          <a:ea typeface="+mn-ea"/>
                          <a:cs typeface="+mn-cs"/>
                          <a:hlinkClick r:id="rId3"/>
                        </a:rPr>
                        <a:t>BARON</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u="none" kern="1200" baseline="0" noProof="1">
                          <a:solidFill>
                            <a:schemeClr val="tx1"/>
                          </a:solidFill>
                          <a:latin typeface="Arial" panose="020B0604020202020204" pitchFamily="34" charset="0"/>
                          <a:ea typeface="+mn-ea"/>
                          <a:cs typeface="+mn-cs"/>
                          <a:hlinkClick r:id="rId4"/>
                        </a:rPr>
                        <a:t>BARON.jl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noProof="1"/>
                        <a:t>Comm.</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394520934"/>
                  </a:ext>
                </a:extLst>
              </a:tr>
              <a:tr h="312762">
                <a:tc rowSpan="2">
                  <a:txBody>
                    <a:bodyPr/>
                    <a:lstStyle/>
                    <a:p>
                      <a:r>
                        <a:rPr lang="pl-PL" sz="2000" u="none" kern="1200" baseline="0" noProof="1">
                          <a:solidFill>
                            <a:schemeClr val="tx1"/>
                          </a:solidFill>
                          <a:latin typeface="Arial" panose="020B0604020202020204" pitchFamily="34" charset="0"/>
                          <a:ea typeface="+mn-ea"/>
                          <a:cs typeface="+mn-cs"/>
                          <a:hlinkClick r:id="rId5"/>
                        </a:rPr>
                        <a:t>Bonmin</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u="none" kern="1200" baseline="0" noProof="1">
                          <a:solidFill>
                            <a:schemeClr val="tx1"/>
                          </a:solidFill>
                          <a:latin typeface="Arial" panose="020B0604020202020204" pitchFamily="34" charset="0"/>
                          <a:ea typeface="+mn-ea"/>
                          <a:cs typeface="+mn-cs"/>
                          <a:hlinkClick r:id="rId6"/>
                        </a:rPr>
                        <a:t>AmplNLWriter.jl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rowSpan="2">
                  <a:txBody>
                    <a:bodyPr/>
                    <a:lstStyle/>
                    <a:p>
                      <a:r>
                        <a:rPr lang="pl-PL" sz="2000" noProof="1"/>
                        <a:t>EPL</a:t>
                      </a:r>
                    </a:p>
                  </a:txBody>
                  <a:tcPr marL="30218" marR="30218" marT="15109" marB="15109" anchor="ctr"/>
                </a:tc>
                <a:tc rowSpan="2">
                  <a:txBody>
                    <a:bodyPr/>
                    <a:lstStyle/>
                    <a:p>
                      <a:pPr algn="ctr"/>
                      <a:r>
                        <a:rPr lang="pl-PL" sz="2000" noProof="1"/>
                        <a:t>X</a:t>
                      </a:r>
                    </a:p>
                  </a:txBody>
                  <a:tcPr marL="30218" marR="30218" marT="15109" marB="15109" anchor="ctr"/>
                </a:tc>
                <a:tc rowSpan="2">
                  <a:txBody>
                    <a:bodyPr/>
                    <a:lstStyle/>
                    <a:p>
                      <a:pPr algn="ctr"/>
                      <a:r>
                        <a:rPr lang="pl-PL" sz="2000" noProof="1"/>
                        <a:t> </a:t>
                      </a:r>
                    </a:p>
                  </a:txBody>
                  <a:tcPr marL="30218" marR="30218" marT="15109" marB="15109" anchor="ctr"/>
                </a:tc>
                <a:tc rowSpan="2">
                  <a:txBody>
                    <a:bodyPr/>
                    <a:lstStyle/>
                    <a:p>
                      <a:pPr algn="ctr"/>
                      <a:r>
                        <a:rPr lang="pl-PL" sz="2000" noProof="1"/>
                        <a:t>X</a:t>
                      </a:r>
                    </a:p>
                  </a:txBody>
                  <a:tcPr marL="30218" marR="30218" marT="15109" marB="15109" anchor="ctr"/>
                </a:tc>
                <a:tc rowSpan="2">
                  <a:txBody>
                    <a:bodyPr/>
                    <a:lstStyle/>
                    <a:p>
                      <a:pPr algn="ctr"/>
                      <a:r>
                        <a:rPr lang="pl-PL" sz="2000" noProof="1"/>
                        <a:t>X</a:t>
                      </a:r>
                    </a:p>
                  </a:txBody>
                  <a:tcPr marL="30218" marR="30218" marT="15109" marB="15109" anchor="ctr"/>
                </a:tc>
                <a:tc rowSpan="2">
                  <a:txBody>
                    <a:bodyPr/>
                    <a:lstStyle/>
                    <a:p>
                      <a:pPr algn="ctr"/>
                      <a:r>
                        <a:rPr lang="pl-PL" sz="2000" noProof="1"/>
                        <a:t>X</a:t>
                      </a:r>
                    </a:p>
                  </a:txBody>
                  <a:tcPr marL="30218" marR="30218" marT="15109" marB="15109" anchor="ctr"/>
                </a:tc>
                <a:tc rowSpan="2">
                  <a:txBody>
                    <a:bodyPr/>
                    <a:lstStyle/>
                    <a:p>
                      <a:pPr algn="ctr"/>
                      <a:r>
                        <a:rPr lang="pl-PL" sz="2000" noProof="1"/>
                        <a:t> </a:t>
                      </a:r>
                    </a:p>
                  </a:txBody>
                  <a:tcPr marL="30218" marR="30218" marT="15109" marB="15109" anchor="ctr"/>
                </a:tc>
                <a:extLst>
                  <a:ext uri="{0D108BD9-81ED-4DB2-BD59-A6C34878D82A}">
                    <a16:rowId xmlns:a16="http://schemas.microsoft.com/office/drawing/2014/main" val="3845820074"/>
                  </a:ext>
                </a:extLst>
              </a:tr>
              <a:tr h="312762">
                <a:tc vMerge="1">
                  <a:txBody>
                    <a:bodyPr/>
                    <a:lstStyle/>
                    <a:p>
                      <a:endParaRPr lang="pl-PL"/>
                    </a:p>
                  </a:txBody>
                  <a:tcPr/>
                </a:tc>
                <a:tc>
                  <a:txBody>
                    <a:bodyPr/>
                    <a:lstStyle/>
                    <a:p>
                      <a:r>
                        <a:rPr lang="pl-PL" sz="2000" u="none" kern="1200" baseline="0" noProof="1">
                          <a:solidFill>
                            <a:schemeClr val="tx1"/>
                          </a:solidFill>
                          <a:latin typeface="Arial" panose="020B0604020202020204" pitchFamily="34" charset="0"/>
                          <a:ea typeface="+mn-ea"/>
                          <a:cs typeface="+mn-cs"/>
                          <a:hlinkClick r:id="rId7"/>
                        </a:rPr>
                        <a:t>CoinOptServices.jl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vMerge="1">
                  <a:txBody>
                    <a:bodyPr/>
                    <a:lstStyle/>
                    <a:p>
                      <a:endParaRPr lang="pl-PL"/>
                    </a:p>
                  </a:txBody>
                  <a:tcPr/>
                </a:tc>
                <a:tc vMerge="1">
                  <a:txBody>
                    <a:bodyPr/>
                    <a:lstStyle/>
                    <a:p>
                      <a:endParaRPr lang="pl-PL"/>
                    </a:p>
                  </a:txBody>
                  <a:tcPr/>
                </a:tc>
                <a:tc vMerge="1">
                  <a:txBody>
                    <a:bodyPr/>
                    <a:lstStyle/>
                    <a:p>
                      <a:endParaRPr lang="pl-PL"/>
                    </a:p>
                  </a:txBody>
                  <a:tcPr/>
                </a:tc>
                <a:tc vMerge="1">
                  <a:txBody>
                    <a:bodyPr/>
                    <a:lstStyle/>
                    <a:p>
                      <a:endParaRPr lang="pl-PL"/>
                    </a:p>
                  </a:txBody>
                  <a:tcPr/>
                </a:tc>
                <a:tc vMerge="1">
                  <a:txBody>
                    <a:bodyPr/>
                    <a:lstStyle/>
                    <a:p>
                      <a:endParaRPr lang="pl-PL"/>
                    </a:p>
                  </a:txBody>
                  <a:tcPr/>
                </a:tc>
                <a:tc vMerge="1">
                  <a:txBody>
                    <a:bodyPr/>
                    <a:lstStyle/>
                    <a:p>
                      <a:endParaRPr lang="pl-PL"/>
                    </a:p>
                  </a:txBody>
                  <a:tcPr/>
                </a:tc>
                <a:tc vMerge="1">
                  <a:txBody>
                    <a:bodyPr/>
                    <a:lstStyle/>
                    <a:p>
                      <a:endParaRPr lang="pl-PL"/>
                    </a:p>
                  </a:txBody>
                  <a:tcPr/>
                </a:tc>
                <a:extLst>
                  <a:ext uri="{0D108BD9-81ED-4DB2-BD59-A6C34878D82A}">
                    <a16:rowId xmlns:a16="http://schemas.microsoft.com/office/drawing/2014/main" val="272303748"/>
                  </a:ext>
                </a:extLst>
              </a:tr>
              <a:tr h="218853">
                <a:tc>
                  <a:txBody>
                    <a:bodyPr/>
                    <a:lstStyle/>
                    <a:p>
                      <a:r>
                        <a:rPr lang="pl-PL" sz="2000" b="1" u="none" kern="1200" baseline="0" noProof="1">
                          <a:solidFill>
                            <a:schemeClr val="tx1"/>
                          </a:solidFill>
                          <a:latin typeface="Arial" panose="020B0604020202020204" pitchFamily="34" charset="0"/>
                          <a:ea typeface="+mn-ea"/>
                          <a:cs typeface="+mn-cs"/>
                          <a:hlinkClick r:id="rId8"/>
                        </a:rPr>
                        <a:t>Cbc</a:t>
                      </a:r>
                      <a:endParaRPr lang="pl-PL" sz="2000" b="1"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b="1" u="none" kern="1200" baseline="0" noProof="1">
                          <a:solidFill>
                            <a:schemeClr val="tx1"/>
                          </a:solidFill>
                          <a:latin typeface="Arial" panose="020B0604020202020204" pitchFamily="34" charset="0"/>
                          <a:ea typeface="+mn-ea"/>
                          <a:cs typeface="+mn-cs"/>
                          <a:hlinkClick r:id="rId9"/>
                        </a:rPr>
                        <a:t>Cbc.jl</a:t>
                      </a:r>
                      <a:endParaRPr lang="pl-PL" sz="2000" b="1"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b="1" noProof="1"/>
                        <a:t>EPL</a:t>
                      </a:r>
                    </a:p>
                  </a:txBody>
                  <a:tcPr marL="30218" marR="30218" marT="15109" marB="15109" anchor="ctr"/>
                </a:tc>
                <a:tc>
                  <a:txBody>
                    <a:bodyPr/>
                    <a:lstStyle/>
                    <a:p>
                      <a:pPr algn="ctr"/>
                      <a:r>
                        <a:rPr lang="pl-PL" sz="2000" b="1" noProof="1"/>
                        <a:t> </a:t>
                      </a:r>
                    </a:p>
                  </a:txBody>
                  <a:tcPr marL="30218" marR="30218" marT="15109" marB="15109" anchor="ctr"/>
                </a:tc>
                <a:tc>
                  <a:txBody>
                    <a:bodyPr/>
                    <a:lstStyle/>
                    <a:p>
                      <a:pPr algn="ctr"/>
                      <a:r>
                        <a:rPr lang="pl-PL" sz="2000" b="1" noProof="1"/>
                        <a:t> </a:t>
                      </a:r>
                    </a:p>
                  </a:txBody>
                  <a:tcPr marL="30218" marR="30218" marT="15109" marB="15109" anchor="ctr"/>
                </a:tc>
                <a:tc>
                  <a:txBody>
                    <a:bodyPr/>
                    <a:lstStyle/>
                    <a:p>
                      <a:pPr algn="ctr"/>
                      <a:r>
                        <a:rPr lang="pl-PL" sz="2000" b="1"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577201607"/>
                  </a:ext>
                </a:extLst>
              </a:tr>
              <a:tr h="218853">
                <a:tc>
                  <a:txBody>
                    <a:bodyPr/>
                    <a:lstStyle/>
                    <a:p>
                      <a:r>
                        <a:rPr lang="pl-PL" sz="2000" u="none" kern="1200" baseline="0" noProof="1">
                          <a:solidFill>
                            <a:schemeClr val="tx1"/>
                          </a:solidFill>
                          <a:latin typeface="Arial" panose="020B0604020202020204" pitchFamily="34" charset="0"/>
                          <a:ea typeface="+mn-ea"/>
                          <a:cs typeface="+mn-cs"/>
                          <a:hlinkClick r:id="rId10"/>
                        </a:rPr>
                        <a:t>Clp</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u="none" kern="1200" baseline="0" noProof="1">
                          <a:solidFill>
                            <a:schemeClr val="tx1"/>
                          </a:solidFill>
                          <a:latin typeface="Arial" panose="020B0604020202020204" pitchFamily="34" charset="0"/>
                          <a:ea typeface="+mn-ea"/>
                          <a:cs typeface="+mn-cs"/>
                          <a:hlinkClick r:id="rId11"/>
                        </a:rPr>
                        <a:t>Clp.jl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noProof="1"/>
                        <a:t>EPL</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4041991987"/>
                  </a:ext>
                </a:extLst>
              </a:tr>
              <a:tr h="312762">
                <a:tc rowSpan="2">
                  <a:txBody>
                    <a:bodyPr/>
                    <a:lstStyle/>
                    <a:p>
                      <a:r>
                        <a:rPr lang="pl-PL" sz="2000" u="none" kern="1200" baseline="0" noProof="1">
                          <a:solidFill>
                            <a:schemeClr val="tx1"/>
                          </a:solidFill>
                          <a:latin typeface="Arial" panose="020B0604020202020204" pitchFamily="34" charset="0"/>
                          <a:ea typeface="+mn-ea"/>
                          <a:cs typeface="+mn-cs"/>
                          <a:hlinkClick r:id="rId12"/>
                        </a:rPr>
                        <a:t>Couenne</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u="none" kern="1200" baseline="0" noProof="1">
                          <a:solidFill>
                            <a:schemeClr val="tx1"/>
                          </a:solidFill>
                          <a:latin typeface="Arial" panose="020B0604020202020204" pitchFamily="34" charset="0"/>
                          <a:ea typeface="+mn-ea"/>
                          <a:cs typeface="+mn-cs"/>
                          <a:hlinkClick r:id="rId6"/>
                        </a:rPr>
                        <a:t>AmplNLWriter.jl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rowSpan="2">
                  <a:txBody>
                    <a:bodyPr/>
                    <a:lstStyle/>
                    <a:p>
                      <a:r>
                        <a:rPr lang="pl-PL" sz="2000" noProof="1"/>
                        <a:t>EPL</a:t>
                      </a:r>
                    </a:p>
                  </a:txBody>
                  <a:tcPr marL="30218" marR="30218" marT="15109" marB="15109" anchor="ctr"/>
                </a:tc>
                <a:tc rowSpan="2">
                  <a:txBody>
                    <a:bodyPr/>
                    <a:lstStyle/>
                    <a:p>
                      <a:pPr algn="ctr"/>
                      <a:r>
                        <a:rPr lang="pl-PL" sz="2000" noProof="1"/>
                        <a:t>X</a:t>
                      </a:r>
                    </a:p>
                  </a:txBody>
                  <a:tcPr marL="30218" marR="30218" marT="15109" marB="15109" anchor="ctr"/>
                </a:tc>
                <a:tc rowSpan="2">
                  <a:txBody>
                    <a:bodyPr/>
                    <a:lstStyle/>
                    <a:p>
                      <a:pPr algn="ctr"/>
                      <a:r>
                        <a:rPr lang="pl-PL" sz="2000" noProof="1"/>
                        <a:t> </a:t>
                      </a:r>
                    </a:p>
                  </a:txBody>
                  <a:tcPr marL="30218" marR="30218" marT="15109" marB="15109" anchor="ctr"/>
                </a:tc>
                <a:tc rowSpan="2">
                  <a:txBody>
                    <a:bodyPr/>
                    <a:lstStyle/>
                    <a:p>
                      <a:pPr algn="ctr"/>
                      <a:r>
                        <a:rPr lang="pl-PL" sz="2000" noProof="1"/>
                        <a:t>X</a:t>
                      </a:r>
                    </a:p>
                  </a:txBody>
                  <a:tcPr marL="30218" marR="30218" marT="15109" marB="15109" anchor="ctr"/>
                </a:tc>
                <a:tc rowSpan="2">
                  <a:txBody>
                    <a:bodyPr/>
                    <a:lstStyle/>
                    <a:p>
                      <a:pPr algn="ctr"/>
                      <a:r>
                        <a:rPr lang="pl-PL" sz="2000" noProof="1"/>
                        <a:t>X</a:t>
                      </a:r>
                    </a:p>
                  </a:txBody>
                  <a:tcPr marL="30218" marR="30218" marT="15109" marB="15109" anchor="ctr"/>
                </a:tc>
                <a:tc rowSpan="2">
                  <a:txBody>
                    <a:bodyPr/>
                    <a:lstStyle/>
                    <a:p>
                      <a:pPr algn="ctr"/>
                      <a:r>
                        <a:rPr lang="pl-PL" sz="2000" noProof="1"/>
                        <a:t>X</a:t>
                      </a:r>
                    </a:p>
                  </a:txBody>
                  <a:tcPr marL="30218" marR="30218" marT="15109" marB="15109" anchor="ctr"/>
                </a:tc>
                <a:tc rowSpan="2">
                  <a:txBody>
                    <a:bodyPr/>
                    <a:lstStyle/>
                    <a:p>
                      <a:pPr algn="ctr"/>
                      <a:r>
                        <a:rPr lang="pl-PL" sz="2000" noProof="1"/>
                        <a:t> </a:t>
                      </a:r>
                    </a:p>
                  </a:txBody>
                  <a:tcPr marL="30218" marR="30218" marT="15109" marB="15109" anchor="ctr"/>
                </a:tc>
                <a:extLst>
                  <a:ext uri="{0D108BD9-81ED-4DB2-BD59-A6C34878D82A}">
                    <a16:rowId xmlns:a16="http://schemas.microsoft.com/office/drawing/2014/main" val="2403425782"/>
                  </a:ext>
                </a:extLst>
              </a:tr>
              <a:tr h="312762">
                <a:tc vMerge="1">
                  <a:txBody>
                    <a:bodyPr/>
                    <a:lstStyle/>
                    <a:p>
                      <a:endParaRPr lang="pl-PL"/>
                    </a:p>
                  </a:txBody>
                  <a:tcPr/>
                </a:tc>
                <a:tc>
                  <a:txBody>
                    <a:bodyPr/>
                    <a:lstStyle/>
                    <a:p>
                      <a:r>
                        <a:rPr lang="pl-PL" sz="2000" u="none" kern="1200" baseline="0" noProof="1">
                          <a:solidFill>
                            <a:schemeClr val="tx1"/>
                          </a:solidFill>
                          <a:latin typeface="Arial" panose="020B0604020202020204" pitchFamily="34" charset="0"/>
                          <a:ea typeface="+mn-ea"/>
                          <a:cs typeface="+mn-cs"/>
                          <a:hlinkClick r:id="rId7"/>
                        </a:rPr>
                        <a:t>CoinOptServices.jl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vMerge="1">
                  <a:txBody>
                    <a:bodyPr/>
                    <a:lstStyle/>
                    <a:p>
                      <a:endParaRPr lang="pl-PL"/>
                    </a:p>
                  </a:txBody>
                  <a:tcPr/>
                </a:tc>
                <a:tc vMerge="1">
                  <a:txBody>
                    <a:bodyPr/>
                    <a:lstStyle/>
                    <a:p>
                      <a:endParaRPr lang="pl-PL"/>
                    </a:p>
                  </a:txBody>
                  <a:tcPr/>
                </a:tc>
                <a:tc vMerge="1">
                  <a:txBody>
                    <a:bodyPr/>
                    <a:lstStyle/>
                    <a:p>
                      <a:endParaRPr lang="pl-PL"/>
                    </a:p>
                  </a:txBody>
                  <a:tcPr/>
                </a:tc>
                <a:tc vMerge="1">
                  <a:txBody>
                    <a:bodyPr/>
                    <a:lstStyle/>
                    <a:p>
                      <a:endParaRPr lang="pl-PL"/>
                    </a:p>
                  </a:txBody>
                  <a:tcPr/>
                </a:tc>
                <a:tc vMerge="1">
                  <a:txBody>
                    <a:bodyPr/>
                    <a:lstStyle/>
                    <a:p>
                      <a:endParaRPr lang="pl-PL"/>
                    </a:p>
                  </a:txBody>
                  <a:tcPr/>
                </a:tc>
                <a:tc vMerge="1">
                  <a:txBody>
                    <a:bodyPr/>
                    <a:lstStyle/>
                    <a:p>
                      <a:endParaRPr lang="pl-PL"/>
                    </a:p>
                  </a:txBody>
                  <a:tcPr/>
                </a:tc>
                <a:tc vMerge="1">
                  <a:txBody>
                    <a:bodyPr/>
                    <a:lstStyle/>
                    <a:p>
                      <a:endParaRPr lang="pl-PL"/>
                    </a:p>
                  </a:txBody>
                  <a:tcPr/>
                </a:tc>
                <a:extLst>
                  <a:ext uri="{0D108BD9-81ED-4DB2-BD59-A6C34878D82A}">
                    <a16:rowId xmlns:a16="http://schemas.microsoft.com/office/drawing/2014/main" val="128255808"/>
                  </a:ext>
                </a:extLst>
              </a:tr>
              <a:tr h="294426">
                <a:tc>
                  <a:txBody>
                    <a:bodyPr/>
                    <a:lstStyle/>
                    <a:p>
                      <a:r>
                        <a:rPr lang="pl-PL" sz="2000" b="1" u="none" kern="1200" baseline="0" noProof="1">
                          <a:solidFill>
                            <a:schemeClr val="tx1"/>
                          </a:solidFill>
                          <a:latin typeface="Arial" panose="020B0604020202020204" pitchFamily="34" charset="0"/>
                          <a:ea typeface="+mn-ea"/>
                          <a:cs typeface="+mn-cs"/>
                          <a:hlinkClick r:id="rId13"/>
                        </a:rPr>
                        <a:t>CPLEX</a:t>
                      </a:r>
                      <a:endParaRPr lang="pl-PL" sz="2000" b="1"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b="1" u="none" kern="1200" baseline="0" noProof="1">
                          <a:solidFill>
                            <a:schemeClr val="tx1"/>
                          </a:solidFill>
                          <a:latin typeface="Arial" panose="020B0604020202020204" pitchFamily="34" charset="0"/>
                          <a:ea typeface="+mn-ea"/>
                          <a:cs typeface="+mn-cs"/>
                          <a:hlinkClick r:id="rId14"/>
                        </a:rPr>
                        <a:t>CPLEX.jl</a:t>
                      </a:r>
                      <a:endParaRPr lang="pl-PL" sz="2000" b="1"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noProof="1"/>
                        <a:t>Comm.</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2056049888"/>
                  </a:ext>
                </a:extLst>
              </a:tr>
              <a:tr h="218853">
                <a:tc>
                  <a:txBody>
                    <a:bodyPr/>
                    <a:lstStyle/>
                    <a:p>
                      <a:r>
                        <a:rPr lang="pl-PL" sz="2000" u="none" kern="1200" baseline="0" noProof="1">
                          <a:solidFill>
                            <a:schemeClr val="tx1"/>
                          </a:solidFill>
                          <a:latin typeface="Arial" panose="020B0604020202020204" pitchFamily="34" charset="0"/>
                          <a:ea typeface="+mn-ea"/>
                          <a:cs typeface="+mn-cs"/>
                          <a:hlinkClick r:id="rId15"/>
                        </a:rPr>
                        <a:t>ECOS</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u="none" kern="1200" baseline="0" noProof="1">
                          <a:solidFill>
                            <a:schemeClr val="tx1"/>
                          </a:solidFill>
                          <a:latin typeface="Arial" panose="020B0604020202020204" pitchFamily="34" charset="0"/>
                          <a:ea typeface="+mn-ea"/>
                          <a:cs typeface="+mn-cs"/>
                          <a:hlinkClick r:id="rId16"/>
                        </a:rPr>
                        <a:t>ECOS.jl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noProof="1"/>
                        <a:t>GPL</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3836834493"/>
                  </a:ext>
                </a:extLst>
              </a:tr>
              <a:tr h="312762">
                <a:tc>
                  <a:txBody>
                    <a:bodyPr/>
                    <a:lstStyle/>
                    <a:p>
                      <a:r>
                        <a:rPr lang="pl-PL" sz="2000" u="none" kern="1200" baseline="0" noProof="1">
                          <a:solidFill>
                            <a:schemeClr val="tx1"/>
                          </a:solidFill>
                          <a:latin typeface="Arial" panose="020B0604020202020204" pitchFamily="34" charset="0"/>
                          <a:ea typeface="+mn-ea"/>
                          <a:cs typeface="+mn-cs"/>
                          <a:hlinkClick r:id="rId17"/>
                        </a:rPr>
                        <a:t>FICO Xpress</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u="none" kern="1200" baseline="0" noProof="1">
                          <a:solidFill>
                            <a:schemeClr val="tx1"/>
                          </a:solidFill>
                          <a:latin typeface="Arial" panose="020B0604020202020204" pitchFamily="34" charset="0"/>
                          <a:ea typeface="+mn-ea"/>
                          <a:cs typeface="+mn-cs"/>
                          <a:hlinkClick r:id="rId18"/>
                        </a:rPr>
                        <a:t>Xpress.jl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noProof="1"/>
                        <a:t>Comm.</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4073872062"/>
                  </a:ext>
                </a:extLst>
              </a:tr>
              <a:tr h="312762">
                <a:tc>
                  <a:txBody>
                    <a:bodyPr/>
                    <a:lstStyle/>
                    <a:p>
                      <a:r>
                        <a:rPr lang="pl-PL" sz="2000" u="none" kern="1200" baseline="0" noProof="1">
                          <a:solidFill>
                            <a:schemeClr val="tx1"/>
                          </a:solidFill>
                          <a:latin typeface="Arial" panose="020B0604020202020204" pitchFamily="34" charset="0"/>
                          <a:ea typeface="+mn-ea"/>
                          <a:cs typeface="+mn-cs"/>
                          <a:hlinkClick r:id="rId19"/>
                        </a:rPr>
                        <a:t>HiGHS</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u="sng" kern="1200" baseline="0" noProof="1">
                          <a:solidFill>
                            <a:schemeClr val="tx1"/>
                          </a:solidFill>
                          <a:latin typeface="Arial" panose="020B0604020202020204" pitchFamily="34" charset="0"/>
                          <a:ea typeface="+mn-ea"/>
                          <a:cs typeface="+mn-cs"/>
                        </a:rPr>
                        <a:t>HiGHSMathProgInterface</a:t>
                      </a:r>
                    </a:p>
                  </a:txBody>
                  <a:tcPr marL="30218" marR="30218" marT="15109" marB="15109" anchor="ctr"/>
                </a:tc>
                <a:tc>
                  <a:txBody>
                    <a:bodyPr/>
                    <a:lstStyle/>
                    <a:p>
                      <a:r>
                        <a:rPr lang="pl-PL" sz="2000" noProof="1"/>
                        <a:t>GPL</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2364718208"/>
                  </a:ext>
                </a:extLst>
              </a:tr>
              <a:tr h="218853">
                <a:tc>
                  <a:txBody>
                    <a:bodyPr/>
                    <a:lstStyle/>
                    <a:p>
                      <a:r>
                        <a:rPr lang="pl-PL" sz="2000" b="1" u="none" kern="1200" baseline="0" noProof="1">
                          <a:solidFill>
                            <a:schemeClr val="tx1"/>
                          </a:solidFill>
                          <a:latin typeface="Arial" panose="020B0604020202020204" pitchFamily="34" charset="0"/>
                          <a:ea typeface="+mn-ea"/>
                          <a:cs typeface="+mn-cs"/>
                          <a:hlinkClick r:id="rId20"/>
                        </a:rPr>
                        <a:t>Gurobi</a:t>
                      </a:r>
                      <a:endParaRPr lang="pl-PL" sz="2000" b="1"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b="1" u="none" kern="1200" baseline="0" noProof="1">
                          <a:solidFill>
                            <a:schemeClr val="tx1"/>
                          </a:solidFill>
                          <a:latin typeface="Arial" panose="020B0604020202020204" pitchFamily="34" charset="0"/>
                          <a:ea typeface="+mn-ea"/>
                          <a:cs typeface="+mn-cs"/>
                          <a:hlinkClick r:id="rId21"/>
                        </a:rPr>
                        <a:t>Gurobi.jl</a:t>
                      </a:r>
                      <a:endParaRPr lang="pl-PL" sz="2000" b="1"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noProof="1"/>
                        <a:t>Comm.</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2472563099"/>
                  </a:ext>
                </a:extLst>
              </a:tr>
              <a:tr h="218853">
                <a:tc>
                  <a:txBody>
                    <a:bodyPr/>
                    <a:lstStyle/>
                    <a:p>
                      <a:r>
                        <a:rPr lang="pl-PL" sz="2000" b="1" u="none" kern="1200" baseline="0" noProof="1">
                          <a:solidFill>
                            <a:schemeClr val="tx1"/>
                          </a:solidFill>
                          <a:latin typeface="Arial" panose="020B0604020202020204" pitchFamily="34" charset="0"/>
                          <a:ea typeface="+mn-ea"/>
                          <a:cs typeface="+mn-cs"/>
                          <a:hlinkClick r:id="rId22"/>
                        </a:rPr>
                        <a:t>Ipopt</a:t>
                      </a:r>
                      <a:endParaRPr lang="pl-PL" sz="2000" b="1"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b="1" u="none" kern="1200" baseline="0" noProof="1">
                          <a:solidFill>
                            <a:schemeClr val="tx1"/>
                          </a:solidFill>
                          <a:latin typeface="Arial" panose="020B0604020202020204" pitchFamily="34" charset="0"/>
                          <a:ea typeface="+mn-ea"/>
                          <a:cs typeface="+mn-cs"/>
                          <a:hlinkClick r:id="rId23"/>
                        </a:rPr>
                        <a:t>Ipopt.jl</a:t>
                      </a:r>
                      <a:endParaRPr lang="pl-PL" sz="2000" b="1"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b="1" noProof="1"/>
                        <a:t>EPL</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2605809215"/>
                  </a:ext>
                </a:extLst>
              </a:tr>
              <a:tr h="218853">
                <a:tc>
                  <a:txBody>
                    <a:bodyPr/>
                    <a:lstStyle/>
                    <a:p>
                      <a:r>
                        <a:rPr lang="pl-PL" sz="2000" u="none" kern="1200" baseline="0" noProof="1">
                          <a:solidFill>
                            <a:schemeClr val="tx1"/>
                          </a:solidFill>
                          <a:latin typeface="Arial" panose="020B0604020202020204" pitchFamily="34" charset="0"/>
                          <a:ea typeface="+mn-ea"/>
                          <a:cs typeface="+mn-cs"/>
                          <a:hlinkClick r:id="rId24"/>
                        </a:rPr>
                        <a:t>MOSEK</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u="none" kern="1200" baseline="0" noProof="1">
                          <a:solidFill>
                            <a:schemeClr val="tx1"/>
                          </a:solidFill>
                          <a:latin typeface="Arial" panose="020B0604020202020204" pitchFamily="34" charset="0"/>
                          <a:ea typeface="+mn-ea"/>
                          <a:cs typeface="+mn-cs"/>
                          <a:hlinkClick r:id="rId25"/>
                        </a:rPr>
                        <a:t>Mosek.jl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noProof="1"/>
                        <a:t>Comm.</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X</a:t>
                      </a:r>
                    </a:p>
                  </a:txBody>
                  <a:tcPr marL="30218" marR="30218" marT="15109" marB="15109" anchor="ctr"/>
                </a:tc>
                <a:extLst>
                  <a:ext uri="{0D108BD9-81ED-4DB2-BD59-A6C34878D82A}">
                    <a16:rowId xmlns:a16="http://schemas.microsoft.com/office/drawing/2014/main" val="1756974976"/>
                  </a:ext>
                </a:extLst>
              </a:tr>
              <a:tr h="228476">
                <a:tc>
                  <a:txBody>
                    <a:bodyPr/>
                    <a:lstStyle/>
                    <a:p>
                      <a:r>
                        <a:rPr lang="pl-PL" sz="2000" u="none" kern="1200" baseline="0" noProof="1">
                          <a:solidFill>
                            <a:schemeClr val="tx1"/>
                          </a:solidFill>
                          <a:latin typeface="Arial" panose="020B0604020202020204" pitchFamily="34" charset="0"/>
                          <a:ea typeface="+mn-ea"/>
                          <a:cs typeface="+mn-cs"/>
                          <a:hlinkClick r:id="rId26"/>
                        </a:rPr>
                        <a:t>NLopt</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u="none" kern="1200" baseline="0" noProof="1">
                          <a:solidFill>
                            <a:schemeClr val="tx1"/>
                          </a:solidFill>
                          <a:latin typeface="Arial" panose="020B0604020202020204" pitchFamily="34" charset="0"/>
                          <a:ea typeface="+mn-ea"/>
                          <a:cs typeface="+mn-cs"/>
                          <a:hlinkClick r:id="rId27"/>
                        </a:rPr>
                        <a:t>NLopt.jl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noProof="1"/>
                        <a:t>LGPL</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extLst>
                  <a:ext uri="{0D108BD9-81ED-4DB2-BD59-A6C34878D82A}">
                    <a16:rowId xmlns:a16="http://schemas.microsoft.com/office/drawing/2014/main" val="1737304014"/>
                  </a:ext>
                </a:extLst>
              </a:tr>
              <a:tr h="84527">
                <a:tc>
                  <a:txBody>
                    <a:bodyPr/>
                    <a:lstStyle/>
                    <a:p>
                      <a:r>
                        <a:rPr lang="pl-PL" sz="2000" u="none" kern="1200" baseline="0" noProof="1">
                          <a:solidFill>
                            <a:schemeClr val="tx1"/>
                          </a:solidFill>
                          <a:latin typeface="Arial" panose="020B0604020202020204" pitchFamily="34" charset="0"/>
                          <a:ea typeface="+mn-ea"/>
                          <a:cs typeface="+mn-cs"/>
                          <a:hlinkClick r:id="rId28"/>
                        </a:rPr>
                        <a:t>SCS</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u="none" kern="1200" baseline="0" noProof="1">
                          <a:solidFill>
                            <a:schemeClr val="tx1"/>
                          </a:solidFill>
                          <a:latin typeface="Arial" panose="020B0604020202020204" pitchFamily="34" charset="0"/>
                          <a:ea typeface="+mn-ea"/>
                          <a:cs typeface="+mn-cs"/>
                          <a:hlinkClick r:id="rId29"/>
                        </a:rPr>
                        <a:t>SCS.jl</a:t>
                      </a:r>
                      <a:endParaRPr lang="pl-PL" sz="2000" u="none" kern="1200" baseline="0" noProof="1">
                        <a:solidFill>
                          <a:schemeClr val="tx1"/>
                        </a:solidFill>
                        <a:latin typeface="Arial" panose="020B0604020202020204" pitchFamily="34" charset="0"/>
                        <a:ea typeface="+mn-ea"/>
                        <a:cs typeface="+mn-cs"/>
                      </a:endParaRPr>
                    </a:p>
                  </a:txBody>
                  <a:tcPr marL="30218" marR="30218" marT="15109" marB="15109" anchor="ctr"/>
                </a:tc>
                <a:tc>
                  <a:txBody>
                    <a:bodyPr/>
                    <a:lstStyle/>
                    <a:p>
                      <a:r>
                        <a:rPr lang="pl-PL" sz="2000" noProof="1"/>
                        <a:t>MIT</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X</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 </a:t>
                      </a:r>
                    </a:p>
                  </a:txBody>
                  <a:tcPr marL="30218" marR="30218" marT="15109" marB="15109" anchor="ctr"/>
                </a:tc>
                <a:tc>
                  <a:txBody>
                    <a:bodyPr/>
                    <a:lstStyle/>
                    <a:p>
                      <a:pPr algn="ctr"/>
                      <a:r>
                        <a:rPr lang="pl-PL" sz="2000" noProof="1"/>
                        <a:t>X</a:t>
                      </a:r>
                    </a:p>
                  </a:txBody>
                  <a:tcPr marL="30218" marR="30218" marT="15109" marB="15109" anchor="ctr"/>
                </a:tc>
                <a:extLst>
                  <a:ext uri="{0D108BD9-81ED-4DB2-BD59-A6C34878D82A}">
                    <a16:rowId xmlns:a16="http://schemas.microsoft.com/office/drawing/2014/main" val="1043971221"/>
                  </a:ext>
                </a:extLst>
              </a:tr>
            </a:tbl>
          </a:graphicData>
        </a:graphic>
      </p:graphicFrame>
    </p:spTree>
    <p:extLst>
      <p:ext uri="{BB962C8B-B14F-4D97-AF65-F5344CB8AC3E}">
        <p14:creationId xmlns:p14="http://schemas.microsoft.com/office/powerpoint/2010/main" val="1238146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C7CE-97D0-425D-978B-2A13E5847EEA}"/>
              </a:ext>
            </a:extLst>
          </p:cNvPr>
          <p:cNvSpPr>
            <a:spLocks noGrp="1"/>
          </p:cNvSpPr>
          <p:nvPr>
            <p:ph type="title"/>
          </p:nvPr>
        </p:nvSpPr>
        <p:spPr/>
        <p:txBody>
          <a:bodyPr>
            <a:normAutofit/>
          </a:bodyPr>
          <a:lstStyle/>
          <a:p>
            <a:r>
              <a:rPr lang="en-US" dirty="0"/>
              <a:t>JuMP</a:t>
            </a:r>
            <a:br>
              <a:rPr lang="en-US" dirty="0"/>
            </a:br>
            <a:r>
              <a:rPr lang="en-US" dirty="0"/>
              <a:t>Transportation of good among branches</a:t>
            </a:r>
          </a:p>
        </p:txBody>
      </p:sp>
      <p:sp>
        <p:nvSpPr>
          <p:cNvPr id="3" name="Subtitle 2">
            <a:extLst>
              <a:ext uri="{FF2B5EF4-FFF2-40B4-BE49-F238E27FC236}">
                <a16:creationId xmlns:a16="http://schemas.microsoft.com/office/drawing/2014/main" id="{D7945B83-ABC8-401E-9535-C25DC500BB36}"/>
              </a:ext>
            </a:extLst>
          </p:cNvPr>
          <p:cNvSpPr>
            <a:spLocks noGrp="1"/>
          </p:cNvSpPr>
          <p:nvPr>
            <p:ph type="body" idx="1"/>
          </p:nvPr>
        </p:nvSpPr>
        <p:spPr/>
        <p:txBody>
          <a:bodyPr/>
          <a:lstStyle/>
          <a:p>
            <a:r>
              <a:rPr lang="en-US" dirty="0"/>
              <a:t> </a:t>
            </a:r>
          </a:p>
        </p:txBody>
      </p:sp>
      <p:sp>
        <p:nvSpPr>
          <p:cNvPr id="5" name="Prostokąt 4"/>
          <p:cNvSpPr/>
          <p:nvPr/>
        </p:nvSpPr>
        <p:spPr>
          <a:xfrm>
            <a:off x="5518370" y="6211907"/>
            <a:ext cx="300082" cy="707886"/>
          </a:xfrm>
          <a:prstGeom prst="rect">
            <a:avLst/>
          </a:prstGeom>
        </p:spPr>
        <p:txBody>
          <a:bodyPr wrap="none">
            <a:spAutoFit/>
          </a:bodyPr>
          <a:lstStyle/>
          <a:p>
            <a:pPr algn="ctr"/>
            <a:r>
              <a:rPr lang="en-US" sz="4000" dirty="0">
                <a:solidFill>
                  <a:srgbClr val="FF0000"/>
                </a:solidFill>
              </a:rPr>
              <a:t> </a:t>
            </a:r>
          </a:p>
        </p:txBody>
      </p:sp>
    </p:spTree>
    <p:extLst>
      <p:ext uri="{BB962C8B-B14F-4D97-AF65-F5344CB8AC3E}">
        <p14:creationId xmlns:p14="http://schemas.microsoft.com/office/powerpoint/2010/main" val="4217337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sz="3627" dirty="0"/>
              <a:t>Use case scenario</a:t>
            </a:r>
            <a:endParaRPr lang="pl-PL" dirty="0"/>
          </a:p>
        </p:txBody>
      </p:sp>
      <p:sp>
        <p:nvSpPr>
          <p:cNvPr id="3" name="Symbol zastępczy zawartości 2"/>
          <p:cNvSpPr>
            <a:spLocks noGrp="1"/>
          </p:cNvSpPr>
          <p:nvPr>
            <p:ph idx="1"/>
          </p:nvPr>
        </p:nvSpPr>
        <p:spPr/>
        <p:txBody>
          <a:bodyPr>
            <a:noAutofit/>
          </a:bodyPr>
          <a:lstStyle/>
          <a:p>
            <a:pPr marL="0" indent="0">
              <a:buNone/>
            </a:pPr>
            <a:r>
              <a:rPr lang="en-US" sz="2539" dirty="0">
                <a:latin typeface="Calibri Light" panose="020F0302020204030204" pitchFamily="34" charset="0"/>
                <a:cs typeface="Calibri Light" panose="020F0302020204030204" pitchFamily="34" charset="0"/>
              </a:rPr>
              <a:t>The Subway restaurant chain in Las Vegas has a total of 118 restaurants in different parts of the city.</a:t>
            </a:r>
          </a:p>
          <a:p>
            <a:pPr marL="0" indent="0">
              <a:buNone/>
            </a:pPr>
            <a:r>
              <a:rPr lang="en-US" sz="2539" dirty="0">
                <a:latin typeface="Calibri Light" panose="020F0302020204030204" pitchFamily="34" charset="0"/>
                <a:cs typeface="Calibri Light" panose="020F0302020204030204" pitchFamily="34" charset="0"/>
              </a:rPr>
              <a:t>18 restaurants have adjacent huge product warehouses that keep ingredients cool and fresh, moreover fresh vegetables are delivered only to those warehouses (rather than to every restaurant) daily at 3am.  </a:t>
            </a:r>
          </a:p>
          <a:p>
            <a:pPr marL="0" indent="0">
              <a:buNone/>
            </a:pPr>
            <a:r>
              <a:rPr lang="en-US" sz="2539" dirty="0">
                <a:latin typeface="Calibri Light" panose="020F0302020204030204" pitchFamily="34" charset="0"/>
                <a:cs typeface="Calibri Light" panose="020F0302020204030204" pitchFamily="34" charset="0"/>
              </a:rPr>
              <a:t>Subway has signed a contract with a transportation agency and is billed by the multiple of the weight of transported goods and the distance.</a:t>
            </a:r>
          </a:p>
          <a:p>
            <a:pPr marL="0" indent="0">
              <a:buNone/>
            </a:pPr>
            <a:endParaRPr lang="en-US" sz="2539" dirty="0">
              <a:latin typeface="Calibri Light" panose="020F0302020204030204" pitchFamily="34" charset="0"/>
              <a:cs typeface="Calibri Light" panose="020F0302020204030204" pitchFamily="34" charset="0"/>
            </a:endParaRPr>
          </a:p>
          <a:p>
            <a:pPr marL="0" indent="0">
              <a:buNone/>
            </a:pPr>
            <a:r>
              <a:rPr lang="en-US" sz="2539" dirty="0">
                <a:latin typeface="Calibri Light" panose="020F0302020204030204" pitchFamily="34" charset="0"/>
                <a:cs typeface="Calibri Light" panose="020F0302020204030204" pitchFamily="34" charset="0"/>
              </a:rPr>
              <a:t>Knowing the amount of available stock at each warehouse and the expected demand at each restaurant (measured in kg), the company needs to decide how the goods should be distributed among warehouses. </a:t>
            </a:r>
          </a:p>
          <a:p>
            <a:pPr marL="0" indent="0">
              <a:buNone/>
            </a:pPr>
            <a:endParaRPr lang="pl-PL" sz="2539" dirty="0">
              <a:latin typeface="Calibri Light" panose="020F0302020204030204" pitchFamily="34" charset="0"/>
              <a:cs typeface="Calibri Light" panose="020F0302020204030204" pitchFamily="34" charset="0"/>
            </a:endParaRPr>
          </a:p>
        </p:txBody>
      </p:sp>
      <p:sp>
        <p:nvSpPr>
          <p:cNvPr id="4" name="Symbol zastępczy stopki 3"/>
          <p:cNvSpPr>
            <a:spLocks noGrp="1"/>
          </p:cNvSpPr>
          <p:nvPr>
            <p:ph type="ftr" sz="quarter" idx="4294967295"/>
          </p:nvPr>
        </p:nvSpPr>
        <p:spPr>
          <a:xfrm>
            <a:off x="4561360" y="6356351"/>
            <a:ext cx="3069281" cy="365125"/>
          </a:xfrm>
        </p:spPr>
        <p:txBody>
          <a:bodyPr/>
          <a:lstStyle/>
          <a:p>
            <a:endParaRPr lang="en-US" dirty="0"/>
          </a:p>
        </p:txBody>
      </p:sp>
      <p:sp>
        <p:nvSpPr>
          <p:cNvPr id="5" name="Symbol zastępczy numeru slajdu 4"/>
          <p:cNvSpPr>
            <a:spLocks noGrp="1"/>
          </p:cNvSpPr>
          <p:nvPr>
            <p:ph type="sldNum" sz="quarter" idx="12"/>
          </p:nvPr>
        </p:nvSpPr>
        <p:spPr/>
        <p:txBody>
          <a:bodyPr/>
          <a:lstStyle/>
          <a:p>
            <a:fld id="{2066355A-084C-D24E-9AD2-7E4FC41EA627}" type="slidenum">
              <a:rPr lang="en-US" smtClean="0"/>
              <a:pPr/>
              <a:t>17</a:t>
            </a:fld>
            <a:endParaRPr lang="en-US" dirty="0"/>
          </a:p>
        </p:txBody>
      </p:sp>
    </p:spTree>
    <p:extLst>
      <p:ext uri="{BB962C8B-B14F-4D97-AF65-F5344CB8AC3E}">
        <p14:creationId xmlns:p14="http://schemas.microsoft.com/office/powerpoint/2010/main" val="4268852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FB370D9-8BE8-4880-A43B-109493770D8F}"/>
              </a:ext>
            </a:extLst>
          </p:cNvPr>
          <p:cNvSpPr>
            <a:spLocks noGrp="1"/>
          </p:cNvSpPr>
          <p:nvPr>
            <p:ph type="title"/>
          </p:nvPr>
        </p:nvSpPr>
        <p:spPr/>
        <p:txBody>
          <a:bodyPr/>
          <a:lstStyle/>
          <a:p>
            <a:r>
              <a:rPr lang="en-US" dirty="0"/>
              <a:t>Transportation problem statement</a:t>
            </a:r>
            <a:endParaRPr lang="pl-PL" dirty="0"/>
          </a:p>
        </p:txBody>
      </p:sp>
      <p:sp>
        <p:nvSpPr>
          <p:cNvPr id="3" name="Symbol zastępczy zawartości 2">
            <a:extLst>
              <a:ext uri="{FF2B5EF4-FFF2-40B4-BE49-F238E27FC236}">
                <a16:creationId xmlns:a16="http://schemas.microsoft.com/office/drawing/2014/main" id="{0EEB3DD2-4C26-4094-B25F-444072063A70}"/>
              </a:ext>
            </a:extLst>
          </p:cNvPr>
          <p:cNvSpPr>
            <a:spLocks noGrp="1"/>
          </p:cNvSpPr>
          <p:nvPr>
            <p:ph idx="1"/>
          </p:nvPr>
        </p:nvSpPr>
        <p:spPr/>
        <p:txBody>
          <a:bodyPr/>
          <a:lstStyle/>
          <a:p>
            <a:r>
              <a:rPr lang="en-US" dirty="0"/>
              <a:t>Variables</a:t>
            </a:r>
          </a:p>
          <a:p>
            <a:pPr lvl="1"/>
            <a:r>
              <a:rPr lang="en-US" sz="3200" i="1" dirty="0" err="1">
                <a:latin typeface="Times New Roman" panose="02020603050405020304" pitchFamily="18" charset="0"/>
                <a:cs typeface="Times New Roman" panose="02020603050405020304" pitchFamily="18" charset="0"/>
              </a:rPr>
              <a:t>x</a:t>
            </a:r>
            <a:r>
              <a:rPr lang="en-US" sz="3200" i="1" baseline="-25000" dirty="0" err="1">
                <a:latin typeface="Times New Roman" panose="02020603050405020304" pitchFamily="18" charset="0"/>
                <a:cs typeface="Times New Roman" panose="02020603050405020304" pitchFamily="18" charset="0"/>
              </a:rPr>
              <a:t>ij</a:t>
            </a:r>
            <a:r>
              <a:rPr lang="en-US" baseline="-25000" dirty="0"/>
              <a:t> </a:t>
            </a:r>
            <a:r>
              <a:rPr lang="en-US" dirty="0"/>
              <a:t>– number of units transported for </a:t>
            </a:r>
            <a:r>
              <a:rPr lang="en-US" i="1" dirty="0" err="1">
                <a:latin typeface="Times New Roman" panose="02020603050405020304" pitchFamily="18" charset="0"/>
                <a:cs typeface="Times New Roman" panose="02020603050405020304" pitchFamily="18" charset="0"/>
              </a:rPr>
              <a:t>i-</a:t>
            </a:r>
            <a:r>
              <a:rPr lang="en-US" dirty="0" err="1"/>
              <a:t>th</a:t>
            </a:r>
            <a:r>
              <a:rPr lang="en-US" dirty="0"/>
              <a:t> supplier to </a:t>
            </a:r>
            <a:r>
              <a:rPr lang="en-US" i="1" dirty="0">
                <a:latin typeface="Times New Roman" panose="02020603050405020304" pitchFamily="18" charset="0"/>
                <a:cs typeface="Times New Roman" panose="02020603050405020304" pitchFamily="18" charset="0"/>
              </a:rPr>
              <a:t>j</a:t>
            </a:r>
            <a:r>
              <a:rPr lang="en-US" dirty="0"/>
              <a:t>-</a:t>
            </a:r>
            <a:r>
              <a:rPr lang="en-US" dirty="0" err="1"/>
              <a:t>th</a:t>
            </a:r>
            <a:r>
              <a:rPr lang="en-US" dirty="0"/>
              <a:t> requester  </a:t>
            </a:r>
          </a:p>
          <a:p>
            <a:pPr lvl="1"/>
            <a:r>
              <a:rPr lang="en-US" sz="3200" i="1" dirty="0" err="1">
                <a:latin typeface="Times New Roman" panose="02020603050405020304" pitchFamily="18" charset="0"/>
                <a:cs typeface="Times New Roman" panose="02020603050405020304" pitchFamily="18" charset="0"/>
              </a:rPr>
              <a:t>c</a:t>
            </a:r>
            <a:r>
              <a:rPr lang="en-US" sz="3200" i="1" baseline="-25000" dirty="0" err="1">
                <a:latin typeface="Times New Roman" panose="02020603050405020304" pitchFamily="18" charset="0"/>
                <a:cs typeface="Times New Roman" panose="02020603050405020304" pitchFamily="18" charset="0"/>
              </a:rPr>
              <a:t>ij</a:t>
            </a:r>
            <a:r>
              <a:rPr lang="en-US" sz="3200" baseline="-25000" dirty="0"/>
              <a:t> </a:t>
            </a:r>
            <a:r>
              <a:rPr lang="en-US" dirty="0"/>
              <a:t>– unit transportation cost between  </a:t>
            </a:r>
            <a:r>
              <a:rPr lang="en-US" i="1" dirty="0" err="1">
                <a:latin typeface="Times New Roman" panose="02020603050405020304" pitchFamily="18" charset="0"/>
                <a:cs typeface="Times New Roman" panose="02020603050405020304" pitchFamily="18" charset="0"/>
              </a:rPr>
              <a:t>i-</a:t>
            </a:r>
            <a:r>
              <a:rPr lang="en-US" dirty="0" err="1"/>
              <a:t>th</a:t>
            </a:r>
            <a:r>
              <a:rPr lang="en-US" dirty="0"/>
              <a:t> supplier to </a:t>
            </a:r>
            <a:r>
              <a:rPr lang="en-US" i="1" dirty="0">
                <a:latin typeface="Times New Roman" panose="02020603050405020304" pitchFamily="18" charset="0"/>
                <a:cs typeface="Times New Roman" panose="02020603050405020304" pitchFamily="18" charset="0"/>
              </a:rPr>
              <a:t>j</a:t>
            </a:r>
            <a:r>
              <a:rPr lang="en-US" dirty="0"/>
              <a:t>-</a:t>
            </a:r>
            <a:r>
              <a:rPr lang="en-US" dirty="0" err="1"/>
              <a:t>th</a:t>
            </a:r>
            <a:r>
              <a:rPr lang="en-US" dirty="0"/>
              <a:t> requester  </a:t>
            </a:r>
          </a:p>
          <a:p>
            <a:r>
              <a:rPr lang="en-US" dirty="0"/>
              <a:t>Cost function </a:t>
            </a:r>
            <a:r>
              <a:rPr lang="en-US" i="1" dirty="0">
                <a:latin typeface="Times New Roman" panose="02020603050405020304" pitchFamily="18" charset="0"/>
                <a:cs typeface="Times New Roman" panose="02020603050405020304" pitchFamily="18" charset="0"/>
              </a:rPr>
              <a:t>C</a:t>
            </a:r>
          </a:p>
          <a:p>
            <a:pPr marL="0" indent="0">
              <a:buNone/>
            </a:pPr>
            <a:r>
              <a:rPr lang="en-US" i="1" dirty="0">
                <a:latin typeface="Times New Roman" panose="02020603050405020304" pitchFamily="18" charset="0"/>
                <a:cs typeface="Times New Roman" panose="02020603050405020304" pitchFamily="18" charset="0"/>
              </a:rPr>
              <a:t>			C =</a:t>
            </a:r>
            <a:endParaRPr lang="pl-PL" i="1" dirty="0">
              <a:latin typeface="Times New Roman" panose="02020603050405020304" pitchFamily="18" charset="0"/>
              <a:cs typeface="Times New Roman" panose="02020603050405020304" pitchFamily="18" charset="0"/>
            </a:endParaRPr>
          </a:p>
          <a:p>
            <a:endParaRPr lang="en-US" sz="1500" dirty="0"/>
          </a:p>
          <a:p>
            <a:r>
              <a:rPr lang="en-US" dirty="0"/>
              <a:t>Constraints:</a:t>
            </a:r>
            <a:br>
              <a:rPr lang="en-US" dirty="0"/>
            </a:br>
            <a:r>
              <a:rPr lang="en-US" dirty="0"/>
              <a:t>suppliers have maximum capacity </a:t>
            </a:r>
            <a:r>
              <a:rPr lang="en-US" i="1" dirty="0">
                <a:latin typeface="Times New Roman" panose="02020603050405020304" pitchFamily="18" charset="0"/>
                <a:cs typeface="Times New Roman" panose="02020603050405020304" pitchFamily="18" charset="0"/>
              </a:rPr>
              <a:t>S</a:t>
            </a:r>
            <a:r>
              <a:rPr lang="en-US" i="1" baseline="-25000" dirty="0">
                <a:latin typeface="Times New Roman" panose="02020603050405020304" pitchFamily="18" charset="0"/>
                <a:cs typeface="Times New Roman" panose="02020603050405020304" pitchFamily="18" charset="0"/>
              </a:rPr>
              <a:t>i</a:t>
            </a:r>
            <a:r>
              <a:rPr lang="en-US" dirty="0"/>
              <a:t>                demand </a:t>
            </a:r>
            <a:r>
              <a:rPr lang="en-US" i="1" dirty="0" err="1">
                <a:latin typeface="Times New Roman" panose="02020603050405020304" pitchFamily="18" charset="0"/>
                <a:cs typeface="Times New Roman" panose="02020603050405020304" pitchFamily="18" charset="0"/>
              </a:rPr>
              <a:t>D</a:t>
            </a:r>
            <a:r>
              <a:rPr lang="en-US" i="1" baseline="-25000" dirty="0" err="1">
                <a:latin typeface="Times New Roman" panose="02020603050405020304" pitchFamily="18" charset="0"/>
                <a:cs typeface="Times New Roman" panose="02020603050405020304" pitchFamily="18" charset="0"/>
              </a:rPr>
              <a:t>j</a:t>
            </a:r>
            <a:r>
              <a:rPr lang="en-US" dirty="0"/>
              <a:t> must be met                   </a:t>
            </a:r>
          </a:p>
          <a:p>
            <a:endParaRPr lang="en-US" dirty="0"/>
          </a:p>
        </p:txBody>
      </p:sp>
      <p:pic>
        <p:nvPicPr>
          <p:cNvPr id="4" name="Obraz 3">
            <a:extLst>
              <a:ext uri="{FF2B5EF4-FFF2-40B4-BE49-F238E27FC236}">
                <a16:creationId xmlns:a16="http://schemas.microsoft.com/office/drawing/2014/main" id="{353C7840-04C3-43A0-AEDB-B5F22CD08144}"/>
              </a:ext>
            </a:extLst>
          </p:cNvPr>
          <p:cNvPicPr>
            <a:picLocks noChangeAspect="1"/>
          </p:cNvPicPr>
          <p:nvPr/>
        </p:nvPicPr>
        <p:blipFill rotWithShape="1">
          <a:blip r:embed="rId3"/>
          <a:srcRect l="25574"/>
          <a:stretch/>
        </p:blipFill>
        <p:spPr>
          <a:xfrm>
            <a:off x="4380931" y="3497240"/>
            <a:ext cx="2579428" cy="1332299"/>
          </a:xfrm>
          <a:prstGeom prst="rect">
            <a:avLst/>
          </a:prstGeom>
        </p:spPr>
      </p:pic>
      <p:graphicFrame>
        <p:nvGraphicFramePr>
          <p:cNvPr id="5" name="Obiekt 4">
            <a:extLst>
              <a:ext uri="{FF2B5EF4-FFF2-40B4-BE49-F238E27FC236}">
                <a16:creationId xmlns:a16="http://schemas.microsoft.com/office/drawing/2014/main" id="{8814417E-7896-42E5-BC40-AEAF3DD03E05}"/>
              </a:ext>
            </a:extLst>
          </p:cNvPr>
          <p:cNvGraphicFramePr>
            <a:graphicFrameLocks noChangeAspect="1"/>
          </p:cNvGraphicFramePr>
          <p:nvPr/>
        </p:nvGraphicFramePr>
        <p:xfrm>
          <a:off x="7524268" y="5540543"/>
          <a:ext cx="2844138" cy="1272840"/>
        </p:xfrm>
        <a:graphic>
          <a:graphicData uri="http://schemas.openxmlformats.org/presentationml/2006/ole">
            <mc:AlternateContent xmlns:mc="http://schemas.openxmlformats.org/markup-compatibility/2006">
              <mc:Choice xmlns:v="urn:schemas-microsoft-com:vml" Requires="v">
                <p:oleObj name="Bitmap Image" r:id="rId4" imgW="3086280" imgH="1380960" progId="Paint.Picture">
                  <p:embed/>
                </p:oleObj>
              </mc:Choice>
              <mc:Fallback>
                <p:oleObj name="Bitmap Image" r:id="rId4" imgW="3086280" imgH="1380960" progId="Paint.Picture">
                  <p:embed/>
                  <p:pic>
                    <p:nvPicPr>
                      <p:cNvPr id="5" name="Obiekt 4">
                        <a:extLst>
                          <a:ext uri="{FF2B5EF4-FFF2-40B4-BE49-F238E27FC236}">
                            <a16:creationId xmlns:a16="http://schemas.microsoft.com/office/drawing/2014/main" id="{8814417E-7896-42E5-BC40-AEAF3DD03E05}"/>
                          </a:ext>
                        </a:extLst>
                      </p:cNvPr>
                      <p:cNvPicPr/>
                      <p:nvPr/>
                    </p:nvPicPr>
                    <p:blipFill>
                      <a:blip r:embed="rId5"/>
                      <a:stretch>
                        <a:fillRect/>
                      </a:stretch>
                    </p:blipFill>
                    <p:spPr>
                      <a:xfrm>
                        <a:off x="7524268" y="5540543"/>
                        <a:ext cx="2844138" cy="1272840"/>
                      </a:xfrm>
                      <a:prstGeom prst="rect">
                        <a:avLst/>
                      </a:prstGeom>
                    </p:spPr>
                  </p:pic>
                </p:oleObj>
              </mc:Fallback>
            </mc:AlternateContent>
          </a:graphicData>
        </a:graphic>
      </p:graphicFrame>
      <p:pic>
        <p:nvPicPr>
          <p:cNvPr id="6" name="Obraz 5">
            <a:extLst>
              <a:ext uri="{FF2B5EF4-FFF2-40B4-BE49-F238E27FC236}">
                <a16:creationId xmlns:a16="http://schemas.microsoft.com/office/drawing/2014/main" id="{ECD1D760-C43E-48BA-8AF5-98240A7059D9}"/>
              </a:ext>
            </a:extLst>
          </p:cNvPr>
          <p:cNvPicPr>
            <a:picLocks noChangeAspect="1"/>
          </p:cNvPicPr>
          <p:nvPr/>
        </p:nvPicPr>
        <p:blipFill>
          <a:blip r:embed="rId6"/>
          <a:stretch>
            <a:fillRect/>
          </a:stretch>
        </p:blipFill>
        <p:spPr>
          <a:xfrm>
            <a:off x="1768904" y="5631832"/>
            <a:ext cx="2393663" cy="1231026"/>
          </a:xfrm>
          <a:prstGeom prst="rect">
            <a:avLst/>
          </a:prstGeom>
        </p:spPr>
      </p:pic>
    </p:spTree>
    <p:extLst>
      <p:ext uri="{BB962C8B-B14F-4D97-AF65-F5344CB8AC3E}">
        <p14:creationId xmlns:p14="http://schemas.microsoft.com/office/powerpoint/2010/main" val="394333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44D999-84B6-4B56-9FA6-BD8210489C63}"/>
              </a:ext>
            </a:extLst>
          </p:cNvPr>
          <p:cNvSpPr>
            <a:spLocks noGrp="1"/>
          </p:cNvSpPr>
          <p:nvPr>
            <p:ph type="title"/>
          </p:nvPr>
        </p:nvSpPr>
        <p:spPr>
          <a:xfrm>
            <a:off x="722194" y="257577"/>
            <a:ext cx="10515600" cy="1325563"/>
          </a:xfrm>
        </p:spPr>
        <p:txBody>
          <a:bodyPr/>
          <a:lstStyle/>
          <a:p>
            <a:r>
              <a:rPr lang="en-US" dirty="0"/>
              <a:t>Implementation in </a:t>
            </a:r>
            <a:r>
              <a:rPr lang="en-US" dirty="0" err="1"/>
              <a:t>JuMP</a:t>
            </a:r>
            <a:endParaRPr lang="pl-PL" dirty="0"/>
          </a:p>
        </p:txBody>
      </p:sp>
      <p:sp>
        <p:nvSpPr>
          <p:cNvPr id="3" name="Symbol zastępczy zawartości 2">
            <a:extLst>
              <a:ext uri="{FF2B5EF4-FFF2-40B4-BE49-F238E27FC236}">
                <a16:creationId xmlns:a16="http://schemas.microsoft.com/office/drawing/2014/main" id="{694CE0F2-D8FC-4E7B-BC40-25E3ADBC5B2E}"/>
              </a:ext>
            </a:extLst>
          </p:cNvPr>
          <p:cNvSpPr>
            <a:spLocks noGrp="1"/>
          </p:cNvSpPr>
          <p:nvPr>
            <p:ph idx="1"/>
          </p:nvPr>
        </p:nvSpPr>
        <p:spPr>
          <a:xfrm>
            <a:off x="722194" y="1419364"/>
            <a:ext cx="11165006" cy="5131558"/>
          </a:xfrm>
        </p:spPr>
        <p:txBody>
          <a:bodyPr>
            <a:normAutofit/>
          </a:bodyPr>
          <a:lstStyle/>
          <a:p>
            <a:pPr marL="0" indent="0">
              <a:buNone/>
            </a:pPr>
            <a:r>
              <a:rPr lang="en-GB" sz="2200" dirty="0">
                <a:latin typeface="Consolas" panose="020B0609020204030204" pitchFamily="49" charset="0"/>
              </a:rPr>
              <a:t>m = Model(</a:t>
            </a:r>
            <a:r>
              <a:rPr lang="en-GB" sz="2200" dirty="0" err="1">
                <a:latin typeface="Consolas" panose="020B0609020204030204" pitchFamily="49" charset="0"/>
              </a:rPr>
              <a:t>optimizer_with_attributes</a:t>
            </a:r>
            <a:r>
              <a:rPr lang="en-GB" sz="2200" dirty="0">
                <a:latin typeface="Consolas" panose="020B0609020204030204" pitchFamily="49" charset="0"/>
              </a:rPr>
              <a:t>(</a:t>
            </a:r>
            <a:r>
              <a:rPr lang="en-GB" sz="2200" dirty="0" err="1">
                <a:latin typeface="Consolas" panose="020B0609020204030204" pitchFamily="49" charset="0"/>
              </a:rPr>
              <a:t>HiGHS.Optimizer</a:t>
            </a:r>
            <a:r>
              <a:rPr lang="en-GB" sz="2200" dirty="0">
                <a:latin typeface="Consolas" panose="020B0609020204030204" pitchFamily="49" charset="0"/>
              </a:rPr>
              <a:t>));</a:t>
            </a:r>
            <a:endParaRPr lang="en-US" sz="2200" dirty="0">
              <a:latin typeface="Consolas" panose="020B0609020204030204" pitchFamily="49" charset="0"/>
            </a:endParaRPr>
          </a:p>
          <a:p>
            <a:pPr marL="0" indent="0">
              <a:buNone/>
            </a:pPr>
            <a:r>
              <a:rPr lang="pl-PL" sz="2200" dirty="0">
                <a:latin typeface="Consolas" panose="020B0609020204030204" pitchFamily="49" charset="0"/>
              </a:rPr>
              <a:t>@variable(m, x[i=1:S,</a:t>
            </a:r>
            <a:r>
              <a:rPr lang="en-US" sz="2200" dirty="0">
                <a:latin typeface="Consolas" panose="020B0609020204030204" pitchFamily="49" charset="0"/>
              </a:rPr>
              <a:t> </a:t>
            </a:r>
            <a:r>
              <a:rPr lang="pl-PL" sz="2200" dirty="0">
                <a:latin typeface="Consolas" panose="020B0609020204030204" pitchFamily="49" charset="0"/>
              </a:rPr>
              <a:t>j=1:D])</a:t>
            </a:r>
          </a:p>
          <a:p>
            <a:pPr marL="0" indent="0">
              <a:buNone/>
            </a:pPr>
            <a:r>
              <a:rPr lang="pl-PL" sz="2200" dirty="0">
                <a:latin typeface="Consolas" panose="020B0609020204030204" pitchFamily="49" charset="0"/>
              </a:rPr>
              <a:t>@</a:t>
            </a:r>
            <a:r>
              <a:rPr lang="pl-PL" sz="2200" dirty="0" err="1">
                <a:latin typeface="Consolas" panose="020B0609020204030204" pitchFamily="49" charset="0"/>
              </a:rPr>
              <a:t>objective</a:t>
            </a:r>
            <a:r>
              <a:rPr lang="pl-PL" sz="2200" dirty="0">
                <a:latin typeface="Consolas" panose="020B0609020204030204" pitchFamily="49" charset="0"/>
              </a:rPr>
              <a:t>(m, Min, sum( x[i,</a:t>
            </a:r>
            <a:r>
              <a:rPr lang="en-US" sz="2200" dirty="0">
                <a:latin typeface="Consolas" panose="020B0609020204030204" pitchFamily="49" charset="0"/>
              </a:rPr>
              <a:t> </a:t>
            </a:r>
            <a:r>
              <a:rPr lang="pl-PL" sz="2200" dirty="0">
                <a:latin typeface="Consolas" panose="020B0609020204030204" pitchFamily="49" charset="0"/>
              </a:rPr>
              <a:t>j]*</a:t>
            </a:r>
            <a:r>
              <a:rPr lang="pl-PL" sz="2200" dirty="0" err="1">
                <a:latin typeface="Consolas" panose="020B0609020204030204" pitchFamily="49" charset="0"/>
              </a:rPr>
              <a:t>distance_mx</a:t>
            </a:r>
            <a:r>
              <a:rPr lang="pl-PL" sz="2200" dirty="0">
                <a:latin typeface="Consolas" panose="020B0609020204030204" pitchFamily="49" charset="0"/>
              </a:rPr>
              <a:t>[i,</a:t>
            </a:r>
            <a:r>
              <a:rPr lang="en-US" sz="2200" dirty="0">
                <a:latin typeface="Consolas" panose="020B0609020204030204" pitchFamily="49" charset="0"/>
              </a:rPr>
              <a:t> </a:t>
            </a:r>
            <a:r>
              <a:rPr lang="pl-PL" sz="2200" dirty="0">
                <a:latin typeface="Consolas" panose="020B0609020204030204" pitchFamily="49" charset="0"/>
              </a:rPr>
              <a:t>j] for i=1:S,</a:t>
            </a:r>
            <a:r>
              <a:rPr lang="en-US" sz="2200" dirty="0">
                <a:latin typeface="Consolas" panose="020B0609020204030204" pitchFamily="49" charset="0"/>
              </a:rPr>
              <a:t> </a:t>
            </a:r>
            <a:r>
              <a:rPr lang="pl-PL" sz="2200" dirty="0">
                <a:latin typeface="Consolas" panose="020B0609020204030204" pitchFamily="49" charset="0"/>
              </a:rPr>
              <a:t>j=1:D))</a:t>
            </a:r>
          </a:p>
          <a:p>
            <a:pPr marL="0" indent="0">
              <a:buNone/>
            </a:pPr>
            <a:r>
              <a:rPr lang="pl-PL" sz="2200" dirty="0">
                <a:latin typeface="Consolas" panose="020B0609020204030204" pitchFamily="49" charset="0"/>
              </a:rPr>
              <a:t>@</a:t>
            </a:r>
            <a:r>
              <a:rPr lang="pl-PL" sz="2200" dirty="0" err="1">
                <a:latin typeface="Consolas" panose="020B0609020204030204" pitchFamily="49" charset="0"/>
              </a:rPr>
              <a:t>constraint</a:t>
            </a:r>
            <a:r>
              <a:rPr lang="pl-PL" sz="2200" dirty="0">
                <a:latin typeface="Consolas" panose="020B0609020204030204" pitchFamily="49" charset="0"/>
              </a:rPr>
              <a:t>(m,</a:t>
            </a:r>
            <a:r>
              <a:rPr lang="en-US" sz="2200" dirty="0">
                <a:latin typeface="Consolas" panose="020B0609020204030204" pitchFamily="49" charset="0"/>
              </a:rPr>
              <a:t> </a:t>
            </a:r>
            <a:r>
              <a:rPr lang="pl-PL" sz="2200" dirty="0">
                <a:latin typeface="Consolas" panose="020B0609020204030204" pitchFamily="49" charset="0"/>
              </a:rPr>
              <a:t>x .&gt;= 0)</a:t>
            </a:r>
          </a:p>
          <a:p>
            <a:pPr marL="0" indent="0">
              <a:buNone/>
            </a:pPr>
            <a:r>
              <a:rPr lang="pl-PL" sz="2200" dirty="0">
                <a:latin typeface="Consolas" panose="020B0609020204030204" pitchFamily="49" charset="0"/>
              </a:rPr>
              <a:t>for j=1:D</a:t>
            </a:r>
          </a:p>
          <a:p>
            <a:pPr marL="0" indent="0">
              <a:buNone/>
            </a:pPr>
            <a:r>
              <a:rPr lang="pl-PL" sz="2200" dirty="0">
                <a:latin typeface="Consolas" panose="020B0609020204030204" pitchFamily="49" charset="0"/>
              </a:rPr>
              <a:t>   @</a:t>
            </a:r>
            <a:r>
              <a:rPr lang="pl-PL" sz="2200" dirty="0" err="1">
                <a:latin typeface="Consolas" panose="020B0609020204030204" pitchFamily="49" charset="0"/>
              </a:rPr>
              <a:t>constraint</a:t>
            </a:r>
            <a:r>
              <a:rPr lang="pl-PL" sz="2200" dirty="0">
                <a:latin typeface="Consolas" panose="020B0609020204030204" pitchFamily="49" charset="0"/>
              </a:rPr>
              <a:t>(m, sum( x[i,</a:t>
            </a:r>
            <a:r>
              <a:rPr lang="en-US" sz="2200" dirty="0">
                <a:latin typeface="Consolas" panose="020B0609020204030204" pitchFamily="49" charset="0"/>
              </a:rPr>
              <a:t> </a:t>
            </a:r>
            <a:r>
              <a:rPr lang="pl-PL" sz="2200" dirty="0">
                <a:latin typeface="Consolas" panose="020B0609020204030204" pitchFamily="49" charset="0"/>
              </a:rPr>
              <a:t>j] for i=1:S) &gt;= </a:t>
            </a:r>
            <a:r>
              <a:rPr lang="pl-PL" sz="2200" dirty="0" err="1">
                <a:latin typeface="Consolas" panose="020B0609020204030204" pitchFamily="49" charset="0"/>
              </a:rPr>
              <a:t>demand</a:t>
            </a:r>
            <a:r>
              <a:rPr lang="pl-PL" sz="2200" dirty="0">
                <a:latin typeface="Consolas" panose="020B0609020204030204" pitchFamily="49" charset="0"/>
              </a:rPr>
              <a:t>[j]   )</a:t>
            </a:r>
          </a:p>
          <a:p>
            <a:pPr marL="0" indent="0">
              <a:buNone/>
            </a:pPr>
            <a:r>
              <a:rPr lang="pl-PL" sz="2200" dirty="0">
                <a:latin typeface="Consolas" panose="020B0609020204030204" pitchFamily="49" charset="0"/>
              </a:rPr>
              <a:t>end</a:t>
            </a:r>
          </a:p>
          <a:p>
            <a:pPr marL="0" indent="0">
              <a:buNone/>
            </a:pPr>
            <a:r>
              <a:rPr lang="pl-PL" sz="2200" dirty="0">
                <a:latin typeface="Consolas" panose="020B0609020204030204" pitchFamily="49" charset="0"/>
              </a:rPr>
              <a:t>for i=1:S</a:t>
            </a:r>
          </a:p>
          <a:p>
            <a:pPr marL="0" indent="0">
              <a:buNone/>
            </a:pPr>
            <a:r>
              <a:rPr lang="pl-PL" sz="2200" dirty="0">
                <a:latin typeface="Consolas" panose="020B0609020204030204" pitchFamily="49" charset="0"/>
              </a:rPr>
              <a:t>   @</a:t>
            </a:r>
            <a:r>
              <a:rPr lang="pl-PL" sz="2200" dirty="0" err="1">
                <a:latin typeface="Consolas" panose="020B0609020204030204" pitchFamily="49" charset="0"/>
              </a:rPr>
              <a:t>constraint</a:t>
            </a:r>
            <a:r>
              <a:rPr lang="pl-PL" sz="2200" dirty="0">
                <a:latin typeface="Consolas" panose="020B0609020204030204" pitchFamily="49" charset="0"/>
              </a:rPr>
              <a:t>(m, sum( x[i,</a:t>
            </a:r>
            <a:r>
              <a:rPr lang="en-US" sz="2200" dirty="0">
                <a:latin typeface="Consolas" panose="020B0609020204030204" pitchFamily="49" charset="0"/>
              </a:rPr>
              <a:t> </a:t>
            </a:r>
            <a:r>
              <a:rPr lang="pl-PL" sz="2200" dirty="0">
                <a:latin typeface="Consolas" panose="020B0609020204030204" pitchFamily="49" charset="0"/>
              </a:rPr>
              <a:t>j] for j=1:D) &lt;= </a:t>
            </a:r>
            <a:r>
              <a:rPr lang="pl-PL" sz="2200" dirty="0" err="1">
                <a:latin typeface="Consolas" panose="020B0609020204030204" pitchFamily="49" charset="0"/>
              </a:rPr>
              <a:t>supply</a:t>
            </a:r>
            <a:r>
              <a:rPr lang="pl-PL" sz="2200" dirty="0">
                <a:latin typeface="Consolas" panose="020B0609020204030204" pitchFamily="49" charset="0"/>
              </a:rPr>
              <a:t>[i]   )</a:t>
            </a:r>
          </a:p>
          <a:p>
            <a:pPr marL="0" indent="0">
              <a:buNone/>
            </a:pPr>
            <a:r>
              <a:rPr lang="pl-PL" sz="2200" dirty="0">
                <a:latin typeface="Consolas" panose="020B0609020204030204" pitchFamily="49" charset="0"/>
              </a:rPr>
              <a:t>end</a:t>
            </a:r>
          </a:p>
          <a:p>
            <a:pPr marL="0" indent="0">
              <a:buNone/>
            </a:pPr>
            <a:r>
              <a:rPr lang="pl-PL" sz="2200" dirty="0" err="1">
                <a:latin typeface="Consolas" panose="020B0609020204030204" pitchFamily="49" charset="0"/>
              </a:rPr>
              <a:t>optimize</a:t>
            </a:r>
            <a:r>
              <a:rPr lang="pl-PL" sz="2200" dirty="0">
                <a:latin typeface="Consolas" panose="020B0609020204030204" pitchFamily="49" charset="0"/>
              </a:rPr>
              <a:t>!(m)</a:t>
            </a:r>
          </a:p>
          <a:p>
            <a:pPr marL="0" indent="0">
              <a:buNone/>
            </a:pPr>
            <a:r>
              <a:rPr lang="pl-PL" sz="2200" dirty="0" err="1">
                <a:latin typeface="Consolas" panose="020B0609020204030204" pitchFamily="49" charset="0"/>
              </a:rPr>
              <a:t>termination_status</a:t>
            </a:r>
            <a:r>
              <a:rPr lang="pl-PL" sz="2200" dirty="0">
                <a:latin typeface="Consolas" panose="020B0609020204030204" pitchFamily="49" charset="0"/>
              </a:rPr>
              <a:t>(m)</a:t>
            </a:r>
          </a:p>
          <a:p>
            <a:pPr marL="0" indent="0">
              <a:buNone/>
            </a:pPr>
            <a:endParaRPr lang="pl-PL" sz="2200" dirty="0">
              <a:latin typeface="Consolas" panose="020B0609020204030204" pitchFamily="49" charset="0"/>
            </a:endParaRPr>
          </a:p>
        </p:txBody>
      </p:sp>
    </p:spTree>
    <p:extLst>
      <p:ext uri="{BB962C8B-B14F-4D97-AF65-F5344CB8AC3E}">
        <p14:creationId xmlns:p14="http://schemas.microsoft.com/office/powerpoint/2010/main" val="3152370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Working with matrices in Julia</a:t>
            </a:r>
          </a:p>
        </p:txBody>
      </p:sp>
      <p:sp>
        <p:nvSpPr>
          <p:cNvPr id="3" name="Symbol zastępczy zawartości 2"/>
          <p:cNvSpPr>
            <a:spLocks noGrp="1"/>
          </p:cNvSpPr>
          <p:nvPr>
            <p:ph idx="1"/>
          </p:nvPr>
        </p:nvSpPr>
        <p:spPr>
          <a:xfrm>
            <a:off x="838200" y="1825624"/>
            <a:ext cx="10515600" cy="5032375"/>
          </a:xfrm>
        </p:spPr>
        <p:txBody>
          <a:bodyPr>
            <a:normAutofit fontScale="92500" lnSpcReduction="20000"/>
          </a:bodyPr>
          <a:lstStyle/>
          <a:p>
            <a:r>
              <a:rPr lang="en-GB" dirty="0"/>
              <a:t>Matrices are indexed from 1 (as in Matlab or R)</a:t>
            </a:r>
          </a:p>
          <a:p>
            <a:r>
              <a:rPr lang="en-GB" dirty="0"/>
              <a:t>Vectors are </a:t>
            </a:r>
            <a:r>
              <a:rPr lang="en-GB" dirty="0" err="1"/>
              <a:t>are</a:t>
            </a:r>
            <a:r>
              <a:rPr lang="en-GB" dirty="0"/>
              <a:t> vertical (not horizontal as in </a:t>
            </a:r>
            <a:r>
              <a:rPr lang="en-GB" dirty="0" err="1"/>
              <a:t>numpy</a:t>
            </a:r>
            <a:r>
              <a:rPr lang="en-GB" dirty="0"/>
              <a:t>)</a:t>
            </a:r>
          </a:p>
          <a:p>
            <a:r>
              <a:rPr lang="en-GB" dirty="0"/>
              <a:t>Built-in support for views using the @view macro</a:t>
            </a:r>
          </a:p>
          <a:p>
            <a:r>
              <a:rPr lang="en-GB" dirty="0"/>
              <a:t>Pass-by-sharing (changes in matrices and vectors inside functions will be seen outside of functions)</a:t>
            </a:r>
          </a:p>
          <a:p>
            <a:r>
              <a:rPr lang="en-GB" dirty="0"/>
              <a:t>Matrix size is fixed, vectors can be increased using push!, append!, and resize!</a:t>
            </a:r>
          </a:p>
          <a:p>
            <a:r>
              <a:rPr lang="en-GB" dirty="0"/>
              <a:t>Performance notes:</a:t>
            </a:r>
          </a:p>
          <a:p>
            <a:pPr lvl="1"/>
            <a:r>
              <a:rPr lang="en-GB" dirty="0"/>
              <a:t>Index range checking is enabled by default - can be disabled with the @inbounds macro</a:t>
            </a:r>
          </a:p>
          <a:p>
            <a:pPr lvl="1"/>
            <a:r>
              <a:rPr lang="en-GB" dirty="0"/>
              <a:t>The order of physical data in memory - column-major-order (C++ or Python use row-major)</a:t>
            </a:r>
          </a:p>
          <a:p>
            <a:pPr lvl="1"/>
            <a:r>
              <a:rPr lang="en-GB" dirty="0"/>
              <a:t>For small matrices, the same performance as for scalars can be achieved using the </a:t>
            </a:r>
            <a:r>
              <a:rPr lang="en-GB" dirty="0" err="1"/>
              <a:t>StaticArrays.jl</a:t>
            </a:r>
            <a:r>
              <a:rPr lang="en-GB" dirty="0"/>
              <a:t> library</a:t>
            </a:r>
            <a:endParaRPr lang="pl-PL" sz="1600" dirty="0"/>
          </a:p>
        </p:txBody>
      </p:sp>
    </p:spTree>
    <p:extLst>
      <p:ext uri="{BB962C8B-B14F-4D97-AF65-F5344CB8AC3E}">
        <p14:creationId xmlns:p14="http://schemas.microsoft.com/office/powerpoint/2010/main" val="939167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C7CE-97D0-425D-978B-2A13E5847EEA}"/>
              </a:ext>
            </a:extLst>
          </p:cNvPr>
          <p:cNvSpPr>
            <a:spLocks noGrp="1"/>
          </p:cNvSpPr>
          <p:nvPr>
            <p:ph type="title"/>
          </p:nvPr>
        </p:nvSpPr>
        <p:spPr/>
        <p:txBody>
          <a:bodyPr>
            <a:normAutofit/>
          </a:bodyPr>
          <a:lstStyle/>
          <a:p>
            <a:r>
              <a:rPr lang="en-US" dirty="0"/>
              <a:t>JuMP</a:t>
            </a:r>
            <a:br>
              <a:rPr lang="en-US" dirty="0"/>
            </a:br>
            <a:r>
              <a:rPr lang="en-US" dirty="0"/>
              <a:t>Travelling salesman problem</a:t>
            </a:r>
          </a:p>
        </p:txBody>
      </p:sp>
      <p:sp>
        <p:nvSpPr>
          <p:cNvPr id="3" name="Subtitle 2">
            <a:extLst>
              <a:ext uri="{FF2B5EF4-FFF2-40B4-BE49-F238E27FC236}">
                <a16:creationId xmlns:a16="http://schemas.microsoft.com/office/drawing/2014/main" id="{D7945B83-ABC8-401E-9535-C25DC500BB36}"/>
              </a:ext>
            </a:extLst>
          </p:cNvPr>
          <p:cNvSpPr>
            <a:spLocks noGrp="1"/>
          </p:cNvSpPr>
          <p:nvPr>
            <p:ph type="body" idx="1"/>
          </p:nvPr>
        </p:nvSpPr>
        <p:spPr/>
        <p:txBody>
          <a:bodyPr/>
          <a:lstStyle/>
          <a:p>
            <a:r>
              <a:rPr lang="en-US" dirty="0"/>
              <a:t> </a:t>
            </a:r>
          </a:p>
        </p:txBody>
      </p:sp>
      <p:sp>
        <p:nvSpPr>
          <p:cNvPr id="5" name="Prostokąt 4"/>
          <p:cNvSpPr/>
          <p:nvPr/>
        </p:nvSpPr>
        <p:spPr>
          <a:xfrm>
            <a:off x="5518370" y="6211907"/>
            <a:ext cx="300082" cy="707886"/>
          </a:xfrm>
          <a:prstGeom prst="rect">
            <a:avLst/>
          </a:prstGeom>
        </p:spPr>
        <p:txBody>
          <a:bodyPr wrap="none">
            <a:spAutoFit/>
          </a:bodyPr>
          <a:lstStyle/>
          <a:p>
            <a:pPr algn="ctr"/>
            <a:r>
              <a:rPr lang="en-US" sz="4000" dirty="0">
                <a:solidFill>
                  <a:srgbClr val="FF0000"/>
                </a:solidFill>
              </a:rPr>
              <a:t> </a:t>
            </a:r>
          </a:p>
        </p:txBody>
      </p:sp>
    </p:spTree>
    <p:extLst>
      <p:ext uri="{BB962C8B-B14F-4D97-AF65-F5344CB8AC3E}">
        <p14:creationId xmlns:p14="http://schemas.microsoft.com/office/powerpoint/2010/main" val="3063314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sz="3627" dirty="0"/>
              <a:t>Use case scenario</a:t>
            </a:r>
            <a:endParaRPr lang="pl-PL" dirty="0"/>
          </a:p>
        </p:txBody>
      </p:sp>
      <p:sp>
        <p:nvSpPr>
          <p:cNvPr id="3" name="Symbol zastępczy zawartości 2"/>
          <p:cNvSpPr>
            <a:spLocks noGrp="1"/>
          </p:cNvSpPr>
          <p:nvPr>
            <p:ph idx="1"/>
          </p:nvPr>
        </p:nvSpPr>
        <p:spPr/>
        <p:txBody>
          <a:bodyPr>
            <a:noAutofit/>
          </a:bodyPr>
          <a:lstStyle/>
          <a:p>
            <a:pPr marL="0" indent="0">
              <a:buNone/>
            </a:pPr>
            <a:r>
              <a:rPr lang="en-US" sz="2539" dirty="0">
                <a:latin typeface="Calibri Light" panose="020F0302020204030204" pitchFamily="34" charset="0"/>
                <a:cs typeface="Calibri Light" panose="020F0302020204030204" pitchFamily="34" charset="0"/>
              </a:rPr>
              <a:t>The Subway restaurant chain in Las Vegas has a total of 118 restaurants in different parts of the city.</a:t>
            </a:r>
          </a:p>
          <a:p>
            <a:pPr marL="0" indent="0">
              <a:buNone/>
            </a:pPr>
            <a:r>
              <a:rPr lang="en-US" sz="2539" dirty="0">
                <a:latin typeface="Calibri Light" panose="020F0302020204030204" pitchFamily="34" charset="0"/>
                <a:cs typeface="Calibri Light" panose="020F0302020204030204" pitchFamily="34" charset="0"/>
              </a:rPr>
              <a:t>Company’s manager plans to visit all restaurants during a single day.</a:t>
            </a:r>
          </a:p>
          <a:p>
            <a:pPr marL="0" indent="0">
              <a:buNone/>
            </a:pPr>
            <a:r>
              <a:rPr lang="en-US" sz="2539" dirty="0">
                <a:latin typeface="Calibri Light" panose="020F0302020204030204" pitchFamily="34" charset="0"/>
                <a:cs typeface="Calibri Light" panose="020F0302020204030204" pitchFamily="34" charset="0"/>
              </a:rPr>
              <a:t>What is the optimal order that restaurants should be visited?</a:t>
            </a:r>
            <a:endParaRPr lang="pl-PL" sz="2539" dirty="0">
              <a:latin typeface="Calibri Light" panose="020F0302020204030204" pitchFamily="34" charset="0"/>
              <a:cs typeface="Calibri Light" panose="020F0302020204030204" pitchFamily="34" charset="0"/>
            </a:endParaRPr>
          </a:p>
        </p:txBody>
      </p:sp>
      <p:sp>
        <p:nvSpPr>
          <p:cNvPr id="4" name="Symbol zastępczy stopki 3"/>
          <p:cNvSpPr>
            <a:spLocks noGrp="1"/>
          </p:cNvSpPr>
          <p:nvPr>
            <p:ph type="ftr" sz="quarter" idx="4294967295"/>
          </p:nvPr>
        </p:nvSpPr>
        <p:spPr>
          <a:xfrm>
            <a:off x="4561360" y="6356351"/>
            <a:ext cx="3069281" cy="365125"/>
          </a:xfrm>
        </p:spPr>
        <p:txBody>
          <a:bodyPr/>
          <a:lstStyle/>
          <a:p>
            <a:endParaRPr lang="en-US" dirty="0"/>
          </a:p>
        </p:txBody>
      </p:sp>
      <p:sp>
        <p:nvSpPr>
          <p:cNvPr id="5" name="Symbol zastępczy numeru slajdu 4"/>
          <p:cNvSpPr>
            <a:spLocks noGrp="1"/>
          </p:cNvSpPr>
          <p:nvPr>
            <p:ph type="sldNum" sz="quarter" idx="12"/>
          </p:nvPr>
        </p:nvSpPr>
        <p:spPr/>
        <p:txBody>
          <a:bodyPr/>
          <a:lstStyle/>
          <a:p>
            <a:fld id="{2066355A-084C-D24E-9AD2-7E4FC41EA627}" type="slidenum">
              <a:rPr lang="en-US" smtClean="0"/>
              <a:pPr/>
              <a:t>21</a:t>
            </a:fld>
            <a:endParaRPr lang="en-US" dirty="0"/>
          </a:p>
        </p:txBody>
      </p:sp>
    </p:spTree>
    <p:extLst>
      <p:ext uri="{BB962C8B-B14F-4D97-AF65-F5344CB8AC3E}">
        <p14:creationId xmlns:p14="http://schemas.microsoft.com/office/powerpoint/2010/main" val="3824462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F0DEB33-A855-4430-86F9-9B45B9679437}"/>
              </a:ext>
            </a:extLst>
          </p:cNvPr>
          <p:cNvSpPr>
            <a:spLocks noGrp="1"/>
          </p:cNvSpPr>
          <p:nvPr>
            <p:ph type="title"/>
          </p:nvPr>
        </p:nvSpPr>
        <p:spPr/>
        <p:txBody>
          <a:bodyPr/>
          <a:lstStyle/>
          <a:p>
            <a:r>
              <a:rPr lang="en-US" dirty="0"/>
              <a:t>Traveling salesman problem (TSP)</a:t>
            </a:r>
            <a:endParaRPr lang="pl-PL" dirty="0"/>
          </a:p>
        </p:txBody>
      </p:sp>
      <p:sp>
        <p:nvSpPr>
          <p:cNvPr id="3" name="Symbol zastępczy zawartości 2">
            <a:extLst>
              <a:ext uri="{FF2B5EF4-FFF2-40B4-BE49-F238E27FC236}">
                <a16:creationId xmlns:a16="http://schemas.microsoft.com/office/drawing/2014/main" id="{082ADB2E-949A-43E3-BB99-92261A3A9D9B}"/>
              </a:ext>
            </a:extLst>
          </p:cNvPr>
          <p:cNvSpPr>
            <a:spLocks noGrp="1"/>
          </p:cNvSpPr>
          <p:nvPr>
            <p:ph idx="1"/>
          </p:nvPr>
        </p:nvSpPr>
        <p:spPr/>
        <p:txBody>
          <a:bodyPr/>
          <a:lstStyle/>
          <a:p>
            <a:r>
              <a:rPr lang="en-US" dirty="0"/>
              <a:t>Variables:</a:t>
            </a:r>
          </a:p>
          <a:p>
            <a:pPr lvl="1"/>
            <a:r>
              <a:rPr lang="en-US" i="1" dirty="0" err="1">
                <a:latin typeface="Times New Roman" panose="02020603050405020304" pitchFamily="18" charset="0"/>
                <a:cs typeface="Times New Roman" panose="02020603050405020304" pitchFamily="18" charset="0"/>
              </a:rPr>
              <a:t>c</a:t>
            </a:r>
            <a:r>
              <a:rPr lang="en-US" i="1" baseline="-25000" dirty="0" err="1">
                <a:latin typeface="Times New Roman" panose="02020603050405020304" pitchFamily="18" charset="0"/>
                <a:cs typeface="Times New Roman" panose="02020603050405020304" pitchFamily="18" charset="0"/>
              </a:rPr>
              <a:t>ft</a:t>
            </a:r>
            <a:r>
              <a:rPr lang="en-US" dirty="0"/>
              <a:t> – cost of travel from “</a:t>
            </a:r>
            <a:r>
              <a:rPr lang="en-US" i="1" dirty="0">
                <a:latin typeface="Times New Roman" panose="02020603050405020304" pitchFamily="18" charset="0"/>
                <a:cs typeface="Times New Roman" panose="02020603050405020304" pitchFamily="18" charset="0"/>
              </a:rPr>
              <a:t>f </a:t>
            </a:r>
            <a:r>
              <a:rPr lang="en-US" dirty="0"/>
              <a:t>” to “</a:t>
            </a:r>
            <a:r>
              <a:rPr lang="en-US" i="1" dirty="0">
                <a:latin typeface="Times New Roman" panose="02020603050405020304" pitchFamily="18" charset="0"/>
                <a:cs typeface="Times New Roman" panose="02020603050405020304" pitchFamily="18" charset="0"/>
              </a:rPr>
              <a:t>t</a:t>
            </a:r>
            <a:r>
              <a:rPr lang="en-US" sz="600" i="1" dirty="0">
                <a:latin typeface="Times New Roman" panose="02020603050405020304" pitchFamily="18" charset="0"/>
                <a:cs typeface="Times New Roman" panose="02020603050405020304" pitchFamily="18" charset="0"/>
              </a:rPr>
              <a:t> </a:t>
            </a:r>
            <a:r>
              <a:rPr lang="en-US" dirty="0"/>
              <a:t>”</a:t>
            </a:r>
          </a:p>
          <a:p>
            <a:pPr lvl="1"/>
            <a:r>
              <a:rPr lang="en-US" i="1" dirty="0" err="1">
                <a:latin typeface="Times New Roman" panose="02020603050405020304" pitchFamily="18" charset="0"/>
                <a:cs typeface="Times New Roman" panose="02020603050405020304" pitchFamily="18" charset="0"/>
              </a:rPr>
              <a:t>x</a:t>
            </a:r>
            <a:r>
              <a:rPr lang="en-US" i="1" baseline="-25000" dirty="0" err="1">
                <a:latin typeface="Times New Roman" panose="02020603050405020304" pitchFamily="18" charset="0"/>
                <a:cs typeface="Times New Roman" panose="02020603050405020304" pitchFamily="18" charset="0"/>
              </a:rPr>
              <a:t>ft</a:t>
            </a:r>
            <a:r>
              <a:rPr lang="en-US" dirty="0"/>
              <a:t> – binary variable indicating 1 when agent travels from “</a:t>
            </a:r>
            <a:r>
              <a:rPr lang="en-US" i="1" dirty="0">
                <a:latin typeface="Times New Roman" panose="02020603050405020304" pitchFamily="18" charset="0"/>
                <a:cs typeface="Times New Roman" panose="02020603050405020304" pitchFamily="18" charset="0"/>
              </a:rPr>
              <a:t>f </a:t>
            </a:r>
            <a:r>
              <a:rPr lang="en-US" dirty="0"/>
              <a:t>” to “</a:t>
            </a:r>
            <a:r>
              <a:rPr lang="en-US" i="1" dirty="0">
                <a:latin typeface="Times New Roman" panose="02020603050405020304" pitchFamily="18" charset="0"/>
                <a:cs typeface="Times New Roman" panose="02020603050405020304" pitchFamily="18" charset="0"/>
              </a:rPr>
              <a:t>t</a:t>
            </a:r>
            <a:r>
              <a:rPr lang="en-US" sz="500" i="1" dirty="0">
                <a:latin typeface="Times New Roman" panose="02020603050405020304" pitchFamily="18" charset="0"/>
                <a:cs typeface="Times New Roman" panose="02020603050405020304" pitchFamily="18" charset="0"/>
              </a:rPr>
              <a:t> </a:t>
            </a:r>
            <a:r>
              <a:rPr lang="en-US" dirty="0"/>
              <a:t>”</a:t>
            </a:r>
            <a:endParaRPr lang="pl-PL" dirty="0"/>
          </a:p>
        </p:txBody>
      </p:sp>
      <p:sp>
        <p:nvSpPr>
          <p:cNvPr id="4" name="Prostokąt 3">
            <a:extLst>
              <a:ext uri="{FF2B5EF4-FFF2-40B4-BE49-F238E27FC236}">
                <a16:creationId xmlns:a16="http://schemas.microsoft.com/office/drawing/2014/main" id="{34F99F03-369D-48EA-ABDD-CFB0EFC54F50}"/>
              </a:ext>
            </a:extLst>
          </p:cNvPr>
          <p:cNvSpPr/>
          <p:nvPr/>
        </p:nvSpPr>
        <p:spPr>
          <a:xfrm>
            <a:off x="3047999" y="6169709"/>
            <a:ext cx="8784609" cy="646331"/>
          </a:xfrm>
          <a:prstGeom prst="rect">
            <a:avLst/>
          </a:prstGeom>
        </p:spPr>
        <p:txBody>
          <a:bodyPr wrap="square">
            <a:spAutoFit/>
          </a:bodyPr>
          <a:lstStyle/>
          <a:p>
            <a:r>
              <a:rPr lang="en-US" dirty="0"/>
              <a:t>The mathematical problem framing based on: Julia Programming for Operations Research A Primer on Computing, </a:t>
            </a:r>
            <a:r>
              <a:rPr lang="en-US" dirty="0" err="1"/>
              <a:t>Changhyun</a:t>
            </a:r>
            <a:r>
              <a:rPr lang="en-US" dirty="0"/>
              <a:t> Kwon, 2018, see: http://opensourc.es/blog/mip-tsp</a:t>
            </a:r>
          </a:p>
        </p:txBody>
      </p:sp>
      <p:pic>
        <p:nvPicPr>
          <p:cNvPr id="6" name="Obraz 5">
            <a:extLst>
              <a:ext uri="{FF2B5EF4-FFF2-40B4-BE49-F238E27FC236}">
                <a16:creationId xmlns:a16="http://schemas.microsoft.com/office/drawing/2014/main" id="{F2219F67-C54C-44BD-913D-9DEA53CAAEED}"/>
              </a:ext>
            </a:extLst>
          </p:cNvPr>
          <p:cNvPicPr>
            <a:picLocks noChangeAspect="1"/>
          </p:cNvPicPr>
          <p:nvPr/>
        </p:nvPicPr>
        <p:blipFill>
          <a:blip r:embed="rId2"/>
          <a:stretch>
            <a:fillRect/>
          </a:stretch>
        </p:blipFill>
        <p:spPr>
          <a:xfrm>
            <a:off x="3273327" y="3321720"/>
            <a:ext cx="2948915" cy="1370623"/>
          </a:xfrm>
          <a:prstGeom prst="rect">
            <a:avLst/>
          </a:prstGeom>
        </p:spPr>
      </p:pic>
    </p:spTree>
    <p:extLst>
      <p:ext uri="{BB962C8B-B14F-4D97-AF65-F5344CB8AC3E}">
        <p14:creationId xmlns:p14="http://schemas.microsoft.com/office/powerpoint/2010/main" val="2311999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7F7710F-514F-48B7-9FD6-68F6734DE903}"/>
              </a:ext>
            </a:extLst>
          </p:cNvPr>
          <p:cNvSpPr>
            <a:spLocks noGrp="1"/>
          </p:cNvSpPr>
          <p:nvPr>
            <p:ph type="title"/>
          </p:nvPr>
        </p:nvSpPr>
        <p:spPr/>
        <p:txBody>
          <a:bodyPr/>
          <a:lstStyle/>
          <a:p>
            <a:r>
              <a:rPr lang="en-US" dirty="0"/>
              <a:t>TSP</a:t>
            </a:r>
            <a:endParaRPr lang="pl-PL" dirty="0"/>
          </a:p>
        </p:txBody>
      </p:sp>
      <p:sp>
        <p:nvSpPr>
          <p:cNvPr id="4" name="Prostokąt 3">
            <a:extLst>
              <a:ext uri="{FF2B5EF4-FFF2-40B4-BE49-F238E27FC236}">
                <a16:creationId xmlns:a16="http://schemas.microsoft.com/office/drawing/2014/main" id="{85F56055-5C7A-4F9E-BC47-54A3D369013C}"/>
              </a:ext>
            </a:extLst>
          </p:cNvPr>
          <p:cNvSpPr/>
          <p:nvPr/>
        </p:nvSpPr>
        <p:spPr>
          <a:xfrm>
            <a:off x="5036023" y="6311900"/>
            <a:ext cx="7138217" cy="461665"/>
          </a:xfrm>
          <a:prstGeom prst="rect">
            <a:avLst/>
          </a:prstGeom>
        </p:spPr>
        <p:txBody>
          <a:bodyPr wrap="square">
            <a:spAutoFit/>
          </a:bodyPr>
          <a:lstStyle/>
          <a:p>
            <a:r>
              <a:rPr lang="en-US" sz="2400" dirty="0"/>
              <a:t>For more details see: http://opensourc.es/blog/mip-tsp</a:t>
            </a:r>
          </a:p>
        </p:txBody>
      </p:sp>
      <p:pic>
        <p:nvPicPr>
          <p:cNvPr id="5" name="Obraz 4">
            <a:extLst>
              <a:ext uri="{FF2B5EF4-FFF2-40B4-BE49-F238E27FC236}">
                <a16:creationId xmlns:a16="http://schemas.microsoft.com/office/drawing/2014/main" id="{C482DDE8-46D6-4D00-A53F-1492782DF23D}"/>
              </a:ext>
            </a:extLst>
          </p:cNvPr>
          <p:cNvPicPr>
            <a:picLocks noChangeAspect="1"/>
          </p:cNvPicPr>
          <p:nvPr/>
        </p:nvPicPr>
        <p:blipFill>
          <a:blip r:embed="rId2"/>
          <a:stretch>
            <a:fillRect/>
          </a:stretch>
        </p:blipFill>
        <p:spPr>
          <a:xfrm>
            <a:off x="3990779" y="480046"/>
            <a:ext cx="2948915" cy="1370623"/>
          </a:xfrm>
          <a:prstGeom prst="rect">
            <a:avLst/>
          </a:prstGeom>
        </p:spPr>
      </p:pic>
      <p:pic>
        <p:nvPicPr>
          <p:cNvPr id="6" name="Obraz 5">
            <a:extLst>
              <a:ext uri="{FF2B5EF4-FFF2-40B4-BE49-F238E27FC236}">
                <a16:creationId xmlns:a16="http://schemas.microsoft.com/office/drawing/2014/main" id="{A427F75F-4E74-457B-8C0A-07F21EE3ADA6}"/>
              </a:ext>
            </a:extLst>
          </p:cNvPr>
          <p:cNvPicPr>
            <a:picLocks noChangeAspect="1"/>
          </p:cNvPicPr>
          <p:nvPr/>
        </p:nvPicPr>
        <p:blipFill>
          <a:blip r:embed="rId3"/>
          <a:stretch>
            <a:fillRect/>
          </a:stretch>
        </p:blipFill>
        <p:spPr>
          <a:xfrm>
            <a:off x="3803105" y="1805609"/>
            <a:ext cx="3766734" cy="1928146"/>
          </a:xfrm>
          <a:prstGeom prst="rect">
            <a:avLst/>
          </a:prstGeom>
        </p:spPr>
      </p:pic>
      <p:sp>
        <p:nvSpPr>
          <p:cNvPr id="7" name="pole tekstowe 6">
            <a:extLst>
              <a:ext uri="{FF2B5EF4-FFF2-40B4-BE49-F238E27FC236}">
                <a16:creationId xmlns:a16="http://schemas.microsoft.com/office/drawing/2014/main" id="{3367B78B-77E7-45AE-B3B5-26F32E3706DB}"/>
              </a:ext>
            </a:extLst>
          </p:cNvPr>
          <p:cNvSpPr txBox="1"/>
          <p:nvPr/>
        </p:nvSpPr>
        <p:spPr>
          <a:xfrm>
            <a:off x="629477" y="2434590"/>
            <a:ext cx="2404248" cy="400110"/>
          </a:xfrm>
          <a:prstGeom prst="rect">
            <a:avLst/>
          </a:prstGeom>
          <a:noFill/>
        </p:spPr>
        <p:txBody>
          <a:bodyPr wrap="none" rtlCol="0">
            <a:spAutoFit/>
          </a:bodyPr>
          <a:lstStyle/>
          <a:p>
            <a:r>
              <a:rPr lang="en-US" sz="2000" dirty="0"/>
              <a:t>Each city visited once</a:t>
            </a:r>
            <a:endParaRPr lang="pl-PL" sz="2000" dirty="0"/>
          </a:p>
        </p:txBody>
      </p:sp>
      <p:pic>
        <p:nvPicPr>
          <p:cNvPr id="8" name="Obraz 7">
            <a:extLst>
              <a:ext uri="{FF2B5EF4-FFF2-40B4-BE49-F238E27FC236}">
                <a16:creationId xmlns:a16="http://schemas.microsoft.com/office/drawing/2014/main" id="{E42D0932-7DBF-42C8-BC8D-A2B6B633FC75}"/>
              </a:ext>
            </a:extLst>
          </p:cNvPr>
          <p:cNvPicPr>
            <a:picLocks noChangeAspect="1"/>
          </p:cNvPicPr>
          <p:nvPr/>
        </p:nvPicPr>
        <p:blipFill>
          <a:blip r:embed="rId4"/>
          <a:stretch>
            <a:fillRect/>
          </a:stretch>
        </p:blipFill>
        <p:spPr>
          <a:xfrm>
            <a:off x="3803105" y="3917156"/>
            <a:ext cx="4026533" cy="703353"/>
          </a:xfrm>
          <a:prstGeom prst="rect">
            <a:avLst/>
          </a:prstGeom>
        </p:spPr>
      </p:pic>
      <p:sp>
        <p:nvSpPr>
          <p:cNvPr id="9" name="pole tekstowe 8">
            <a:extLst>
              <a:ext uri="{FF2B5EF4-FFF2-40B4-BE49-F238E27FC236}">
                <a16:creationId xmlns:a16="http://schemas.microsoft.com/office/drawing/2014/main" id="{C5025E9A-7234-4000-8861-384DF534A776}"/>
              </a:ext>
            </a:extLst>
          </p:cNvPr>
          <p:cNvSpPr txBox="1"/>
          <p:nvPr/>
        </p:nvSpPr>
        <p:spPr>
          <a:xfrm>
            <a:off x="790174" y="4083094"/>
            <a:ext cx="2410725" cy="400110"/>
          </a:xfrm>
          <a:prstGeom prst="rect">
            <a:avLst/>
          </a:prstGeom>
          <a:noFill/>
        </p:spPr>
        <p:txBody>
          <a:bodyPr wrap="none" rtlCol="0">
            <a:spAutoFit/>
          </a:bodyPr>
          <a:lstStyle/>
          <a:p>
            <a:r>
              <a:rPr lang="en-US" sz="2000" dirty="0"/>
              <a:t>City cannot visit itself</a:t>
            </a:r>
            <a:endParaRPr lang="pl-PL" sz="2000" dirty="0"/>
          </a:p>
        </p:txBody>
      </p:sp>
      <p:pic>
        <p:nvPicPr>
          <p:cNvPr id="10" name="Obraz 9">
            <a:extLst>
              <a:ext uri="{FF2B5EF4-FFF2-40B4-BE49-F238E27FC236}">
                <a16:creationId xmlns:a16="http://schemas.microsoft.com/office/drawing/2014/main" id="{B5EC762D-2DC0-4D71-9131-3C5F2BD609BD}"/>
              </a:ext>
            </a:extLst>
          </p:cNvPr>
          <p:cNvPicPr>
            <a:picLocks noChangeAspect="1"/>
          </p:cNvPicPr>
          <p:nvPr/>
        </p:nvPicPr>
        <p:blipFill>
          <a:blip r:embed="rId5"/>
          <a:stretch>
            <a:fillRect/>
          </a:stretch>
        </p:blipFill>
        <p:spPr>
          <a:xfrm>
            <a:off x="3803105" y="4803910"/>
            <a:ext cx="5169235" cy="615234"/>
          </a:xfrm>
          <a:prstGeom prst="rect">
            <a:avLst/>
          </a:prstGeom>
        </p:spPr>
      </p:pic>
      <p:sp>
        <p:nvSpPr>
          <p:cNvPr id="11" name="pole tekstowe 10">
            <a:extLst>
              <a:ext uri="{FF2B5EF4-FFF2-40B4-BE49-F238E27FC236}">
                <a16:creationId xmlns:a16="http://schemas.microsoft.com/office/drawing/2014/main" id="{6B8A3F3F-79C8-433B-9766-327D3ED33A50}"/>
              </a:ext>
            </a:extLst>
          </p:cNvPr>
          <p:cNvSpPr txBox="1"/>
          <p:nvPr/>
        </p:nvSpPr>
        <p:spPr>
          <a:xfrm>
            <a:off x="838200" y="4926861"/>
            <a:ext cx="2355197" cy="400110"/>
          </a:xfrm>
          <a:prstGeom prst="rect">
            <a:avLst/>
          </a:prstGeom>
          <a:noFill/>
        </p:spPr>
        <p:txBody>
          <a:bodyPr wrap="none" rtlCol="0">
            <a:spAutoFit/>
          </a:bodyPr>
          <a:lstStyle/>
          <a:p>
            <a:r>
              <a:rPr lang="en-US" sz="2000" dirty="0"/>
              <a:t>Avoid two-city cycles</a:t>
            </a:r>
            <a:endParaRPr lang="pl-PL" sz="2000" dirty="0"/>
          </a:p>
        </p:txBody>
      </p:sp>
      <p:sp>
        <p:nvSpPr>
          <p:cNvPr id="12" name="pole tekstowe 11">
            <a:extLst>
              <a:ext uri="{FF2B5EF4-FFF2-40B4-BE49-F238E27FC236}">
                <a16:creationId xmlns:a16="http://schemas.microsoft.com/office/drawing/2014/main" id="{494DB911-7C2F-4B03-B60C-56D7E1E290B5}"/>
              </a:ext>
            </a:extLst>
          </p:cNvPr>
          <p:cNvSpPr txBox="1"/>
          <p:nvPr/>
        </p:nvSpPr>
        <p:spPr>
          <a:xfrm>
            <a:off x="790174" y="5754605"/>
            <a:ext cx="1873526" cy="461665"/>
          </a:xfrm>
          <a:prstGeom prst="rect">
            <a:avLst/>
          </a:prstGeom>
          <a:noFill/>
        </p:spPr>
        <p:txBody>
          <a:bodyPr wrap="none" rtlCol="0">
            <a:spAutoFit/>
          </a:bodyPr>
          <a:lstStyle/>
          <a:p>
            <a:r>
              <a:rPr lang="en-US" sz="2400" dirty="0"/>
              <a:t>Other cycles: </a:t>
            </a:r>
            <a:endParaRPr lang="pl-PL" sz="2400" dirty="0"/>
          </a:p>
        </p:txBody>
      </p:sp>
      <p:sp>
        <p:nvSpPr>
          <p:cNvPr id="13" name="pole tekstowe 12">
            <a:extLst>
              <a:ext uri="{FF2B5EF4-FFF2-40B4-BE49-F238E27FC236}">
                <a16:creationId xmlns:a16="http://schemas.microsoft.com/office/drawing/2014/main" id="{F5C60C0E-76CD-4D48-B14A-EC7D86FB3957}"/>
              </a:ext>
            </a:extLst>
          </p:cNvPr>
          <p:cNvSpPr txBox="1"/>
          <p:nvPr/>
        </p:nvSpPr>
        <p:spPr>
          <a:xfrm>
            <a:off x="3803105" y="5699079"/>
            <a:ext cx="7076617" cy="461665"/>
          </a:xfrm>
          <a:prstGeom prst="rect">
            <a:avLst/>
          </a:prstGeom>
          <a:noFill/>
        </p:spPr>
        <p:txBody>
          <a:bodyPr wrap="none" rtlCol="0">
            <a:spAutoFit/>
          </a:bodyPr>
          <a:lstStyle/>
          <a:p>
            <a:r>
              <a:rPr lang="en-US" sz="2400" dirty="0"/>
              <a:t>/dynamically add a constraint whenever a cycle occurs/</a:t>
            </a:r>
            <a:endParaRPr lang="pl-PL" sz="2400" dirty="0"/>
          </a:p>
        </p:txBody>
      </p:sp>
      <p:sp>
        <p:nvSpPr>
          <p:cNvPr id="14" name="Symbol zastępczy zawartości 2">
            <a:extLst>
              <a:ext uri="{FF2B5EF4-FFF2-40B4-BE49-F238E27FC236}">
                <a16:creationId xmlns:a16="http://schemas.microsoft.com/office/drawing/2014/main" id="{1B9DD607-1714-41F1-A3CE-2E193C4D9469}"/>
              </a:ext>
            </a:extLst>
          </p:cNvPr>
          <p:cNvSpPr>
            <a:spLocks noGrp="1"/>
          </p:cNvSpPr>
          <p:nvPr>
            <p:ph idx="1"/>
          </p:nvPr>
        </p:nvSpPr>
        <p:spPr>
          <a:xfrm>
            <a:off x="8972340" y="162516"/>
            <a:ext cx="3159102" cy="3332352"/>
          </a:xfrm>
        </p:spPr>
        <p:txBody>
          <a:bodyPr>
            <a:normAutofit fontScale="92500" lnSpcReduction="20000"/>
          </a:bodyPr>
          <a:lstStyle/>
          <a:p>
            <a:pPr marL="0" indent="0">
              <a:lnSpc>
                <a:spcPct val="120000"/>
              </a:lnSpc>
              <a:buNone/>
            </a:pPr>
            <a:r>
              <a:rPr lang="en-US" dirty="0"/>
              <a:t>Variables:</a:t>
            </a:r>
          </a:p>
          <a:p>
            <a:pPr>
              <a:lnSpc>
                <a:spcPct val="120000"/>
              </a:lnSpc>
            </a:pPr>
            <a:r>
              <a:rPr lang="en-US" i="1" dirty="0" err="1">
                <a:latin typeface="Times New Roman" panose="02020603050405020304" pitchFamily="18" charset="0"/>
                <a:cs typeface="Times New Roman" panose="02020603050405020304" pitchFamily="18" charset="0"/>
              </a:rPr>
              <a:t>c</a:t>
            </a:r>
            <a:r>
              <a:rPr lang="en-US" i="1" baseline="-25000" dirty="0" err="1">
                <a:latin typeface="Times New Roman" panose="02020603050405020304" pitchFamily="18" charset="0"/>
                <a:cs typeface="Times New Roman" panose="02020603050405020304" pitchFamily="18" charset="0"/>
              </a:rPr>
              <a:t>ft</a:t>
            </a:r>
            <a:r>
              <a:rPr lang="en-US" dirty="0"/>
              <a:t> – cost of travel </a:t>
            </a:r>
            <a:br>
              <a:rPr lang="en-US" dirty="0"/>
            </a:br>
            <a:r>
              <a:rPr lang="en-US" dirty="0"/>
              <a:t>from “</a:t>
            </a:r>
            <a:r>
              <a:rPr lang="en-US" i="1" dirty="0">
                <a:latin typeface="Times New Roman" panose="02020603050405020304" pitchFamily="18" charset="0"/>
                <a:cs typeface="Times New Roman" panose="02020603050405020304" pitchFamily="18" charset="0"/>
              </a:rPr>
              <a:t>f </a:t>
            </a:r>
            <a:r>
              <a:rPr lang="en-US" dirty="0"/>
              <a:t>” to “</a:t>
            </a:r>
            <a:r>
              <a:rPr lang="en-US" i="1" dirty="0">
                <a:latin typeface="Times New Roman" panose="02020603050405020304" pitchFamily="18" charset="0"/>
                <a:cs typeface="Times New Roman" panose="02020603050405020304" pitchFamily="18" charset="0"/>
              </a:rPr>
              <a:t>t</a:t>
            </a:r>
            <a:r>
              <a:rPr lang="en-US" sz="1000" i="1" dirty="0">
                <a:latin typeface="Times New Roman" panose="02020603050405020304" pitchFamily="18" charset="0"/>
                <a:cs typeface="Times New Roman" panose="02020603050405020304" pitchFamily="18" charset="0"/>
              </a:rPr>
              <a:t> </a:t>
            </a:r>
            <a:r>
              <a:rPr lang="en-US" dirty="0"/>
              <a:t>”</a:t>
            </a:r>
          </a:p>
          <a:p>
            <a:pPr>
              <a:lnSpc>
                <a:spcPct val="120000"/>
              </a:lnSpc>
            </a:pPr>
            <a:r>
              <a:rPr lang="en-US" i="1" dirty="0" err="1">
                <a:latin typeface="Times New Roman" panose="02020603050405020304" pitchFamily="18" charset="0"/>
                <a:cs typeface="Times New Roman" panose="02020603050405020304" pitchFamily="18" charset="0"/>
              </a:rPr>
              <a:t>x</a:t>
            </a:r>
            <a:r>
              <a:rPr lang="en-US" i="1" baseline="-25000" dirty="0" err="1">
                <a:latin typeface="Times New Roman" panose="02020603050405020304" pitchFamily="18" charset="0"/>
                <a:cs typeface="Times New Roman" panose="02020603050405020304" pitchFamily="18" charset="0"/>
              </a:rPr>
              <a:t>ft</a:t>
            </a:r>
            <a:r>
              <a:rPr lang="en-US" dirty="0"/>
              <a:t> – binary variable </a:t>
            </a:r>
            <a:br>
              <a:rPr lang="en-US" dirty="0"/>
            </a:br>
            <a:r>
              <a:rPr lang="en-US" dirty="0"/>
              <a:t>indicating 1 when </a:t>
            </a:r>
            <a:br>
              <a:rPr lang="en-US" dirty="0"/>
            </a:br>
            <a:r>
              <a:rPr lang="en-US" dirty="0"/>
              <a:t>agent travels </a:t>
            </a:r>
            <a:br>
              <a:rPr lang="en-US" dirty="0"/>
            </a:br>
            <a:r>
              <a:rPr lang="en-US" dirty="0"/>
              <a:t>from “</a:t>
            </a:r>
            <a:r>
              <a:rPr lang="en-US" i="1" dirty="0">
                <a:latin typeface="Times New Roman" panose="02020603050405020304" pitchFamily="18" charset="0"/>
                <a:cs typeface="Times New Roman" panose="02020603050405020304" pitchFamily="18" charset="0"/>
              </a:rPr>
              <a:t>f </a:t>
            </a:r>
            <a:r>
              <a:rPr lang="en-US" dirty="0"/>
              <a:t>” to “</a:t>
            </a:r>
            <a:r>
              <a:rPr lang="en-US" i="1" dirty="0">
                <a:latin typeface="Times New Roman" panose="02020603050405020304" pitchFamily="18" charset="0"/>
                <a:cs typeface="Times New Roman" panose="02020603050405020304" pitchFamily="18" charset="0"/>
              </a:rPr>
              <a:t>t</a:t>
            </a:r>
            <a:r>
              <a:rPr lang="en-US" sz="900" i="1" dirty="0">
                <a:latin typeface="Times New Roman" panose="02020603050405020304" pitchFamily="18" charset="0"/>
                <a:cs typeface="Times New Roman" panose="02020603050405020304" pitchFamily="18" charset="0"/>
              </a:rPr>
              <a:t> </a:t>
            </a:r>
            <a:r>
              <a:rPr lang="en-US" dirty="0"/>
              <a:t>”</a:t>
            </a:r>
            <a:endParaRPr lang="pl-PL" dirty="0"/>
          </a:p>
        </p:txBody>
      </p:sp>
    </p:spTree>
    <p:extLst>
      <p:ext uri="{BB962C8B-B14F-4D97-AF65-F5344CB8AC3E}">
        <p14:creationId xmlns:p14="http://schemas.microsoft.com/office/powerpoint/2010/main" val="4050113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29EBE7E-BCA4-4256-9DC8-E0673D52F889}"/>
              </a:ext>
            </a:extLst>
          </p:cNvPr>
          <p:cNvSpPr>
            <a:spLocks noGrp="1"/>
          </p:cNvSpPr>
          <p:nvPr>
            <p:ph type="title"/>
          </p:nvPr>
        </p:nvSpPr>
        <p:spPr/>
        <p:txBody>
          <a:bodyPr/>
          <a:lstStyle/>
          <a:p>
            <a:r>
              <a:rPr lang="en-US" dirty="0" err="1"/>
              <a:t>JuMP</a:t>
            </a:r>
            <a:r>
              <a:rPr lang="en-US" dirty="0"/>
              <a:t> implementation</a:t>
            </a:r>
            <a:endParaRPr lang="pl-PL" dirty="0"/>
          </a:p>
        </p:txBody>
      </p:sp>
      <p:sp>
        <p:nvSpPr>
          <p:cNvPr id="3" name="Symbol zastępczy zawartości 2">
            <a:extLst>
              <a:ext uri="{FF2B5EF4-FFF2-40B4-BE49-F238E27FC236}">
                <a16:creationId xmlns:a16="http://schemas.microsoft.com/office/drawing/2014/main" id="{42F70DFA-5909-4E2D-8DDB-81088EF3ECC7}"/>
              </a:ext>
            </a:extLst>
          </p:cNvPr>
          <p:cNvSpPr>
            <a:spLocks noGrp="1"/>
          </p:cNvSpPr>
          <p:nvPr>
            <p:ph idx="1"/>
          </p:nvPr>
        </p:nvSpPr>
        <p:spPr>
          <a:xfrm>
            <a:off x="232475" y="1899763"/>
            <a:ext cx="12364872" cy="4351338"/>
          </a:xfrm>
        </p:spPr>
        <p:txBody>
          <a:bodyPr>
            <a:normAutofit fontScale="92500"/>
          </a:bodyPr>
          <a:lstStyle/>
          <a:p>
            <a:pPr marL="0" indent="0">
              <a:buNone/>
            </a:pPr>
            <a:r>
              <a:rPr lang="en-GB" sz="2800" dirty="0">
                <a:latin typeface="Consolas" panose="020B0609020204030204" pitchFamily="49" charset="0"/>
              </a:rPr>
              <a:t>m = Model(</a:t>
            </a:r>
            <a:r>
              <a:rPr lang="en-GB" sz="2800" dirty="0" err="1">
                <a:latin typeface="Consolas" panose="020B0609020204030204" pitchFamily="49" charset="0"/>
              </a:rPr>
              <a:t>optimizer_with_attributes</a:t>
            </a:r>
            <a:r>
              <a:rPr lang="en-GB" sz="2800" dirty="0">
                <a:latin typeface="Consolas" panose="020B0609020204030204" pitchFamily="49" charset="0"/>
              </a:rPr>
              <a:t>(</a:t>
            </a:r>
            <a:r>
              <a:rPr lang="en-GB" sz="2800" dirty="0" err="1">
                <a:latin typeface="Consolas" panose="020B0609020204030204" pitchFamily="49" charset="0"/>
              </a:rPr>
              <a:t>HiGHS.Optimizer</a:t>
            </a:r>
            <a:r>
              <a:rPr lang="en-GB" sz="2800" dirty="0">
                <a:latin typeface="Consolas" panose="020B0609020204030204" pitchFamily="49" charset="0"/>
              </a:rPr>
              <a:t>));</a:t>
            </a:r>
            <a:endParaRPr lang="en-US" sz="2800" dirty="0">
              <a:latin typeface="Consolas" panose="020B0609020204030204" pitchFamily="49" charset="0"/>
            </a:endParaRPr>
          </a:p>
          <a:p>
            <a:pPr marL="0" indent="0">
              <a:buNone/>
            </a:pPr>
            <a:r>
              <a:rPr lang="pl-PL" dirty="0">
                <a:latin typeface="Consolas" panose="020B0609020204030204" pitchFamily="49" charset="0"/>
              </a:rPr>
              <a:t>@variable(m, x[f=1:N, t=1:N], Bin)</a:t>
            </a:r>
          </a:p>
          <a:p>
            <a:pPr marL="0" indent="0">
              <a:buNone/>
            </a:pPr>
            <a:r>
              <a:rPr lang="pl-PL" dirty="0">
                <a:latin typeface="Consolas" panose="020B0609020204030204" pitchFamily="49" charset="0"/>
              </a:rPr>
              <a:t>@</a:t>
            </a:r>
            <a:r>
              <a:rPr lang="pl-PL" dirty="0" err="1">
                <a:latin typeface="Consolas" panose="020B0609020204030204" pitchFamily="49" charset="0"/>
              </a:rPr>
              <a:t>objective</a:t>
            </a:r>
            <a:r>
              <a:rPr lang="pl-PL" dirty="0">
                <a:latin typeface="Consolas" panose="020B0609020204030204" pitchFamily="49" charset="0"/>
              </a:rPr>
              <a:t>(m, Min, sum( x[i, j]*</a:t>
            </a:r>
            <a:r>
              <a:rPr lang="pl-PL" dirty="0" err="1">
                <a:latin typeface="Consolas" panose="020B0609020204030204" pitchFamily="49" charset="0"/>
              </a:rPr>
              <a:t>distance_mx</a:t>
            </a:r>
            <a:r>
              <a:rPr lang="pl-PL" dirty="0">
                <a:latin typeface="Consolas" panose="020B0609020204030204" pitchFamily="49" charset="0"/>
              </a:rPr>
              <a:t>[</a:t>
            </a:r>
            <a:r>
              <a:rPr lang="pl-PL" dirty="0" err="1">
                <a:latin typeface="Consolas" panose="020B0609020204030204" pitchFamily="49" charset="0"/>
              </a:rPr>
              <a:t>i,j</a:t>
            </a:r>
            <a:r>
              <a:rPr lang="pl-PL" dirty="0">
                <a:latin typeface="Consolas" panose="020B0609020204030204" pitchFamily="49" charset="0"/>
              </a:rPr>
              <a:t>] for i=1:N,j=1:N))</a:t>
            </a:r>
          </a:p>
          <a:p>
            <a:pPr marL="0" indent="0">
              <a:buNone/>
            </a:pPr>
            <a:r>
              <a:rPr lang="pl-PL" dirty="0">
                <a:latin typeface="Consolas" panose="020B0609020204030204" pitchFamily="49" charset="0"/>
              </a:rPr>
              <a:t>@</a:t>
            </a:r>
            <a:r>
              <a:rPr lang="pl-PL" dirty="0" err="1">
                <a:latin typeface="Consolas" panose="020B0609020204030204" pitchFamily="49" charset="0"/>
              </a:rPr>
              <a:t>constraint</a:t>
            </a:r>
            <a:r>
              <a:rPr lang="pl-PL" dirty="0">
                <a:latin typeface="Consolas" panose="020B0609020204030204" pitchFamily="49" charset="0"/>
              </a:rPr>
              <a:t>(m, </a:t>
            </a:r>
            <a:r>
              <a:rPr lang="pl-PL" dirty="0" err="1">
                <a:latin typeface="Consolas" panose="020B0609020204030204" pitchFamily="49" charset="0"/>
              </a:rPr>
              <a:t>notself</a:t>
            </a:r>
            <a:r>
              <a:rPr lang="pl-PL" dirty="0">
                <a:latin typeface="Consolas" panose="020B0609020204030204" pitchFamily="49" charset="0"/>
              </a:rPr>
              <a:t>[i=1:N], x[i, i] == 0)</a:t>
            </a:r>
          </a:p>
          <a:p>
            <a:pPr marL="0" indent="0">
              <a:buNone/>
            </a:pPr>
            <a:r>
              <a:rPr lang="pl-PL" dirty="0">
                <a:latin typeface="Consolas" panose="020B0609020204030204" pitchFamily="49" charset="0"/>
              </a:rPr>
              <a:t>@</a:t>
            </a:r>
            <a:r>
              <a:rPr lang="pl-PL" dirty="0" err="1">
                <a:latin typeface="Consolas" panose="020B0609020204030204" pitchFamily="49" charset="0"/>
              </a:rPr>
              <a:t>constraint</a:t>
            </a:r>
            <a:r>
              <a:rPr lang="pl-PL" dirty="0">
                <a:latin typeface="Consolas" panose="020B0609020204030204" pitchFamily="49" charset="0"/>
              </a:rPr>
              <a:t>(m, </a:t>
            </a:r>
            <a:r>
              <a:rPr lang="pl-PL" dirty="0" err="1">
                <a:latin typeface="Consolas" panose="020B0609020204030204" pitchFamily="49" charset="0"/>
              </a:rPr>
              <a:t>oneout</a:t>
            </a:r>
            <a:r>
              <a:rPr lang="pl-PL" dirty="0">
                <a:latin typeface="Consolas" panose="020B0609020204030204" pitchFamily="49" charset="0"/>
              </a:rPr>
              <a:t>[i=1:N], sum(x[i, 1:N]) == 1)</a:t>
            </a:r>
          </a:p>
          <a:p>
            <a:pPr marL="0" indent="0">
              <a:buNone/>
            </a:pPr>
            <a:r>
              <a:rPr lang="pl-PL" dirty="0">
                <a:latin typeface="Consolas" panose="020B0609020204030204" pitchFamily="49" charset="0"/>
              </a:rPr>
              <a:t>@</a:t>
            </a:r>
            <a:r>
              <a:rPr lang="pl-PL" dirty="0" err="1">
                <a:latin typeface="Consolas" panose="020B0609020204030204" pitchFamily="49" charset="0"/>
              </a:rPr>
              <a:t>constraint</a:t>
            </a:r>
            <a:r>
              <a:rPr lang="pl-PL" dirty="0">
                <a:latin typeface="Consolas" panose="020B0609020204030204" pitchFamily="49" charset="0"/>
              </a:rPr>
              <a:t>(m, </a:t>
            </a:r>
            <a:r>
              <a:rPr lang="pl-PL" dirty="0" err="1">
                <a:latin typeface="Consolas" panose="020B0609020204030204" pitchFamily="49" charset="0"/>
              </a:rPr>
              <a:t>onein</a:t>
            </a:r>
            <a:r>
              <a:rPr lang="pl-PL" dirty="0">
                <a:latin typeface="Consolas" panose="020B0609020204030204" pitchFamily="49" charset="0"/>
              </a:rPr>
              <a:t>[j=1:N], sum(x[1:N, j]) == 1)</a:t>
            </a:r>
          </a:p>
          <a:p>
            <a:pPr marL="0" indent="0">
              <a:buNone/>
            </a:pPr>
            <a:r>
              <a:rPr lang="pl-PL" dirty="0">
                <a:latin typeface="Consolas" panose="020B0609020204030204" pitchFamily="49" charset="0"/>
              </a:rPr>
              <a:t>for f=1:N, t=1:N</a:t>
            </a:r>
          </a:p>
          <a:p>
            <a:pPr marL="0" indent="0">
              <a:buNone/>
            </a:pPr>
            <a:r>
              <a:rPr lang="pl-PL" dirty="0">
                <a:latin typeface="Consolas" panose="020B0609020204030204" pitchFamily="49" charset="0"/>
              </a:rPr>
              <a:t>    @</a:t>
            </a:r>
            <a:r>
              <a:rPr lang="pl-PL" dirty="0" err="1">
                <a:latin typeface="Consolas" panose="020B0609020204030204" pitchFamily="49" charset="0"/>
              </a:rPr>
              <a:t>constraint</a:t>
            </a:r>
            <a:r>
              <a:rPr lang="pl-PL" dirty="0">
                <a:latin typeface="Consolas" panose="020B0609020204030204" pitchFamily="49" charset="0"/>
              </a:rPr>
              <a:t>(m, x[f, t]+x[t, f] &lt;= 1)</a:t>
            </a:r>
          </a:p>
          <a:p>
            <a:pPr marL="0" indent="0">
              <a:buNone/>
            </a:pPr>
            <a:r>
              <a:rPr lang="pl-PL" dirty="0">
                <a:latin typeface="Consolas" panose="020B0609020204030204" pitchFamily="49" charset="0"/>
              </a:rPr>
              <a:t>end</a:t>
            </a:r>
          </a:p>
          <a:p>
            <a:pPr marL="0" indent="0">
              <a:buNone/>
            </a:pPr>
            <a:endParaRPr lang="pl-PL" dirty="0"/>
          </a:p>
        </p:txBody>
      </p:sp>
    </p:spTree>
    <p:extLst>
      <p:ext uri="{BB962C8B-B14F-4D97-AF65-F5344CB8AC3E}">
        <p14:creationId xmlns:p14="http://schemas.microsoft.com/office/powerpoint/2010/main" val="3265412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4F8E7C-1D9A-4B17-B1F6-4C3A4889EA18}"/>
              </a:ext>
            </a:extLst>
          </p:cNvPr>
          <p:cNvSpPr>
            <a:spLocks noGrp="1"/>
          </p:cNvSpPr>
          <p:nvPr>
            <p:ph type="title"/>
          </p:nvPr>
        </p:nvSpPr>
        <p:spPr>
          <a:xfrm>
            <a:off x="838200" y="18255"/>
            <a:ext cx="10515600" cy="1325563"/>
          </a:xfrm>
        </p:spPr>
        <p:txBody>
          <a:bodyPr/>
          <a:lstStyle/>
          <a:p>
            <a:r>
              <a:rPr lang="en-US" dirty="0"/>
              <a:t>Getting a cycle</a:t>
            </a:r>
            <a:endParaRPr lang="pl-PL" dirty="0"/>
          </a:p>
        </p:txBody>
      </p:sp>
      <p:sp>
        <p:nvSpPr>
          <p:cNvPr id="3" name="Symbol zastępczy zawartości 2">
            <a:extLst>
              <a:ext uri="{FF2B5EF4-FFF2-40B4-BE49-F238E27FC236}">
                <a16:creationId xmlns:a16="http://schemas.microsoft.com/office/drawing/2014/main" id="{642EBBDD-985B-4FBA-BA33-B20EDD0BA44F}"/>
              </a:ext>
            </a:extLst>
          </p:cNvPr>
          <p:cNvSpPr>
            <a:spLocks noGrp="1"/>
          </p:cNvSpPr>
          <p:nvPr>
            <p:ph idx="1"/>
          </p:nvPr>
        </p:nvSpPr>
        <p:spPr>
          <a:xfrm>
            <a:off x="838200" y="1392072"/>
            <a:ext cx="10515600" cy="5704764"/>
          </a:xfrm>
        </p:spPr>
        <p:txBody>
          <a:bodyPr>
            <a:normAutofit fontScale="85000" lnSpcReduction="20000"/>
          </a:bodyPr>
          <a:lstStyle/>
          <a:p>
            <a:pPr marL="0" indent="0">
              <a:buNone/>
            </a:pPr>
            <a:r>
              <a:rPr lang="pl-PL" dirty="0" err="1">
                <a:latin typeface="Consolas" panose="020B0609020204030204" pitchFamily="49" charset="0"/>
              </a:rPr>
              <a:t>function</a:t>
            </a:r>
            <a:r>
              <a:rPr lang="pl-PL" dirty="0">
                <a:latin typeface="Consolas" panose="020B0609020204030204" pitchFamily="49" charset="0"/>
              </a:rPr>
              <a:t> </a:t>
            </a:r>
            <a:r>
              <a:rPr lang="pl-PL" dirty="0" err="1">
                <a:latin typeface="Consolas" panose="020B0609020204030204" pitchFamily="49" charset="0"/>
              </a:rPr>
              <a:t>getcycle</a:t>
            </a:r>
            <a:r>
              <a:rPr lang="pl-PL" dirty="0">
                <a:latin typeface="Consolas" panose="020B0609020204030204" pitchFamily="49" charset="0"/>
              </a:rPr>
              <a:t>(m, N)</a:t>
            </a:r>
          </a:p>
          <a:p>
            <a:pPr marL="0" indent="0">
              <a:buNone/>
            </a:pPr>
            <a:r>
              <a:rPr lang="pl-PL" dirty="0">
                <a:latin typeface="Consolas" panose="020B0609020204030204" pitchFamily="49" charset="0"/>
              </a:rPr>
              <a:t>    </a:t>
            </a:r>
            <a:r>
              <a:rPr lang="pl-PL" dirty="0" err="1">
                <a:latin typeface="Consolas" panose="020B0609020204030204" pitchFamily="49" charset="0"/>
              </a:rPr>
              <a:t>x_val</a:t>
            </a:r>
            <a:r>
              <a:rPr lang="pl-PL" dirty="0">
                <a:latin typeface="Consolas" panose="020B0609020204030204" pitchFamily="49" charset="0"/>
              </a:rPr>
              <a:t> = </a:t>
            </a:r>
            <a:r>
              <a:rPr lang="pl-PL" dirty="0" err="1">
                <a:latin typeface="Consolas" panose="020B0609020204030204" pitchFamily="49" charset="0"/>
              </a:rPr>
              <a:t>getvalue</a:t>
            </a:r>
            <a:r>
              <a:rPr lang="pl-PL" dirty="0">
                <a:latin typeface="Consolas" panose="020B0609020204030204" pitchFamily="49" charset="0"/>
              </a:rPr>
              <a:t>(x)</a:t>
            </a:r>
          </a:p>
          <a:p>
            <a:pPr marL="0" indent="0">
              <a:buNone/>
            </a:pPr>
            <a:r>
              <a:rPr lang="pl-PL" dirty="0">
                <a:latin typeface="Consolas" panose="020B0609020204030204" pitchFamily="49" charset="0"/>
              </a:rPr>
              <a:t>    </a:t>
            </a:r>
            <a:r>
              <a:rPr lang="pl-PL" dirty="0" err="1">
                <a:latin typeface="Consolas" panose="020B0609020204030204" pitchFamily="49" charset="0"/>
              </a:rPr>
              <a:t>cycle_idx</a:t>
            </a:r>
            <a:r>
              <a:rPr lang="pl-PL" dirty="0">
                <a:latin typeface="Consolas" panose="020B0609020204030204" pitchFamily="49" charset="0"/>
              </a:rPr>
              <a:t> = </a:t>
            </a:r>
            <a:r>
              <a:rPr lang="pl-PL" dirty="0" err="1">
                <a:latin typeface="Consolas" panose="020B0609020204030204" pitchFamily="49" charset="0"/>
              </a:rPr>
              <a:t>Vector</a:t>
            </a:r>
            <a:r>
              <a:rPr lang="pl-PL" dirty="0">
                <a:latin typeface="Consolas" panose="020B0609020204030204" pitchFamily="49" charset="0"/>
              </a:rPr>
              <a:t>{</a:t>
            </a:r>
            <a:r>
              <a:rPr lang="pl-PL" dirty="0" err="1">
                <a:latin typeface="Consolas" panose="020B0609020204030204" pitchFamily="49" charset="0"/>
              </a:rPr>
              <a:t>Int</a:t>
            </a:r>
            <a:r>
              <a:rPr lang="pl-PL" dirty="0">
                <a:latin typeface="Consolas" panose="020B0609020204030204" pitchFamily="49" charset="0"/>
              </a:rPr>
              <a:t>}()</a:t>
            </a:r>
          </a:p>
          <a:p>
            <a:pPr marL="0" indent="0">
              <a:buNone/>
            </a:pPr>
            <a:r>
              <a:rPr lang="pl-PL" dirty="0">
                <a:latin typeface="Consolas" panose="020B0609020204030204" pitchFamily="49" charset="0"/>
              </a:rPr>
              <a:t>    </a:t>
            </a:r>
            <a:r>
              <a:rPr lang="pl-PL" dirty="0" err="1">
                <a:latin typeface="Consolas" panose="020B0609020204030204" pitchFamily="49" charset="0"/>
              </a:rPr>
              <a:t>push</a:t>
            </a:r>
            <a:r>
              <a:rPr lang="pl-PL" dirty="0">
                <a:latin typeface="Consolas" panose="020B0609020204030204" pitchFamily="49" charset="0"/>
              </a:rPr>
              <a:t>!(</a:t>
            </a:r>
            <a:r>
              <a:rPr lang="pl-PL" dirty="0" err="1">
                <a:latin typeface="Consolas" panose="020B0609020204030204" pitchFamily="49" charset="0"/>
              </a:rPr>
              <a:t>cycle_idx</a:t>
            </a:r>
            <a:r>
              <a:rPr lang="pl-PL" dirty="0">
                <a:latin typeface="Consolas" panose="020B0609020204030204" pitchFamily="49" charset="0"/>
              </a:rPr>
              <a:t>, 1)</a:t>
            </a:r>
          </a:p>
          <a:p>
            <a:pPr marL="0" indent="0">
              <a:buNone/>
            </a:pPr>
            <a:r>
              <a:rPr lang="pl-PL" dirty="0">
                <a:latin typeface="Consolas" panose="020B0609020204030204" pitchFamily="49" charset="0"/>
              </a:rPr>
              <a:t>    </a:t>
            </a:r>
            <a:r>
              <a:rPr lang="pl-PL" dirty="0" err="1">
                <a:latin typeface="Consolas" panose="020B0609020204030204" pitchFamily="49" charset="0"/>
              </a:rPr>
              <a:t>while</a:t>
            </a:r>
            <a:r>
              <a:rPr lang="pl-PL" dirty="0">
                <a:latin typeface="Consolas" panose="020B0609020204030204" pitchFamily="49" charset="0"/>
              </a:rPr>
              <a:t> </a:t>
            </a:r>
            <a:r>
              <a:rPr lang="pl-PL" dirty="0" err="1">
                <a:latin typeface="Consolas" panose="020B0609020204030204" pitchFamily="49" charset="0"/>
              </a:rPr>
              <a:t>true</a:t>
            </a:r>
            <a:endParaRPr lang="pl-PL" dirty="0">
              <a:latin typeface="Consolas" panose="020B0609020204030204" pitchFamily="49" charset="0"/>
            </a:endParaRPr>
          </a:p>
          <a:p>
            <a:pPr marL="0" indent="0">
              <a:buNone/>
            </a:pPr>
            <a:r>
              <a:rPr lang="pl-PL" dirty="0">
                <a:latin typeface="Consolas" panose="020B0609020204030204" pitchFamily="49" charset="0"/>
              </a:rPr>
              <a:t>        v, </a:t>
            </a:r>
            <a:r>
              <a:rPr lang="pl-PL" dirty="0" err="1">
                <a:latin typeface="Consolas" panose="020B0609020204030204" pitchFamily="49" charset="0"/>
              </a:rPr>
              <a:t>idx</a:t>
            </a:r>
            <a:r>
              <a:rPr lang="pl-PL" dirty="0">
                <a:latin typeface="Consolas" panose="020B0609020204030204" pitchFamily="49" charset="0"/>
              </a:rPr>
              <a:t> = </a:t>
            </a:r>
            <a:r>
              <a:rPr lang="pl-PL" dirty="0" err="1">
                <a:latin typeface="Consolas" panose="020B0609020204030204" pitchFamily="49" charset="0"/>
              </a:rPr>
              <a:t>findmax</a:t>
            </a:r>
            <a:r>
              <a:rPr lang="pl-PL" dirty="0">
                <a:latin typeface="Consolas" panose="020B0609020204030204" pitchFamily="49" charset="0"/>
              </a:rPr>
              <a:t>(</a:t>
            </a:r>
            <a:r>
              <a:rPr lang="pl-PL" dirty="0" err="1">
                <a:latin typeface="Consolas" panose="020B0609020204030204" pitchFamily="49" charset="0"/>
              </a:rPr>
              <a:t>x_val</a:t>
            </a:r>
            <a:r>
              <a:rPr lang="pl-PL" dirty="0">
                <a:latin typeface="Consolas" panose="020B0609020204030204" pitchFamily="49" charset="0"/>
              </a:rPr>
              <a:t>[</a:t>
            </a:r>
            <a:r>
              <a:rPr lang="pl-PL" dirty="0" err="1">
                <a:latin typeface="Consolas" panose="020B0609020204030204" pitchFamily="49" charset="0"/>
              </a:rPr>
              <a:t>cycle_idx</a:t>
            </a:r>
            <a:r>
              <a:rPr lang="pl-PL" dirty="0">
                <a:latin typeface="Consolas" panose="020B0609020204030204" pitchFamily="49" charset="0"/>
              </a:rPr>
              <a:t>[end], 1:N])</a:t>
            </a:r>
          </a:p>
          <a:p>
            <a:pPr marL="0" indent="0">
              <a:buNone/>
            </a:pPr>
            <a:r>
              <a:rPr lang="pl-PL" dirty="0">
                <a:latin typeface="Consolas" panose="020B0609020204030204" pitchFamily="49" charset="0"/>
              </a:rPr>
              <a:t>        </a:t>
            </a:r>
            <a:r>
              <a:rPr lang="pl-PL" dirty="0" err="1">
                <a:latin typeface="Consolas" panose="020B0609020204030204" pitchFamily="49" charset="0"/>
              </a:rPr>
              <a:t>if</a:t>
            </a:r>
            <a:r>
              <a:rPr lang="pl-PL" dirty="0">
                <a:latin typeface="Consolas" panose="020B0609020204030204" pitchFamily="49" charset="0"/>
              </a:rPr>
              <a:t> </a:t>
            </a:r>
            <a:r>
              <a:rPr lang="pl-PL" dirty="0" err="1">
                <a:latin typeface="Consolas" panose="020B0609020204030204" pitchFamily="49" charset="0"/>
              </a:rPr>
              <a:t>idx</a:t>
            </a:r>
            <a:r>
              <a:rPr lang="pl-PL" dirty="0">
                <a:latin typeface="Consolas" panose="020B0609020204030204" pitchFamily="49" charset="0"/>
              </a:rPr>
              <a:t> == </a:t>
            </a:r>
            <a:r>
              <a:rPr lang="pl-PL" dirty="0" err="1">
                <a:latin typeface="Consolas" panose="020B0609020204030204" pitchFamily="49" charset="0"/>
              </a:rPr>
              <a:t>cycle_idx</a:t>
            </a:r>
            <a:r>
              <a:rPr lang="pl-PL" dirty="0">
                <a:latin typeface="Consolas" panose="020B0609020204030204" pitchFamily="49" charset="0"/>
              </a:rPr>
              <a:t>[1]</a:t>
            </a:r>
          </a:p>
          <a:p>
            <a:pPr marL="0" indent="0">
              <a:buNone/>
            </a:pPr>
            <a:r>
              <a:rPr lang="pl-PL" dirty="0">
                <a:latin typeface="Consolas" panose="020B0609020204030204" pitchFamily="49" charset="0"/>
              </a:rPr>
              <a:t>            </a:t>
            </a:r>
            <a:r>
              <a:rPr lang="pl-PL" dirty="0" err="1">
                <a:latin typeface="Consolas" panose="020B0609020204030204" pitchFamily="49" charset="0"/>
              </a:rPr>
              <a:t>break</a:t>
            </a:r>
            <a:endParaRPr lang="pl-PL" dirty="0">
              <a:latin typeface="Consolas" panose="020B0609020204030204" pitchFamily="49" charset="0"/>
            </a:endParaRPr>
          </a:p>
          <a:p>
            <a:pPr marL="0" indent="0">
              <a:buNone/>
            </a:pPr>
            <a:r>
              <a:rPr lang="pl-PL" dirty="0">
                <a:latin typeface="Consolas" panose="020B0609020204030204" pitchFamily="49" charset="0"/>
              </a:rPr>
              <a:t>        </a:t>
            </a:r>
            <a:r>
              <a:rPr lang="pl-PL" dirty="0" err="1">
                <a:latin typeface="Consolas" panose="020B0609020204030204" pitchFamily="49" charset="0"/>
              </a:rPr>
              <a:t>else</a:t>
            </a:r>
            <a:endParaRPr lang="pl-PL" dirty="0">
              <a:latin typeface="Consolas" panose="020B0609020204030204" pitchFamily="49" charset="0"/>
            </a:endParaRPr>
          </a:p>
          <a:p>
            <a:pPr marL="0" indent="0">
              <a:buNone/>
            </a:pPr>
            <a:r>
              <a:rPr lang="pl-PL" dirty="0">
                <a:latin typeface="Consolas" panose="020B0609020204030204" pitchFamily="49" charset="0"/>
              </a:rPr>
              <a:t>            </a:t>
            </a:r>
            <a:r>
              <a:rPr lang="pl-PL" dirty="0" err="1">
                <a:latin typeface="Consolas" panose="020B0609020204030204" pitchFamily="49" charset="0"/>
              </a:rPr>
              <a:t>push</a:t>
            </a:r>
            <a:r>
              <a:rPr lang="pl-PL" dirty="0">
                <a:latin typeface="Consolas" panose="020B0609020204030204" pitchFamily="49" charset="0"/>
              </a:rPr>
              <a:t>!(</a:t>
            </a:r>
            <a:r>
              <a:rPr lang="pl-PL" dirty="0" err="1">
                <a:latin typeface="Consolas" panose="020B0609020204030204" pitchFamily="49" charset="0"/>
              </a:rPr>
              <a:t>cycle_idx</a:t>
            </a:r>
            <a:r>
              <a:rPr lang="pl-PL" dirty="0">
                <a:latin typeface="Consolas" panose="020B0609020204030204" pitchFamily="49" charset="0"/>
              </a:rPr>
              <a:t>, </a:t>
            </a:r>
            <a:r>
              <a:rPr lang="pl-PL" dirty="0" err="1">
                <a:latin typeface="Consolas" panose="020B0609020204030204" pitchFamily="49" charset="0"/>
              </a:rPr>
              <a:t>idx</a:t>
            </a:r>
            <a:r>
              <a:rPr lang="pl-PL" dirty="0">
                <a:latin typeface="Consolas" panose="020B0609020204030204" pitchFamily="49" charset="0"/>
              </a:rPr>
              <a:t>)</a:t>
            </a:r>
          </a:p>
          <a:p>
            <a:pPr marL="0" indent="0">
              <a:buNone/>
            </a:pPr>
            <a:r>
              <a:rPr lang="pl-PL" dirty="0">
                <a:latin typeface="Consolas" panose="020B0609020204030204" pitchFamily="49" charset="0"/>
              </a:rPr>
              <a:t>        end</a:t>
            </a:r>
          </a:p>
          <a:p>
            <a:pPr marL="0" indent="0">
              <a:buNone/>
            </a:pPr>
            <a:r>
              <a:rPr lang="pl-PL" dirty="0">
                <a:latin typeface="Consolas" panose="020B0609020204030204" pitchFamily="49" charset="0"/>
              </a:rPr>
              <a:t>    end</a:t>
            </a:r>
          </a:p>
          <a:p>
            <a:pPr marL="0" indent="0">
              <a:buNone/>
            </a:pPr>
            <a:r>
              <a:rPr lang="pl-PL" dirty="0">
                <a:latin typeface="Consolas" panose="020B0609020204030204" pitchFamily="49" charset="0"/>
              </a:rPr>
              <a:t>    </a:t>
            </a:r>
            <a:r>
              <a:rPr lang="pl-PL" dirty="0" err="1">
                <a:latin typeface="Consolas" panose="020B0609020204030204" pitchFamily="49" charset="0"/>
              </a:rPr>
              <a:t>cycle_idx</a:t>
            </a:r>
            <a:endParaRPr lang="pl-PL" dirty="0">
              <a:latin typeface="Consolas" panose="020B0609020204030204" pitchFamily="49" charset="0"/>
            </a:endParaRPr>
          </a:p>
          <a:p>
            <a:pPr marL="0" indent="0">
              <a:buNone/>
            </a:pPr>
            <a:r>
              <a:rPr lang="pl-PL" dirty="0">
                <a:latin typeface="Consolas" panose="020B0609020204030204" pitchFamily="49" charset="0"/>
              </a:rPr>
              <a:t>end</a:t>
            </a:r>
          </a:p>
        </p:txBody>
      </p:sp>
    </p:spTree>
    <p:extLst>
      <p:ext uri="{BB962C8B-B14F-4D97-AF65-F5344CB8AC3E}">
        <p14:creationId xmlns:p14="http://schemas.microsoft.com/office/powerpoint/2010/main" val="1986556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352C55D-5D15-47BF-A8B3-519BEDC153D9}"/>
              </a:ext>
            </a:extLst>
          </p:cNvPr>
          <p:cNvSpPr>
            <a:spLocks noGrp="1"/>
          </p:cNvSpPr>
          <p:nvPr>
            <p:ph type="title"/>
          </p:nvPr>
        </p:nvSpPr>
        <p:spPr/>
        <p:txBody>
          <a:bodyPr/>
          <a:lstStyle/>
          <a:p>
            <a:r>
              <a:rPr lang="en-US" dirty="0"/>
              <a:t>Adding a constraint...</a:t>
            </a:r>
            <a:endParaRPr lang="pl-PL" dirty="0"/>
          </a:p>
        </p:txBody>
      </p:sp>
      <p:sp>
        <p:nvSpPr>
          <p:cNvPr id="3" name="Symbol zastępczy zawartości 2">
            <a:extLst>
              <a:ext uri="{FF2B5EF4-FFF2-40B4-BE49-F238E27FC236}">
                <a16:creationId xmlns:a16="http://schemas.microsoft.com/office/drawing/2014/main" id="{F919EE6F-0865-4952-A07D-858AE572AF1B}"/>
              </a:ext>
            </a:extLst>
          </p:cNvPr>
          <p:cNvSpPr>
            <a:spLocks noGrp="1"/>
          </p:cNvSpPr>
          <p:nvPr>
            <p:ph idx="1"/>
          </p:nvPr>
        </p:nvSpPr>
        <p:spPr/>
        <p:txBody>
          <a:bodyPr>
            <a:normAutofit fontScale="92500" lnSpcReduction="20000"/>
          </a:bodyPr>
          <a:lstStyle/>
          <a:p>
            <a:pPr marL="0" indent="0">
              <a:buNone/>
            </a:pPr>
            <a:r>
              <a:rPr lang="pl-PL" dirty="0" err="1">
                <a:latin typeface="Consolas" panose="020B0609020204030204" pitchFamily="49" charset="0"/>
              </a:rPr>
              <a:t>function</a:t>
            </a:r>
            <a:r>
              <a:rPr lang="pl-PL" dirty="0">
                <a:latin typeface="Consolas" panose="020B0609020204030204" pitchFamily="49" charset="0"/>
              </a:rPr>
              <a:t> </a:t>
            </a:r>
            <a:r>
              <a:rPr lang="pl-PL" dirty="0" err="1">
                <a:latin typeface="Consolas" panose="020B0609020204030204" pitchFamily="49" charset="0"/>
              </a:rPr>
              <a:t>solved</a:t>
            </a:r>
            <a:r>
              <a:rPr lang="pl-PL" dirty="0">
                <a:latin typeface="Consolas" panose="020B0609020204030204" pitchFamily="49" charset="0"/>
              </a:rPr>
              <a:t>(m, </a:t>
            </a:r>
            <a:r>
              <a:rPr lang="pl-PL" dirty="0" err="1">
                <a:latin typeface="Consolas" panose="020B0609020204030204" pitchFamily="49" charset="0"/>
              </a:rPr>
              <a:t>cycle_idx</a:t>
            </a:r>
            <a:r>
              <a:rPr lang="pl-PL" dirty="0">
                <a:latin typeface="Consolas" panose="020B0609020204030204" pitchFamily="49" charset="0"/>
              </a:rPr>
              <a:t>, N)</a:t>
            </a:r>
          </a:p>
          <a:p>
            <a:pPr marL="0" indent="0">
              <a:buNone/>
            </a:pPr>
            <a:r>
              <a:rPr lang="pl-PL" dirty="0">
                <a:latin typeface="Consolas" panose="020B0609020204030204" pitchFamily="49" charset="0"/>
              </a:rPr>
              <a:t>    </a:t>
            </a:r>
            <a:r>
              <a:rPr lang="pl-PL" dirty="0" err="1">
                <a:latin typeface="Consolas" panose="020B0609020204030204" pitchFamily="49" charset="0"/>
              </a:rPr>
              <a:t>println</a:t>
            </a:r>
            <a:r>
              <a:rPr lang="pl-PL" dirty="0">
                <a:latin typeface="Consolas" panose="020B0609020204030204" pitchFamily="49" charset="0"/>
              </a:rPr>
              <a:t>("</a:t>
            </a:r>
            <a:r>
              <a:rPr lang="pl-PL" dirty="0" err="1">
                <a:latin typeface="Consolas" panose="020B0609020204030204" pitchFamily="49" charset="0"/>
              </a:rPr>
              <a:t>cycle_idx</a:t>
            </a:r>
            <a:r>
              <a:rPr lang="pl-PL" dirty="0">
                <a:latin typeface="Consolas" panose="020B0609020204030204" pitchFamily="49" charset="0"/>
              </a:rPr>
              <a:t>: ", </a:t>
            </a:r>
            <a:r>
              <a:rPr lang="pl-PL" dirty="0" err="1">
                <a:latin typeface="Consolas" panose="020B0609020204030204" pitchFamily="49" charset="0"/>
              </a:rPr>
              <a:t>cycle_idx</a:t>
            </a:r>
            <a:r>
              <a:rPr lang="pl-PL" dirty="0">
                <a:latin typeface="Consolas" panose="020B0609020204030204" pitchFamily="49" charset="0"/>
              </a:rPr>
              <a:t>)</a:t>
            </a:r>
          </a:p>
          <a:p>
            <a:pPr marL="0" indent="0">
              <a:buNone/>
            </a:pPr>
            <a:r>
              <a:rPr lang="pl-PL" dirty="0">
                <a:latin typeface="Consolas" panose="020B0609020204030204" pitchFamily="49" charset="0"/>
              </a:rPr>
              <a:t>    </a:t>
            </a:r>
            <a:r>
              <a:rPr lang="pl-PL" dirty="0" err="1">
                <a:latin typeface="Consolas" panose="020B0609020204030204" pitchFamily="49" charset="0"/>
              </a:rPr>
              <a:t>println</a:t>
            </a:r>
            <a:r>
              <a:rPr lang="pl-PL" dirty="0">
                <a:latin typeface="Consolas" panose="020B0609020204030204" pitchFamily="49" charset="0"/>
              </a:rPr>
              <a:t>("</a:t>
            </a:r>
            <a:r>
              <a:rPr lang="pl-PL" dirty="0" err="1">
                <a:latin typeface="Consolas" panose="020B0609020204030204" pitchFamily="49" charset="0"/>
              </a:rPr>
              <a:t>Length</a:t>
            </a:r>
            <a:r>
              <a:rPr lang="pl-PL" dirty="0">
                <a:latin typeface="Consolas" panose="020B0609020204030204" pitchFamily="49" charset="0"/>
              </a:rPr>
              <a:t>: ", </a:t>
            </a:r>
            <a:r>
              <a:rPr lang="pl-PL" dirty="0" err="1">
                <a:latin typeface="Consolas" panose="020B0609020204030204" pitchFamily="49" charset="0"/>
              </a:rPr>
              <a:t>length</a:t>
            </a:r>
            <a:r>
              <a:rPr lang="pl-PL" dirty="0">
                <a:latin typeface="Consolas" panose="020B0609020204030204" pitchFamily="49" charset="0"/>
              </a:rPr>
              <a:t>(</a:t>
            </a:r>
            <a:r>
              <a:rPr lang="pl-PL" dirty="0" err="1">
                <a:latin typeface="Consolas" panose="020B0609020204030204" pitchFamily="49" charset="0"/>
              </a:rPr>
              <a:t>cycle_idx</a:t>
            </a:r>
            <a:r>
              <a:rPr lang="pl-PL" dirty="0">
                <a:latin typeface="Consolas" panose="020B0609020204030204" pitchFamily="49" charset="0"/>
              </a:rPr>
              <a:t>))</a:t>
            </a:r>
          </a:p>
          <a:p>
            <a:pPr marL="0" indent="0">
              <a:buNone/>
            </a:pPr>
            <a:r>
              <a:rPr lang="pl-PL" dirty="0">
                <a:latin typeface="Consolas" panose="020B0609020204030204" pitchFamily="49" charset="0"/>
              </a:rPr>
              <a:t>    </a:t>
            </a:r>
            <a:r>
              <a:rPr lang="pl-PL" dirty="0" err="1">
                <a:latin typeface="Consolas" panose="020B0609020204030204" pitchFamily="49" charset="0"/>
              </a:rPr>
              <a:t>if</a:t>
            </a:r>
            <a:r>
              <a:rPr lang="pl-PL" dirty="0">
                <a:latin typeface="Consolas" panose="020B0609020204030204" pitchFamily="49" charset="0"/>
              </a:rPr>
              <a:t> </a:t>
            </a:r>
            <a:r>
              <a:rPr lang="pl-PL" dirty="0" err="1">
                <a:latin typeface="Consolas" panose="020B0609020204030204" pitchFamily="49" charset="0"/>
              </a:rPr>
              <a:t>length</a:t>
            </a:r>
            <a:r>
              <a:rPr lang="pl-PL" dirty="0">
                <a:latin typeface="Consolas" panose="020B0609020204030204" pitchFamily="49" charset="0"/>
              </a:rPr>
              <a:t>(</a:t>
            </a:r>
            <a:r>
              <a:rPr lang="pl-PL" dirty="0" err="1">
                <a:latin typeface="Consolas" panose="020B0609020204030204" pitchFamily="49" charset="0"/>
              </a:rPr>
              <a:t>cycle_idx</a:t>
            </a:r>
            <a:r>
              <a:rPr lang="pl-PL" dirty="0">
                <a:latin typeface="Consolas" panose="020B0609020204030204" pitchFamily="49" charset="0"/>
              </a:rPr>
              <a:t>) &lt; N</a:t>
            </a:r>
          </a:p>
          <a:p>
            <a:pPr marL="0" indent="0">
              <a:buNone/>
            </a:pPr>
            <a:r>
              <a:rPr lang="pl-PL" dirty="0">
                <a:latin typeface="Consolas" panose="020B0609020204030204" pitchFamily="49" charset="0"/>
              </a:rPr>
              <a:t>        cc = @</a:t>
            </a:r>
            <a:r>
              <a:rPr lang="pl-PL" dirty="0" err="1">
                <a:latin typeface="Consolas" panose="020B0609020204030204" pitchFamily="49" charset="0"/>
              </a:rPr>
              <a:t>constraint</a:t>
            </a:r>
            <a:r>
              <a:rPr lang="pl-PL" dirty="0">
                <a:latin typeface="Consolas" panose="020B0609020204030204" pitchFamily="49" charset="0"/>
              </a:rPr>
              <a:t>(m, sum(x[</a:t>
            </a:r>
            <a:r>
              <a:rPr lang="pl-PL" dirty="0" err="1">
                <a:latin typeface="Consolas" panose="020B0609020204030204" pitchFamily="49" charset="0"/>
              </a:rPr>
              <a:t>cycle_idx,cycle_idx</a:t>
            </a:r>
            <a:r>
              <a:rPr lang="pl-PL"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pl-PL" dirty="0">
                <a:latin typeface="Consolas" panose="020B0609020204030204" pitchFamily="49" charset="0"/>
              </a:rPr>
              <a:t> &lt;= </a:t>
            </a:r>
            <a:r>
              <a:rPr lang="pl-PL" dirty="0" err="1">
                <a:latin typeface="Consolas" panose="020B0609020204030204" pitchFamily="49" charset="0"/>
              </a:rPr>
              <a:t>length</a:t>
            </a:r>
            <a:r>
              <a:rPr lang="pl-PL" dirty="0">
                <a:latin typeface="Consolas" panose="020B0609020204030204" pitchFamily="49" charset="0"/>
              </a:rPr>
              <a:t>(</a:t>
            </a:r>
            <a:r>
              <a:rPr lang="pl-PL" dirty="0" err="1">
                <a:latin typeface="Consolas" panose="020B0609020204030204" pitchFamily="49" charset="0"/>
              </a:rPr>
              <a:t>cycle_idx</a:t>
            </a:r>
            <a:r>
              <a:rPr lang="pl-PL" dirty="0">
                <a:latin typeface="Consolas" panose="020B0609020204030204" pitchFamily="49" charset="0"/>
              </a:rPr>
              <a:t>)-1)</a:t>
            </a:r>
          </a:p>
          <a:p>
            <a:pPr marL="0" indent="0">
              <a:buNone/>
            </a:pPr>
            <a:r>
              <a:rPr lang="pl-PL" dirty="0">
                <a:latin typeface="Consolas" panose="020B0609020204030204" pitchFamily="49" charset="0"/>
              </a:rPr>
              <a:t>        </a:t>
            </a:r>
            <a:r>
              <a:rPr lang="pl-PL" dirty="0" err="1">
                <a:latin typeface="Consolas" panose="020B0609020204030204" pitchFamily="49" charset="0"/>
              </a:rPr>
              <a:t>println</a:t>
            </a:r>
            <a:r>
              <a:rPr lang="pl-PL" dirty="0">
                <a:latin typeface="Consolas" panose="020B0609020204030204" pitchFamily="49" charset="0"/>
              </a:rPr>
              <a:t>("</a:t>
            </a:r>
            <a:r>
              <a:rPr lang="pl-PL" dirty="0" err="1">
                <a:latin typeface="Consolas" panose="020B0609020204030204" pitchFamily="49" charset="0"/>
              </a:rPr>
              <a:t>added</a:t>
            </a:r>
            <a:r>
              <a:rPr lang="pl-PL" dirty="0">
                <a:latin typeface="Consolas" panose="020B0609020204030204" pitchFamily="49" charset="0"/>
              </a:rPr>
              <a:t> a </a:t>
            </a:r>
            <a:r>
              <a:rPr lang="pl-PL" dirty="0" err="1">
                <a:latin typeface="Consolas" panose="020B0609020204030204" pitchFamily="49" charset="0"/>
              </a:rPr>
              <a:t>constraint</a:t>
            </a:r>
            <a:r>
              <a:rPr lang="pl-PL" dirty="0">
                <a:latin typeface="Consolas" panose="020B0609020204030204" pitchFamily="49" charset="0"/>
              </a:rPr>
              <a:t>")</a:t>
            </a:r>
          </a:p>
          <a:p>
            <a:pPr marL="0" indent="0">
              <a:buNone/>
            </a:pPr>
            <a:r>
              <a:rPr lang="pl-PL" dirty="0">
                <a:latin typeface="Consolas" panose="020B0609020204030204" pitchFamily="49" charset="0"/>
              </a:rPr>
              <a:t>        return </a:t>
            </a:r>
            <a:r>
              <a:rPr lang="pl-PL" dirty="0" err="1">
                <a:latin typeface="Consolas" panose="020B0609020204030204" pitchFamily="49" charset="0"/>
              </a:rPr>
              <a:t>false</a:t>
            </a:r>
            <a:endParaRPr lang="pl-PL" dirty="0">
              <a:latin typeface="Consolas" panose="020B0609020204030204" pitchFamily="49" charset="0"/>
            </a:endParaRPr>
          </a:p>
          <a:p>
            <a:pPr marL="0" indent="0">
              <a:buNone/>
            </a:pPr>
            <a:r>
              <a:rPr lang="pl-PL" dirty="0">
                <a:latin typeface="Consolas" panose="020B0609020204030204" pitchFamily="49" charset="0"/>
              </a:rPr>
              <a:t>    end</a:t>
            </a:r>
          </a:p>
          <a:p>
            <a:pPr marL="0" indent="0">
              <a:buNone/>
            </a:pPr>
            <a:r>
              <a:rPr lang="pl-PL" dirty="0">
                <a:latin typeface="Consolas" panose="020B0609020204030204" pitchFamily="49" charset="0"/>
              </a:rPr>
              <a:t>    return </a:t>
            </a:r>
            <a:r>
              <a:rPr lang="pl-PL" dirty="0" err="1">
                <a:latin typeface="Consolas" panose="020B0609020204030204" pitchFamily="49" charset="0"/>
              </a:rPr>
              <a:t>true</a:t>
            </a:r>
            <a:endParaRPr lang="pl-PL" dirty="0">
              <a:latin typeface="Consolas" panose="020B0609020204030204" pitchFamily="49" charset="0"/>
            </a:endParaRPr>
          </a:p>
          <a:p>
            <a:pPr marL="0" indent="0">
              <a:buNone/>
            </a:pPr>
            <a:r>
              <a:rPr lang="pl-PL" dirty="0">
                <a:latin typeface="Consolas" panose="020B0609020204030204" pitchFamily="49" charset="0"/>
              </a:rPr>
              <a:t>end</a:t>
            </a:r>
          </a:p>
        </p:txBody>
      </p:sp>
    </p:spTree>
    <p:extLst>
      <p:ext uri="{BB962C8B-B14F-4D97-AF65-F5344CB8AC3E}">
        <p14:creationId xmlns:p14="http://schemas.microsoft.com/office/powerpoint/2010/main" val="2043803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420044A-E3B4-4AE7-BFE0-840A6EEA086F}"/>
              </a:ext>
            </a:extLst>
          </p:cNvPr>
          <p:cNvSpPr>
            <a:spLocks noGrp="1"/>
          </p:cNvSpPr>
          <p:nvPr>
            <p:ph type="title"/>
          </p:nvPr>
        </p:nvSpPr>
        <p:spPr/>
        <p:txBody>
          <a:bodyPr/>
          <a:lstStyle/>
          <a:p>
            <a:r>
              <a:rPr lang="en-US" dirty="0"/>
              <a:t>Iterating over the model</a:t>
            </a:r>
            <a:endParaRPr lang="pl-PL" dirty="0"/>
          </a:p>
        </p:txBody>
      </p:sp>
      <p:sp>
        <p:nvSpPr>
          <p:cNvPr id="3" name="Symbol zastępczy zawartości 2">
            <a:extLst>
              <a:ext uri="{FF2B5EF4-FFF2-40B4-BE49-F238E27FC236}">
                <a16:creationId xmlns:a16="http://schemas.microsoft.com/office/drawing/2014/main" id="{59B56016-C9C0-4FBC-8DBF-CE95E91345C9}"/>
              </a:ext>
            </a:extLst>
          </p:cNvPr>
          <p:cNvSpPr>
            <a:spLocks noGrp="1"/>
          </p:cNvSpPr>
          <p:nvPr>
            <p:ph idx="1"/>
          </p:nvPr>
        </p:nvSpPr>
        <p:spPr/>
        <p:txBody>
          <a:bodyPr/>
          <a:lstStyle/>
          <a:p>
            <a:pPr marL="0" indent="0">
              <a:buNone/>
            </a:pPr>
            <a:r>
              <a:rPr lang="en-US" dirty="0">
                <a:latin typeface="Consolas" panose="020B0609020204030204" pitchFamily="49" charset="0"/>
              </a:rPr>
              <a:t>while true</a:t>
            </a:r>
          </a:p>
          <a:p>
            <a:pPr marL="0" indent="0">
              <a:buNone/>
            </a:pPr>
            <a:r>
              <a:rPr lang="en-US" dirty="0">
                <a:latin typeface="Consolas" panose="020B0609020204030204" pitchFamily="49" charset="0"/>
              </a:rPr>
              <a:t>    status = solve(m)</a:t>
            </a:r>
          </a:p>
          <a:p>
            <a:pPr marL="0" indent="0">
              <a:buNone/>
            </a:pPr>
            <a:r>
              <a:rPr lang="en-US" dirty="0">
                <a:latin typeface="Consolas" panose="020B0609020204030204" pitchFamily="49" charset="0"/>
              </a:rPr>
              <a:t>    </a:t>
            </a:r>
            <a:r>
              <a:rPr lang="en-US" dirty="0" err="1">
                <a:latin typeface="Consolas" panose="020B0609020204030204" pitchFamily="49" charset="0"/>
              </a:rPr>
              <a:t>println</a:t>
            </a:r>
            <a:r>
              <a:rPr lang="en-US" dirty="0">
                <a:latin typeface="Consolas" panose="020B0609020204030204" pitchFamily="49" charset="0"/>
              </a:rPr>
              <a:t>(status)</a:t>
            </a:r>
          </a:p>
          <a:p>
            <a:pPr marL="0" indent="0">
              <a:buNone/>
            </a:pPr>
            <a:r>
              <a:rPr lang="en-US" dirty="0">
                <a:latin typeface="Consolas" panose="020B0609020204030204" pitchFamily="49" charset="0"/>
              </a:rPr>
              <a:t>    </a:t>
            </a:r>
            <a:r>
              <a:rPr lang="en-US" dirty="0" err="1">
                <a:latin typeface="Consolas" panose="020B0609020204030204" pitchFamily="49" charset="0"/>
              </a:rPr>
              <a:t>cycle_idx</a:t>
            </a:r>
            <a:r>
              <a:rPr lang="en-US" dirty="0">
                <a:latin typeface="Consolas" panose="020B0609020204030204" pitchFamily="49" charset="0"/>
              </a:rPr>
              <a:t> = </a:t>
            </a:r>
            <a:r>
              <a:rPr lang="en-US" dirty="0" err="1">
                <a:latin typeface="Consolas" panose="020B0609020204030204" pitchFamily="49" charset="0"/>
              </a:rPr>
              <a:t>getcycle</a:t>
            </a:r>
            <a:r>
              <a:rPr lang="en-US" dirty="0">
                <a:latin typeface="Consolas" panose="020B0609020204030204" pitchFamily="49" charset="0"/>
              </a:rPr>
              <a:t>(m, N)</a:t>
            </a:r>
          </a:p>
          <a:p>
            <a:pPr marL="0" indent="0">
              <a:buNone/>
            </a:pPr>
            <a:r>
              <a:rPr lang="en-US" dirty="0">
                <a:latin typeface="Consolas" panose="020B0609020204030204" pitchFamily="49" charset="0"/>
              </a:rPr>
              <a:t>    if solved(m, </a:t>
            </a:r>
            <a:r>
              <a:rPr lang="en-US" dirty="0" err="1">
                <a:latin typeface="Consolas" panose="020B0609020204030204" pitchFamily="49" charset="0"/>
              </a:rPr>
              <a:t>cycle_idx,N</a:t>
            </a:r>
            <a:r>
              <a:rPr lang="en-US" dirty="0">
                <a:latin typeface="Consolas" panose="020B0609020204030204" pitchFamily="49" charset="0"/>
              </a:rPr>
              <a:t>)</a:t>
            </a:r>
          </a:p>
          <a:p>
            <a:pPr marL="0" indent="0">
              <a:buNone/>
            </a:pPr>
            <a:r>
              <a:rPr lang="en-US" dirty="0">
                <a:latin typeface="Consolas" panose="020B0609020204030204" pitchFamily="49" charset="0"/>
              </a:rPr>
              <a:t>        break;</a:t>
            </a:r>
          </a:p>
          <a:p>
            <a:pPr marL="0" indent="0">
              <a:buNone/>
            </a:pPr>
            <a:r>
              <a:rPr lang="en-US" dirty="0">
                <a:latin typeface="Consolas" panose="020B0609020204030204" pitchFamily="49" charset="0"/>
              </a:rPr>
              <a:t>    end</a:t>
            </a:r>
          </a:p>
          <a:p>
            <a:pPr marL="0" indent="0">
              <a:buNone/>
            </a:pPr>
            <a:r>
              <a:rPr lang="en-US" dirty="0">
                <a:latin typeface="Consolas" panose="020B0609020204030204" pitchFamily="49" charset="0"/>
              </a:rPr>
              <a:t>end</a:t>
            </a:r>
            <a:endParaRPr lang="pl-PL" dirty="0">
              <a:latin typeface="Consolas" panose="020B0609020204030204" pitchFamily="49" charset="0"/>
            </a:endParaRPr>
          </a:p>
        </p:txBody>
      </p:sp>
    </p:spTree>
    <p:extLst>
      <p:ext uri="{BB962C8B-B14F-4D97-AF65-F5344CB8AC3E}">
        <p14:creationId xmlns:p14="http://schemas.microsoft.com/office/powerpoint/2010/main" val="2955263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31513B3-FC98-4A66-83B7-D4E8140F25BB}"/>
              </a:ext>
            </a:extLst>
          </p:cNvPr>
          <p:cNvSpPr>
            <a:spLocks noGrp="1"/>
          </p:cNvSpPr>
          <p:nvPr>
            <p:ph type="title"/>
          </p:nvPr>
        </p:nvSpPr>
        <p:spPr/>
        <p:txBody>
          <a:bodyPr/>
          <a:lstStyle/>
          <a:p>
            <a:r>
              <a:rPr lang="en-US" dirty="0" err="1"/>
              <a:t>Gurobi.jl</a:t>
            </a:r>
            <a:endParaRPr lang="pl-PL" dirty="0"/>
          </a:p>
        </p:txBody>
      </p:sp>
      <p:sp>
        <p:nvSpPr>
          <p:cNvPr id="3" name="Symbol zastępczy zawartości 2">
            <a:extLst>
              <a:ext uri="{FF2B5EF4-FFF2-40B4-BE49-F238E27FC236}">
                <a16:creationId xmlns:a16="http://schemas.microsoft.com/office/drawing/2014/main" id="{4D700BD1-894C-41DA-9C63-1EB28B46D316}"/>
              </a:ext>
            </a:extLst>
          </p:cNvPr>
          <p:cNvSpPr>
            <a:spLocks noGrp="1"/>
          </p:cNvSpPr>
          <p:nvPr>
            <p:ph idx="1"/>
          </p:nvPr>
        </p:nvSpPr>
        <p:spPr>
          <a:xfrm>
            <a:off x="838199" y="1825625"/>
            <a:ext cx="10920211" cy="4351338"/>
          </a:xfrm>
        </p:spPr>
        <p:txBody>
          <a:bodyPr/>
          <a:lstStyle/>
          <a:p>
            <a:r>
              <a:rPr lang="en-US" dirty="0"/>
              <a:t>Commercial software</a:t>
            </a:r>
          </a:p>
          <a:p>
            <a:r>
              <a:rPr lang="en-US" dirty="0"/>
              <a:t>Free for academic use</a:t>
            </a:r>
          </a:p>
          <a:p>
            <a:r>
              <a:rPr lang="en-US" dirty="0"/>
              <a:t>Integrates with </a:t>
            </a:r>
            <a:r>
              <a:rPr lang="en-US" dirty="0" err="1"/>
              <a:t>JuMP</a:t>
            </a:r>
            <a:r>
              <a:rPr lang="en-US" dirty="0"/>
              <a:t> via </a:t>
            </a:r>
            <a:r>
              <a:rPr lang="en-US" dirty="0" err="1"/>
              <a:t>Gurobi.jl</a:t>
            </a:r>
            <a:endParaRPr lang="en-US" dirty="0"/>
          </a:p>
          <a:p>
            <a:endParaRPr lang="en-US" dirty="0"/>
          </a:p>
          <a:p>
            <a:r>
              <a:rPr lang="en-US" dirty="0"/>
              <a:t>Supports </a:t>
            </a:r>
            <a:r>
              <a:rPr lang="en-US" dirty="0" err="1"/>
              <a:t>JuMP</a:t>
            </a:r>
            <a:r>
              <a:rPr lang="en-US" dirty="0"/>
              <a:t> Lazy constraints </a:t>
            </a:r>
            <a:r>
              <a:rPr lang="en-US" sz="2000" dirty="0"/>
              <a:t>(http://www.juliaopt.org/JuMP.jl/0.18/callbacks.html)</a:t>
            </a:r>
            <a:endParaRPr lang="pl-PL" dirty="0"/>
          </a:p>
        </p:txBody>
      </p:sp>
    </p:spTree>
    <p:extLst>
      <p:ext uri="{BB962C8B-B14F-4D97-AF65-F5344CB8AC3E}">
        <p14:creationId xmlns:p14="http://schemas.microsoft.com/office/powerpoint/2010/main" val="3256600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4322D6C-E598-4107-9683-EFF419E684B5}"/>
              </a:ext>
            </a:extLst>
          </p:cNvPr>
          <p:cNvSpPr>
            <a:spLocks noGrp="1"/>
          </p:cNvSpPr>
          <p:nvPr>
            <p:ph type="title"/>
          </p:nvPr>
        </p:nvSpPr>
        <p:spPr/>
        <p:txBody>
          <a:bodyPr/>
          <a:lstStyle/>
          <a:p>
            <a:r>
              <a:rPr lang="en-US" dirty="0" err="1"/>
              <a:t>Gurobi</a:t>
            </a:r>
            <a:r>
              <a:rPr lang="en-US" dirty="0"/>
              <a:t> callbacks</a:t>
            </a:r>
            <a:endParaRPr lang="pl-PL" dirty="0"/>
          </a:p>
        </p:txBody>
      </p:sp>
      <p:sp>
        <p:nvSpPr>
          <p:cNvPr id="3" name="Symbol zastępczy zawartości 2">
            <a:extLst>
              <a:ext uri="{FF2B5EF4-FFF2-40B4-BE49-F238E27FC236}">
                <a16:creationId xmlns:a16="http://schemas.microsoft.com/office/drawing/2014/main" id="{D9AC6F07-7865-4C4C-8117-D1B5BA4B855D}"/>
              </a:ext>
            </a:extLst>
          </p:cNvPr>
          <p:cNvSpPr>
            <a:spLocks noGrp="1"/>
          </p:cNvSpPr>
          <p:nvPr>
            <p:ph idx="1"/>
          </p:nvPr>
        </p:nvSpPr>
        <p:spPr>
          <a:xfrm>
            <a:off x="838200" y="1690688"/>
            <a:ext cx="10515600" cy="4912243"/>
          </a:xfrm>
        </p:spPr>
        <p:txBody>
          <a:bodyPr>
            <a:normAutofit fontScale="55000" lnSpcReduction="20000"/>
          </a:bodyPr>
          <a:lstStyle/>
          <a:p>
            <a:pPr marL="0" indent="0">
              <a:buNone/>
            </a:pPr>
            <a:r>
              <a:rPr lang="en-US" dirty="0">
                <a:latin typeface="Consolas" panose="020B0609020204030204" pitchFamily="49" charset="0"/>
              </a:rPr>
              <a:t>function </a:t>
            </a:r>
            <a:r>
              <a:rPr lang="en-US" dirty="0" err="1">
                <a:latin typeface="Consolas" panose="020B0609020204030204" pitchFamily="49" charset="0"/>
              </a:rPr>
              <a:t>getcycle</a:t>
            </a:r>
            <a:r>
              <a:rPr lang="en-US" dirty="0">
                <a:latin typeface="Consolas" panose="020B0609020204030204" pitchFamily="49" charset="0"/>
              </a:rPr>
              <a:t>(</a:t>
            </a:r>
            <a:r>
              <a:rPr lang="en-US" dirty="0" err="1">
                <a:latin typeface="Consolas" panose="020B0609020204030204" pitchFamily="49" charset="0"/>
              </a:rPr>
              <a:t>cb</a:t>
            </a:r>
            <a:r>
              <a:rPr lang="en-US" dirty="0">
                <a:latin typeface="Consolas" panose="020B0609020204030204" pitchFamily="49" charset="0"/>
              </a:rPr>
              <a:t>, N)</a:t>
            </a:r>
          </a:p>
          <a:p>
            <a:pPr marL="0" indent="0">
              <a:buNone/>
            </a:pPr>
            <a:r>
              <a:rPr lang="en-US" dirty="0">
                <a:latin typeface="Consolas" panose="020B0609020204030204" pitchFamily="49" charset="0"/>
              </a:rPr>
              <a:t>    </a:t>
            </a:r>
            <a:r>
              <a:rPr lang="en-US" dirty="0" err="1">
                <a:latin typeface="Consolas" panose="020B0609020204030204" pitchFamily="49" charset="0"/>
              </a:rPr>
              <a:t>x_val</a:t>
            </a:r>
            <a:r>
              <a:rPr lang="en-US" dirty="0">
                <a:latin typeface="Consolas" panose="020B0609020204030204" pitchFamily="49" charset="0"/>
              </a:rPr>
              <a:t> = </a:t>
            </a:r>
            <a:r>
              <a:rPr lang="en-US" dirty="0" err="1">
                <a:latin typeface="Consolas" panose="020B0609020204030204" pitchFamily="49" charset="0"/>
              </a:rPr>
              <a:t>callback_value</a:t>
            </a:r>
            <a:r>
              <a:rPr lang="en-US" dirty="0">
                <a:latin typeface="Consolas" panose="020B0609020204030204" pitchFamily="49" charset="0"/>
              </a:rPr>
              <a:t>.(Ref(</a:t>
            </a:r>
            <a:r>
              <a:rPr lang="en-US" dirty="0" err="1">
                <a:latin typeface="Consolas" panose="020B0609020204030204" pitchFamily="49" charset="0"/>
              </a:rPr>
              <a:t>cb</a:t>
            </a:r>
            <a:r>
              <a:rPr lang="en-US" dirty="0">
                <a:latin typeface="Consolas" panose="020B0609020204030204" pitchFamily="49" charset="0"/>
              </a:rPr>
              <a:t>), x)</a:t>
            </a:r>
          </a:p>
          <a:p>
            <a:pPr marL="0" indent="0">
              <a:buNone/>
            </a:pPr>
            <a:r>
              <a:rPr lang="en-US" dirty="0">
                <a:latin typeface="Consolas" panose="020B0609020204030204" pitchFamily="49" charset="0"/>
              </a:rPr>
              <a:t>    </a:t>
            </a:r>
            <a:r>
              <a:rPr lang="en-US" dirty="0" err="1">
                <a:latin typeface="Consolas" panose="020B0609020204030204" pitchFamily="49" charset="0"/>
              </a:rPr>
              <a:t>getcycle</a:t>
            </a:r>
            <a:r>
              <a:rPr lang="en-US" dirty="0">
                <a:latin typeface="Consolas" panose="020B0609020204030204" pitchFamily="49" charset="0"/>
              </a:rPr>
              <a:t>(</a:t>
            </a:r>
            <a:r>
              <a:rPr lang="en-US" dirty="0" err="1">
                <a:latin typeface="Consolas" panose="020B0609020204030204" pitchFamily="49" charset="0"/>
              </a:rPr>
              <a:t>x_val</a:t>
            </a:r>
            <a:r>
              <a:rPr lang="en-US" dirty="0">
                <a:latin typeface="Consolas" panose="020B0609020204030204" pitchFamily="49" charset="0"/>
              </a:rPr>
              <a:t>)</a:t>
            </a:r>
          </a:p>
          <a:p>
            <a:pPr marL="0" indent="0">
              <a:buNone/>
            </a:pPr>
            <a:r>
              <a:rPr lang="en-US" dirty="0">
                <a:latin typeface="Consolas" panose="020B0609020204030204" pitchFamily="49" charset="0"/>
              </a:rPr>
              <a:t>end</a:t>
            </a:r>
          </a:p>
          <a:p>
            <a:pPr marL="0" indent="0">
              <a:buNone/>
            </a:pPr>
            <a:r>
              <a:rPr lang="en-US" dirty="0">
                <a:latin typeface="Consolas" panose="020B0609020204030204" pitchFamily="49" charset="0"/>
              </a:rPr>
              <a:t>function </a:t>
            </a:r>
            <a:r>
              <a:rPr lang="en-US" dirty="0" err="1">
                <a:latin typeface="Consolas" panose="020B0609020204030204" pitchFamily="49" charset="0"/>
              </a:rPr>
              <a:t>callbackhandle</a:t>
            </a:r>
            <a:r>
              <a:rPr lang="en-US" dirty="0">
                <a:latin typeface="Consolas" panose="020B0609020204030204" pitchFamily="49" charset="0"/>
              </a:rPr>
              <a:t>(</a:t>
            </a:r>
            <a:r>
              <a:rPr lang="en-US" dirty="0" err="1">
                <a:latin typeface="Consolas" panose="020B0609020204030204" pitchFamily="49" charset="0"/>
              </a:rPr>
              <a:t>cb</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cycle_idx</a:t>
            </a:r>
            <a:r>
              <a:rPr lang="en-US" dirty="0">
                <a:latin typeface="Consolas" panose="020B0609020204030204" pitchFamily="49" charset="0"/>
              </a:rPr>
              <a:t> = </a:t>
            </a:r>
            <a:r>
              <a:rPr lang="en-US" dirty="0" err="1">
                <a:latin typeface="Consolas" panose="020B0609020204030204" pitchFamily="49" charset="0"/>
              </a:rPr>
              <a:t>getcycle</a:t>
            </a:r>
            <a:r>
              <a:rPr lang="en-US" dirty="0">
                <a:latin typeface="Consolas" panose="020B0609020204030204" pitchFamily="49" charset="0"/>
              </a:rPr>
              <a:t>(</a:t>
            </a:r>
            <a:r>
              <a:rPr lang="en-US" dirty="0" err="1">
                <a:latin typeface="Consolas" panose="020B0609020204030204" pitchFamily="49" charset="0"/>
              </a:rPr>
              <a:t>cb</a:t>
            </a:r>
            <a:r>
              <a:rPr lang="en-US" dirty="0">
                <a:latin typeface="Consolas" panose="020B0609020204030204" pitchFamily="49" charset="0"/>
              </a:rPr>
              <a:t>, N)</a:t>
            </a:r>
          </a:p>
          <a:p>
            <a:pPr marL="0" indent="0">
              <a:buNone/>
            </a:pPr>
            <a:r>
              <a:rPr lang="en-US" dirty="0">
                <a:latin typeface="Consolas" panose="020B0609020204030204" pitchFamily="49" charset="0"/>
              </a:rPr>
              <a:t>    </a:t>
            </a:r>
            <a:r>
              <a:rPr lang="en-US" dirty="0" err="1">
                <a:latin typeface="Consolas" panose="020B0609020204030204" pitchFamily="49" charset="0"/>
              </a:rPr>
              <a:t>println</a:t>
            </a:r>
            <a:r>
              <a:rPr lang="en-US" dirty="0">
                <a:latin typeface="Consolas" panose="020B0609020204030204" pitchFamily="49" charset="0"/>
              </a:rPr>
              <a:t>("Callback! N= $N </a:t>
            </a:r>
            <a:r>
              <a:rPr lang="en-US" dirty="0" err="1">
                <a:latin typeface="Consolas" panose="020B0609020204030204" pitchFamily="49" charset="0"/>
              </a:rPr>
              <a:t>cycle_idx</a:t>
            </a:r>
            <a:r>
              <a:rPr lang="en-US" dirty="0">
                <a:latin typeface="Consolas" panose="020B0609020204030204" pitchFamily="49" charset="0"/>
              </a:rPr>
              <a:t>: ", </a:t>
            </a:r>
            <a:r>
              <a:rPr lang="en-US" dirty="0" err="1">
                <a:latin typeface="Consolas" panose="020B0609020204030204" pitchFamily="49" charset="0"/>
              </a:rPr>
              <a:t>cycle_idx</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println</a:t>
            </a:r>
            <a:r>
              <a:rPr lang="en-US" dirty="0">
                <a:latin typeface="Consolas" panose="020B0609020204030204" pitchFamily="49" charset="0"/>
              </a:rPr>
              <a:t>("Length: ", length(</a:t>
            </a:r>
            <a:r>
              <a:rPr lang="en-US" dirty="0" err="1">
                <a:latin typeface="Consolas" panose="020B0609020204030204" pitchFamily="49" charset="0"/>
              </a:rPr>
              <a:t>cycle_idx</a:t>
            </a:r>
            <a:r>
              <a:rPr lang="en-US" dirty="0">
                <a:latin typeface="Consolas" panose="020B0609020204030204" pitchFamily="49" charset="0"/>
              </a:rPr>
              <a:t>))</a:t>
            </a:r>
          </a:p>
          <a:p>
            <a:pPr marL="0" indent="0">
              <a:buNone/>
            </a:pPr>
            <a:r>
              <a:rPr lang="en-US" dirty="0">
                <a:latin typeface="Consolas" panose="020B0609020204030204" pitchFamily="49" charset="0"/>
              </a:rPr>
              <a:t>    if length(</a:t>
            </a:r>
            <a:r>
              <a:rPr lang="en-US" dirty="0" err="1">
                <a:latin typeface="Consolas" panose="020B0609020204030204" pitchFamily="49" charset="0"/>
              </a:rPr>
              <a:t>cycle_idx</a:t>
            </a:r>
            <a:r>
              <a:rPr lang="en-US" dirty="0">
                <a:latin typeface="Consolas" panose="020B0609020204030204" pitchFamily="49" charset="0"/>
              </a:rPr>
              <a:t>) &lt; N</a:t>
            </a:r>
          </a:p>
          <a:p>
            <a:pPr marL="0" indent="0">
              <a:buNone/>
            </a:pPr>
            <a:r>
              <a:rPr lang="en-US" dirty="0">
                <a:latin typeface="Consolas" panose="020B0609020204030204" pitchFamily="49" charset="0"/>
              </a:rPr>
              <a:t>        con = @build_constraint(sum(x[cycle_idx,cycle_idx]) &lt;= length(</a:t>
            </a:r>
            <a:r>
              <a:rPr lang="en-US" dirty="0" err="1">
                <a:latin typeface="Consolas" panose="020B0609020204030204" pitchFamily="49" charset="0"/>
              </a:rPr>
              <a:t>cycle_idx</a:t>
            </a:r>
            <a:r>
              <a:rPr lang="en-US" dirty="0">
                <a:latin typeface="Consolas" panose="020B0609020204030204" pitchFamily="49" charset="0"/>
              </a:rPr>
              <a:t>)-1)</a:t>
            </a:r>
          </a:p>
          <a:p>
            <a:pPr marL="0" indent="0">
              <a:buNone/>
            </a:pPr>
            <a:r>
              <a:rPr lang="en-US" dirty="0">
                <a:latin typeface="Consolas" panose="020B0609020204030204" pitchFamily="49" charset="0"/>
              </a:rPr>
              <a:t>        </a:t>
            </a:r>
            <a:r>
              <a:rPr lang="en-US" dirty="0" err="1">
                <a:latin typeface="Consolas" panose="020B0609020204030204" pitchFamily="49" charset="0"/>
              </a:rPr>
              <a:t>MOI.submit</a:t>
            </a:r>
            <a:r>
              <a:rPr lang="en-US" dirty="0">
                <a:latin typeface="Consolas" panose="020B0609020204030204" pitchFamily="49" charset="0"/>
              </a:rPr>
              <a:t>(m, </a:t>
            </a:r>
            <a:r>
              <a:rPr lang="en-US" dirty="0" err="1">
                <a:latin typeface="Consolas" panose="020B0609020204030204" pitchFamily="49" charset="0"/>
              </a:rPr>
              <a:t>MOI.LazyConstraint</a:t>
            </a:r>
            <a:r>
              <a:rPr lang="en-US" dirty="0">
                <a:latin typeface="Consolas" panose="020B0609020204030204" pitchFamily="49" charset="0"/>
              </a:rPr>
              <a:t>(</a:t>
            </a:r>
            <a:r>
              <a:rPr lang="en-US" dirty="0" err="1">
                <a:latin typeface="Consolas" panose="020B0609020204030204" pitchFamily="49" charset="0"/>
              </a:rPr>
              <a:t>cb</a:t>
            </a:r>
            <a:r>
              <a:rPr lang="en-US" dirty="0">
                <a:latin typeface="Consolas" panose="020B0609020204030204" pitchFamily="49" charset="0"/>
              </a:rPr>
              <a:t>), con)</a:t>
            </a:r>
          </a:p>
          <a:p>
            <a:pPr marL="0" indent="0">
              <a:buNone/>
            </a:pPr>
            <a:r>
              <a:rPr lang="en-US" dirty="0">
                <a:latin typeface="Consolas" panose="020B0609020204030204" pitchFamily="49" charset="0"/>
              </a:rPr>
              <a:t>        </a:t>
            </a:r>
            <a:r>
              <a:rPr lang="en-US" dirty="0" err="1">
                <a:latin typeface="Consolas" panose="020B0609020204030204" pitchFamily="49" charset="0"/>
              </a:rPr>
              <a:t>println</a:t>
            </a:r>
            <a:r>
              <a:rPr lang="en-US" dirty="0">
                <a:latin typeface="Consolas" panose="020B0609020204030204" pitchFamily="49" charset="0"/>
              </a:rPr>
              <a:t>("added a lazy constraint")</a:t>
            </a:r>
          </a:p>
          <a:p>
            <a:pPr marL="0" indent="0">
              <a:buNone/>
            </a:pPr>
            <a:r>
              <a:rPr lang="en-US" dirty="0">
                <a:latin typeface="Consolas" panose="020B0609020204030204" pitchFamily="49" charset="0"/>
              </a:rPr>
              <a:t>    end</a:t>
            </a:r>
          </a:p>
          <a:p>
            <a:pPr marL="0" indent="0">
              <a:buNone/>
            </a:pPr>
            <a:r>
              <a:rPr lang="en-US" dirty="0">
                <a:latin typeface="Consolas" panose="020B0609020204030204" pitchFamily="49" charset="0"/>
              </a:rPr>
              <a:t>end</a:t>
            </a:r>
          </a:p>
          <a:p>
            <a:pPr marL="0" indent="0">
              <a:buNone/>
            </a:pPr>
            <a:r>
              <a:rPr lang="en-US" dirty="0" err="1">
                <a:latin typeface="Consolas" panose="020B0609020204030204" pitchFamily="49" charset="0"/>
              </a:rPr>
              <a:t>MOI.set</a:t>
            </a:r>
            <a:r>
              <a:rPr lang="en-US" dirty="0">
                <a:latin typeface="Consolas" panose="020B0609020204030204" pitchFamily="49" charset="0"/>
              </a:rPr>
              <a:t>(m, </a:t>
            </a:r>
            <a:r>
              <a:rPr lang="en-US" dirty="0" err="1">
                <a:latin typeface="Consolas" panose="020B0609020204030204" pitchFamily="49" charset="0"/>
              </a:rPr>
              <a:t>MOI.LazyConstraintCallback</a:t>
            </a:r>
            <a:r>
              <a:rPr lang="en-US" dirty="0">
                <a:latin typeface="Consolas" panose="020B0609020204030204" pitchFamily="49" charset="0"/>
              </a:rPr>
              <a:t>(), </a:t>
            </a:r>
            <a:r>
              <a:rPr lang="en-US" dirty="0" err="1">
                <a:latin typeface="Consolas" panose="020B0609020204030204" pitchFamily="49" charset="0"/>
              </a:rPr>
              <a:t>callbackhandle</a:t>
            </a:r>
            <a:r>
              <a:rPr lang="en-US" dirty="0">
                <a:latin typeface="Consolas" panose="020B0609020204030204" pitchFamily="49" charset="0"/>
              </a:rPr>
              <a:t>)</a:t>
            </a:r>
          </a:p>
          <a:p>
            <a:pPr marL="0" indent="0">
              <a:buNone/>
            </a:pPr>
            <a:endParaRPr lang="pl-PL" dirty="0">
              <a:latin typeface="Consolas" panose="020B0609020204030204" pitchFamily="49" charset="0"/>
            </a:endParaRPr>
          </a:p>
        </p:txBody>
      </p:sp>
    </p:spTree>
    <p:extLst>
      <p:ext uri="{BB962C8B-B14F-4D97-AF65-F5344CB8AC3E}">
        <p14:creationId xmlns:p14="http://schemas.microsoft.com/office/powerpoint/2010/main" val="172820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5624493-183F-42B3-9E41-92D1A98B4AEE}"/>
              </a:ext>
            </a:extLst>
          </p:cNvPr>
          <p:cNvSpPr>
            <a:spLocks noGrp="1"/>
          </p:cNvSpPr>
          <p:nvPr>
            <p:ph type="title"/>
          </p:nvPr>
        </p:nvSpPr>
        <p:spPr/>
        <p:txBody>
          <a:bodyPr/>
          <a:lstStyle/>
          <a:p>
            <a:r>
              <a:rPr lang="en-US" dirty="0"/>
              <a:t>Increase efficiency by avoiding allocations and materializations </a:t>
            </a:r>
            <a:endParaRPr lang="en-GB" dirty="0"/>
          </a:p>
        </p:txBody>
      </p:sp>
      <p:sp>
        <p:nvSpPr>
          <p:cNvPr id="3" name="Symbol zastępczy zawartości 2">
            <a:extLst>
              <a:ext uri="{FF2B5EF4-FFF2-40B4-BE49-F238E27FC236}">
                <a16:creationId xmlns:a16="http://schemas.microsoft.com/office/drawing/2014/main" id="{5DFDD514-56F8-4726-A7F5-01E27A6613F4}"/>
              </a:ext>
            </a:extLst>
          </p:cNvPr>
          <p:cNvSpPr>
            <a:spLocks noGrp="1"/>
          </p:cNvSpPr>
          <p:nvPr>
            <p:ph idx="1"/>
          </p:nvPr>
        </p:nvSpPr>
        <p:spPr/>
        <p:txBody>
          <a:bodyPr/>
          <a:lstStyle/>
          <a:p>
            <a:r>
              <a:rPr lang="en-US" dirty="0"/>
              <a:t>Reshaping data </a:t>
            </a:r>
            <a:r>
              <a:rPr lang="pl-PL" dirty="0"/>
              <a:t>(</a:t>
            </a:r>
            <a:r>
              <a:rPr lang="pl-PL" dirty="0" err="1"/>
              <a:t>reshape</a:t>
            </a:r>
            <a:r>
              <a:rPr lang="pl-PL" dirty="0"/>
              <a:t>, </a:t>
            </a:r>
            <a:r>
              <a:rPr lang="en-US" dirty="0"/>
              <a:t>transpose, </a:t>
            </a:r>
            <a:r>
              <a:rPr lang="en-US" dirty="0" err="1"/>
              <a:t>permutedims</a:t>
            </a:r>
            <a:r>
              <a:rPr lang="pl-PL" dirty="0"/>
              <a:t>)</a:t>
            </a:r>
          </a:p>
          <a:p>
            <a:r>
              <a:rPr lang="en-US" dirty="0"/>
              <a:t>Create views with</a:t>
            </a:r>
            <a:r>
              <a:rPr lang="pl-PL" dirty="0"/>
              <a:t> @view</a:t>
            </a:r>
            <a:r>
              <a:rPr lang="en-US" dirty="0"/>
              <a:t> macro</a:t>
            </a:r>
            <a:endParaRPr lang="pl-PL" dirty="0"/>
          </a:p>
          <a:p>
            <a:r>
              <a:rPr lang="en-US" sz="2800" dirty="0"/>
              <a:t>Full support for sparse arrays</a:t>
            </a:r>
            <a:r>
              <a:rPr lang="pl-PL" sz="2800" dirty="0"/>
              <a:t> </a:t>
            </a:r>
          </a:p>
          <a:p>
            <a:pPr lvl="1"/>
            <a:r>
              <a:rPr lang="pl-PL" dirty="0" err="1"/>
              <a:t>SparseArrays.jl</a:t>
            </a:r>
            <a:endParaRPr lang="pl-PL" dirty="0"/>
          </a:p>
          <a:p>
            <a:r>
              <a:rPr lang="en-US" dirty="0"/>
              <a:t>Other packages make it possible to avoid data materialization </a:t>
            </a:r>
            <a:endParaRPr lang="pl-PL" sz="2800" dirty="0"/>
          </a:p>
          <a:p>
            <a:pPr lvl="1"/>
            <a:r>
              <a:rPr lang="pl-PL" dirty="0" err="1"/>
              <a:t>BlockArrays.jl</a:t>
            </a:r>
            <a:endParaRPr lang="pl-PL" dirty="0"/>
          </a:p>
          <a:p>
            <a:pPr lvl="1"/>
            <a:r>
              <a:rPr lang="pl-PL" dirty="0" err="1"/>
              <a:t>BandedMatrices.jl</a:t>
            </a:r>
            <a:endParaRPr lang="pl-PL" dirty="0"/>
          </a:p>
          <a:p>
            <a:pPr lvl="1"/>
            <a:r>
              <a:rPr lang="pl-PL" dirty="0" err="1"/>
              <a:t>BlockBandedMatrices.jl</a:t>
            </a:r>
            <a:endParaRPr lang="en-GB" dirty="0"/>
          </a:p>
        </p:txBody>
      </p:sp>
    </p:spTree>
    <p:extLst>
      <p:ext uri="{BB962C8B-B14F-4D97-AF65-F5344CB8AC3E}">
        <p14:creationId xmlns:p14="http://schemas.microsoft.com/office/powerpoint/2010/main" val="962730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2A4A44-9675-4A53-9708-5505B0D966E2}"/>
              </a:ext>
            </a:extLst>
          </p:cNvPr>
          <p:cNvSpPr>
            <a:spLocks noGrp="1"/>
          </p:cNvSpPr>
          <p:nvPr>
            <p:ph type="title"/>
          </p:nvPr>
        </p:nvSpPr>
        <p:spPr/>
        <p:txBody>
          <a:bodyPr/>
          <a:lstStyle/>
          <a:p>
            <a:r>
              <a:rPr lang="pl-PL" dirty="0" err="1">
                <a:latin typeface="Consolas" panose="020B0609020204030204" pitchFamily="49" charset="0"/>
              </a:rPr>
              <a:t>TravelingSalesmanHeuristics</a:t>
            </a:r>
            <a:r>
              <a:rPr lang="en-US" dirty="0">
                <a:latin typeface="Consolas" panose="020B0609020204030204" pitchFamily="49" charset="0"/>
              </a:rPr>
              <a:t>.</a:t>
            </a:r>
            <a:r>
              <a:rPr lang="en-US" dirty="0" err="1">
                <a:latin typeface="Consolas" panose="020B0609020204030204" pitchFamily="49" charset="0"/>
              </a:rPr>
              <a:t>jl</a:t>
            </a:r>
            <a:endParaRPr lang="pl-PL" dirty="0"/>
          </a:p>
        </p:txBody>
      </p:sp>
      <p:sp>
        <p:nvSpPr>
          <p:cNvPr id="9" name="Symbol zastępczy zawartości 8">
            <a:extLst>
              <a:ext uri="{FF2B5EF4-FFF2-40B4-BE49-F238E27FC236}">
                <a16:creationId xmlns:a16="http://schemas.microsoft.com/office/drawing/2014/main" id="{15B39914-2DFA-4DC9-BDC9-7C5A96853905}"/>
              </a:ext>
            </a:extLst>
          </p:cNvPr>
          <p:cNvSpPr>
            <a:spLocks noGrp="1"/>
          </p:cNvSpPr>
          <p:nvPr>
            <p:ph sz="half" idx="1"/>
          </p:nvPr>
        </p:nvSpPr>
        <p:spPr>
          <a:xfrm>
            <a:off x="541984" y="1361986"/>
            <a:ext cx="8846713" cy="4351338"/>
          </a:xfrm>
        </p:spPr>
        <p:txBody>
          <a:bodyPr/>
          <a:lstStyle/>
          <a:p>
            <a:pPr marL="0" indent="0">
              <a:buNone/>
            </a:pPr>
            <a:r>
              <a:rPr lang="pl-PL" dirty="0" err="1">
                <a:latin typeface="Consolas" panose="020B0609020204030204" pitchFamily="49" charset="0"/>
              </a:rPr>
              <a:t>using</a:t>
            </a:r>
            <a:r>
              <a:rPr lang="pl-PL" dirty="0">
                <a:latin typeface="Consolas" panose="020B0609020204030204" pitchFamily="49" charset="0"/>
              </a:rPr>
              <a:t> </a:t>
            </a:r>
            <a:r>
              <a:rPr lang="pl-PL" dirty="0" err="1">
                <a:latin typeface="Consolas" panose="020B0609020204030204" pitchFamily="49" charset="0"/>
              </a:rPr>
              <a:t>TravelingSalesmanHeuristics</a:t>
            </a:r>
            <a:endParaRPr lang="en-US" dirty="0">
              <a:latin typeface="Consolas" panose="020B0609020204030204" pitchFamily="49" charset="0"/>
            </a:endParaRPr>
          </a:p>
          <a:p>
            <a:pPr marL="0" indent="0">
              <a:buNone/>
            </a:pPr>
            <a:r>
              <a:rPr lang="pl-PL" dirty="0" err="1">
                <a:latin typeface="Consolas" panose="020B0609020204030204" pitchFamily="49" charset="0"/>
              </a:rPr>
              <a:t>sol</a:t>
            </a:r>
            <a:r>
              <a:rPr lang="pl-PL" dirty="0">
                <a:latin typeface="Consolas" panose="020B0609020204030204" pitchFamily="49" charset="0"/>
              </a:rPr>
              <a:t> = </a:t>
            </a:r>
            <a:r>
              <a:rPr lang="pl-PL" dirty="0" err="1">
                <a:latin typeface="Consolas" panose="020B0609020204030204" pitchFamily="49" charset="0"/>
              </a:rPr>
              <a:t>TravelingSalesmanHeuristics.solve_tsp</a:t>
            </a:r>
            <a:r>
              <a:rPr lang="pl-PL" dirty="0">
                <a:latin typeface="Consolas" panose="020B0609020204030204" pitchFamily="49" charset="0"/>
              </a:rPr>
              <a:t>(</a:t>
            </a:r>
            <a:br>
              <a:rPr lang="en-US" dirty="0">
                <a:latin typeface="Consolas" panose="020B0609020204030204" pitchFamily="49" charset="0"/>
              </a:rPr>
            </a:br>
            <a:r>
              <a:rPr lang="pl-PL" dirty="0" err="1">
                <a:latin typeface="Consolas" panose="020B0609020204030204" pitchFamily="49" charset="0"/>
              </a:rPr>
              <a:t>distance_mx,quality_factor</a:t>
            </a:r>
            <a:r>
              <a:rPr lang="pl-PL" dirty="0">
                <a:latin typeface="Consolas" panose="020B0609020204030204" pitchFamily="49" charset="0"/>
              </a:rPr>
              <a:t> =100)</a:t>
            </a:r>
          </a:p>
        </p:txBody>
      </p:sp>
      <p:pic>
        <p:nvPicPr>
          <p:cNvPr id="4" name="Obraz 3">
            <a:extLst>
              <a:ext uri="{FF2B5EF4-FFF2-40B4-BE49-F238E27FC236}">
                <a16:creationId xmlns:a16="http://schemas.microsoft.com/office/drawing/2014/main" id="{4645006E-17D9-40C9-8FA1-9FED414263C6}"/>
              </a:ext>
            </a:extLst>
          </p:cNvPr>
          <p:cNvPicPr>
            <a:picLocks noChangeAspect="1"/>
          </p:cNvPicPr>
          <p:nvPr/>
        </p:nvPicPr>
        <p:blipFill>
          <a:blip r:embed="rId2"/>
          <a:stretch>
            <a:fillRect/>
          </a:stretch>
        </p:blipFill>
        <p:spPr>
          <a:xfrm>
            <a:off x="6847729" y="2876590"/>
            <a:ext cx="5344271" cy="3886742"/>
          </a:xfrm>
          <a:prstGeom prst="rect">
            <a:avLst/>
          </a:prstGeom>
        </p:spPr>
      </p:pic>
      <p:sp>
        <p:nvSpPr>
          <p:cNvPr id="11" name="Prostokąt 10">
            <a:extLst>
              <a:ext uri="{FF2B5EF4-FFF2-40B4-BE49-F238E27FC236}">
                <a16:creationId xmlns:a16="http://schemas.microsoft.com/office/drawing/2014/main" id="{6CB581F0-C028-4E8B-BAEC-65950F7AB107}"/>
              </a:ext>
            </a:extLst>
          </p:cNvPr>
          <p:cNvSpPr/>
          <p:nvPr/>
        </p:nvSpPr>
        <p:spPr>
          <a:xfrm>
            <a:off x="180304" y="5034349"/>
            <a:ext cx="6096000" cy="923330"/>
          </a:xfrm>
          <a:prstGeom prst="rect">
            <a:avLst/>
          </a:prstGeom>
        </p:spPr>
        <p:txBody>
          <a:bodyPr>
            <a:spAutoFit/>
          </a:bodyPr>
          <a:lstStyle/>
          <a:p>
            <a:r>
              <a:rPr lang="en-US" b="1" dirty="0"/>
              <a:t>More info: </a:t>
            </a:r>
          </a:p>
          <a:p>
            <a:r>
              <a:rPr lang="pl-PL" b="1" dirty="0"/>
              <a:t>http://evanfields.github.io/TravelingSalesmanHeuristics.jl/latest/heuristics.html</a:t>
            </a:r>
          </a:p>
        </p:txBody>
      </p:sp>
    </p:spTree>
    <p:extLst>
      <p:ext uri="{BB962C8B-B14F-4D97-AF65-F5344CB8AC3E}">
        <p14:creationId xmlns:p14="http://schemas.microsoft.com/office/powerpoint/2010/main" val="1028537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C7CE-97D0-425D-978B-2A13E5847EEA}"/>
              </a:ext>
            </a:extLst>
          </p:cNvPr>
          <p:cNvSpPr>
            <a:spLocks noGrp="1"/>
          </p:cNvSpPr>
          <p:nvPr>
            <p:ph type="title"/>
          </p:nvPr>
        </p:nvSpPr>
        <p:spPr/>
        <p:txBody>
          <a:bodyPr>
            <a:normAutofit/>
          </a:bodyPr>
          <a:lstStyle/>
          <a:p>
            <a:r>
              <a:rPr lang="en-US" dirty="0" err="1"/>
              <a:t>JuMP</a:t>
            </a:r>
            <a:br>
              <a:rPr lang="en-US" dirty="0"/>
            </a:br>
            <a:r>
              <a:rPr lang="en-US" dirty="0"/>
              <a:t>Non-Linear Programming</a:t>
            </a:r>
          </a:p>
        </p:txBody>
      </p:sp>
      <p:sp>
        <p:nvSpPr>
          <p:cNvPr id="3" name="Subtitle 2">
            <a:extLst>
              <a:ext uri="{FF2B5EF4-FFF2-40B4-BE49-F238E27FC236}">
                <a16:creationId xmlns:a16="http://schemas.microsoft.com/office/drawing/2014/main" id="{D7945B83-ABC8-401E-9535-C25DC500BB36}"/>
              </a:ext>
            </a:extLst>
          </p:cNvPr>
          <p:cNvSpPr>
            <a:spLocks noGrp="1"/>
          </p:cNvSpPr>
          <p:nvPr>
            <p:ph type="body" idx="1"/>
          </p:nvPr>
        </p:nvSpPr>
        <p:spPr/>
        <p:txBody>
          <a:bodyPr/>
          <a:lstStyle/>
          <a:p>
            <a:r>
              <a:rPr lang="en-US" dirty="0"/>
              <a:t> </a:t>
            </a:r>
          </a:p>
        </p:txBody>
      </p:sp>
      <p:sp>
        <p:nvSpPr>
          <p:cNvPr id="5" name="Prostokąt 4"/>
          <p:cNvSpPr/>
          <p:nvPr/>
        </p:nvSpPr>
        <p:spPr>
          <a:xfrm>
            <a:off x="5518370" y="6211907"/>
            <a:ext cx="300082" cy="707886"/>
          </a:xfrm>
          <a:prstGeom prst="rect">
            <a:avLst/>
          </a:prstGeom>
        </p:spPr>
        <p:txBody>
          <a:bodyPr wrap="none">
            <a:spAutoFit/>
          </a:bodyPr>
          <a:lstStyle/>
          <a:p>
            <a:pPr algn="ctr"/>
            <a:r>
              <a:rPr lang="en-US" sz="4000" dirty="0">
                <a:solidFill>
                  <a:srgbClr val="FF0000"/>
                </a:solidFill>
              </a:rPr>
              <a:t> </a:t>
            </a:r>
          </a:p>
        </p:txBody>
      </p:sp>
    </p:spTree>
    <p:extLst>
      <p:ext uri="{BB962C8B-B14F-4D97-AF65-F5344CB8AC3E}">
        <p14:creationId xmlns:p14="http://schemas.microsoft.com/office/powerpoint/2010/main" val="2593810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FCCEA9D-4A6D-4AD5-9F38-D653F19DE94B}"/>
              </a:ext>
            </a:extLst>
          </p:cNvPr>
          <p:cNvSpPr>
            <a:spLocks noGrp="1"/>
          </p:cNvSpPr>
          <p:nvPr>
            <p:ph type="title"/>
          </p:nvPr>
        </p:nvSpPr>
        <p:spPr/>
        <p:txBody>
          <a:bodyPr/>
          <a:lstStyle/>
          <a:p>
            <a:r>
              <a:rPr lang="en-US" dirty="0"/>
              <a:t>Simple scenario</a:t>
            </a:r>
            <a:endParaRPr lang="pl-PL" dirty="0"/>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4FA0CFA9-288E-4F54-A073-A7DF5A4F1CC5}"/>
                  </a:ext>
                </a:extLst>
              </p:cNvPr>
              <p:cNvSpPr>
                <a:spLocks noGrp="1"/>
              </p:cNvSpPr>
              <p:nvPr>
                <p:ph idx="1"/>
              </p:nvPr>
            </p:nvSpPr>
            <p:spPr/>
            <p:txBody>
              <a:bodyPr>
                <a:normAutofit/>
              </a:bodyPr>
              <a:lstStyle/>
              <a:p>
                <a:pPr marL="0" indent="0">
                  <a:buNone/>
                </a:pPr>
                <a:r>
                  <a:rPr lang="en-US" dirty="0"/>
                  <a:t>Estimate parameters of a quadratic form</a:t>
                </a:r>
              </a:p>
              <a:p>
                <a:pPr marL="0" indent="0">
                  <a:buNone/>
                </a:pPr>
                <a14:m>
                  <m:oMath xmlns:m="http://schemas.openxmlformats.org/officeDocument/2006/math">
                    <m:r>
                      <a:rPr lang="en-US" b="1" i="1" smtClean="0">
                        <a:latin typeface="Cambria Math" panose="02040503050406030204" pitchFamily="18" charset="0"/>
                      </a:rPr>
                      <m:t>𝒚</m:t>
                    </m:r>
                    <m:d>
                      <m:dPr>
                        <m:ctrlPr>
                          <a:rPr lang="en-US"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e>
                    </m:d>
                    <m:r>
                      <a:rPr lang="en-US" b="1" i="1" smtClean="0">
                        <a:latin typeface="Cambria Math" panose="02040503050406030204" pitchFamily="18" charset="0"/>
                      </a:rPr>
                      <m:t>=</m:t>
                    </m:r>
                    <m:sSubSup>
                      <m:sSubSupPr>
                        <m:ctrlPr>
                          <a:rPr lang="en-US"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𝑎</m:t>
                              </m:r>
                            </m:e>
                            <m:e>
                              <m:r>
                                <a:rPr lang="en-US" b="0" i="1" smtClean="0">
                                  <a:latin typeface="Cambria Math" panose="02040503050406030204" pitchFamily="18" charset="0"/>
                                </a:rPr>
                                <m:t>𝑏</m:t>
                              </m:r>
                              <m:r>
                                <a:rPr lang="en-US" b="0" i="1" smtClean="0">
                                  <a:latin typeface="Cambria Math" panose="02040503050406030204" pitchFamily="18" charset="0"/>
                                </a:rPr>
                                <m:t>/2</m:t>
                              </m:r>
                            </m:e>
                          </m:mr>
                          <m:mr>
                            <m:e>
                              <m:r>
                                <a:rPr lang="en-US" b="0" i="1" smtClean="0">
                                  <a:latin typeface="Cambria Math" panose="02040503050406030204" pitchFamily="18" charset="0"/>
                                </a:rPr>
                                <m:t>𝑏</m:t>
                              </m:r>
                              <m:r>
                                <a:rPr lang="en-US" b="0" i="1" smtClean="0">
                                  <a:latin typeface="Cambria Math" panose="02040503050406030204" pitchFamily="18" charset="0"/>
                                </a:rPr>
                                <m:t>/2</m:t>
                              </m:r>
                            </m:e>
                            <m:e>
                              <m:r>
                                <a:rPr lang="en-US" b="0" i="1" smtClean="0">
                                  <a:latin typeface="Cambria Math" panose="02040503050406030204" pitchFamily="18" charset="0"/>
                                </a:rPr>
                                <m:t>𝑐</m:t>
                              </m:r>
                            </m:e>
                          </m:mr>
                        </m:m>
                      </m:e>
                    </m:d>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1</m:t>
                                </m:r>
                              </m:sup>
                            </m:sSubSup>
                          </m:e>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2</m:t>
                                </m:r>
                              </m:sup>
                            </m:sSubSup>
                          </m:e>
                        </m:eqArr>
                      </m:e>
                    </m:d>
                  </m:oMath>
                </a14:m>
                <a:endParaRPr lang="en-US" dirty="0"/>
              </a:p>
              <a:p>
                <a:pPr marL="0" indent="0">
                  <a:buNone/>
                </a:pPr>
                <a:r>
                  <a:rPr lang="en-US" dirty="0"/>
                  <a:t>for a vector of observed values </a:t>
                </a:r>
                <a:r>
                  <a:rPr lang="en-US" b="1" i="1" dirty="0"/>
                  <a:t>y</a:t>
                </a:r>
                <a:r>
                  <a:rPr lang="en-US" dirty="0"/>
                  <a:t> to minimize the observed error function</a:t>
                </a:r>
                <a:r>
                  <a:rPr lang="en-US" b="1" i="1" dirty="0"/>
                  <a:t> </a:t>
                </a:r>
              </a:p>
              <a:p>
                <a:pPr marL="0" indent="0">
                  <a:buNone/>
                </a:pPr>
                <a14:m>
                  <m:oMathPara xmlns:m="http://schemas.openxmlformats.org/officeDocument/2006/math">
                    <m:oMathParaPr>
                      <m:jc m:val="centerGroup"/>
                    </m:oMathParaPr>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smtClean="0">
                                              <a:latin typeface="Cambria Math" panose="02040503050406030204" pitchFamily="18" charset="0"/>
                                            </a:rPr>
                                            <m:t>𝒙</m:t>
                                          </m:r>
                                        </m:e>
                                        <m:sub>
                                          <m:r>
                                            <a:rPr lang="en-US" b="0" i="1">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oMath>
                  </m:oMathPara>
                </a14:m>
                <a:endParaRPr lang="en-US" dirty="0"/>
              </a:p>
              <a:p>
                <a:pPr marL="0" indent="0">
                  <a:buNone/>
                </a:pPr>
                <a:endParaRPr lang="en-US" dirty="0"/>
              </a:p>
              <a:p>
                <a:pPr marL="0" indent="0">
                  <a:buNone/>
                </a:pPr>
                <a:endParaRPr lang="pl-PL" dirty="0"/>
              </a:p>
            </p:txBody>
          </p:sp>
        </mc:Choice>
        <mc:Fallback xmlns="">
          <p:sp>
            <p:nvSpPr>
              <p:cNvPr id="3" name="Symbol zastępczy zawartości 2">
                <a:extLst>
                  <a:ext uri="{FF2B5EF4-FFF2-40B4-BE49-F238E27FC236}">
                    <a16:creationId xmlns:a16="http://schemas.microsoft.com/office/drawing/2014/main" id="{4FA0CFA9-288E-4F54-A073-A7DF5A4F1CC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pl-PL">
                    <a:noFill/>
                  </a:rPr>
                  <a:t> </a:t>
                </a:r>
              </a:p>
            </p:txBody>
          </p:sp>
        </mc:Fallback>
      </mc:AlternateContent>
    </p:spTree>
    <p:extLst>
      <p:ext uri="{BB962C8B-B14F-4D97-AF65-F5344CB8AC3E}">
        <p14:creationId xmlns:p14="http://schemas.microsoft.com/office/powerpoint/2010/main" val="302476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CE9CEC-5B3F-4001-BEFD-F48E496C0649}"/>
              </a:ext>
            </a:extLst>
          </p:cNvPr>
          <p:cNvSpPr>
            <a:spLocks noGrp="1"/>
          </p:cNvSpPr>
          <p:nvPr>
            <p:ph type="title"/>
          </p:nvPr>
        </p:nvSpPr>
        <p:spPr/>
        <p:txBody>
          <a:bodyPr/>
          <a:lstStyle/>
          <a:p>
            <a:r>
              <a:rPr lang="en-US" dirty="0"/>
              <a:t>Nonlinear optimization Julia</a:t>
            </a:r>
            <a:endParaRPr lang="pl-PL" dirty="0"/>
          </a:p>
        </p:txBody>
      </p:sp>
      <p:sp>
        <p:nvSpPr>
          <p:cNvPr id="3" name="Symbol zastępczy zawartości 2">
            <a:extLst>
              <a:ext uri="{FF2B5EF4-FFF2-40B4-BE49-F238E27FC236}">
                <a16:creationId xmlns:a16="http://schemas.microsoft.com/office/drawing/2014/main" id="{857817A9-CABE-4E26-A3F9-08F8C888B694}"/>
              </a:ext>
            </a:extLst>
          </p:cNvPr>
          <p:cNvSpPr>
            <a:spLocks noGrp="1"/>
          </p:cNvSpPr>
          <p:nvPr>
            <p:ph idx="1"/>
          </p:nvPr>
        </p:nvSpPr>
        <p:spPr/>
        <p:txBody>
          <a:bodyPr>
            <a:normAutofit fontScale="85000" lnSpcReduction="20000"/>
          </a:bodyPr>
          <a:lstStyle/>
          <a:p>
            <a:pPr marL="0" indent="0">
              <a:buNone/>
            </a:pPr>
            <a:r>
              <a:rPr lang="en-GB" dirty="0">
                <a:latin typeface="Consolas" panose="020B0609020204030204" pitchFamily="49" charset="0"/>
              </a:rPr>
              <a:t>m = Model(</a:t>
            </a:r>
            <a:r>
              <a:rPr lang="en-GB" dirty="0" err="1">
                <a:latin typeface="Consolas" panose="020B0609020204030204" pitchFamily="49" charset="0"/>
              </a:rPr>
              <a:t>optimizer_with_attributes</a:t>
            </a:r>
            <a:r>
              <a:rPr lang="en-GB" dirty="0">
                <a:latin typeface="Consolas" panose="020B0609020204030204" pitchFamily="49" charset="0"/>
              </a:rPr>
              <a:t>(</a:t>
            </a:r>
            <a:r>
              <a:rPr lang="en-GB" dirty="0" err="1">
                <a:latin typeface="Consolas" panose="020B0609020204030204" pitchFamily="49" charset="0"/>
              </a:rPr>
              <a:t>Ipopt.Optimizer</a:t>
            </a:r>
            <a:r>
              <a:rPr lang="en-GB"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pl-PL" dirty="0">
                <a:latin typeface="Consolas" panose="020B0609020204030204" pitchFamily="49" charset="0"/>
              </a:rPr>
              <a:t>@variable(m, aa[1:2,1:2])</a:t>
            </a:r>
          </a:p>
          <a:p>
            <a:pPr marL="0" indent="0">
              <a:buNone/>
            </a:pPr>
            <a:endParaRPr lang="pl-PL" dirty="0">
              <a:latin typeface="Consolas" panose="020B0609020204030204" pitchFamily="49" charset="0"/>
            </a:endParaRPr>
          </a:p>
          <a:p>
            <a:pPr marL="0" indent="0">
              <a:buNone/>
            </a:pPr>
            <a:r>
              <a:rPr lang="pl-PL" dirty="0" err="1">
                <a:latin typeface="Consolas" panose="020B0609020204030204" pitchFamily="49" charset="0"/>
              </a:rPr>
              <a:t>function</a:t>
            </a:r>
            <a:r>
              <a:rPr lang="pl-PL" dirty="0">
                <a:latin typeface="Consolas" panose="020B0609020204030204" pitchFamily="49" charset="0"/>
              </a:rPr>
              <a:t> </a:t>
            </a:r>
            <a:r>
              <a:rPr lang="pl-PL" dirty="0" err="1">
                <a:latin typeface="Consolas" panose="020B0609020204030204" pitchFamily="49" charset="0"/>
              </a:rPr>
              <a:t>errs</a:t>
            </a:r>
            <a:r>
              <a:rPr lang="pl-PL" dirty="0">
                <a:latin typeface="Consolas" panose="020B0609020204030204" pitchFamily="49" charset="0"/>
              </a:rPr>
              <a:t>(aa)</a:t>
            </a:r>
          </a:p>
          <a:p>
            <a:pPr marL="0" indent="0">
              <a:buNone/>
            </a:pPr>
            <a:r>
              <a:rPr lang="pl-PL" dirty="0">
                <a:latin typeface="Consolas" panose="020B0609020204030204" pitchFamily="49" charset="0"/>
              </a:rPr>
              <a:t>   sum((y .- (x * aa ) .* x * [1;1]) .^ 2)</a:t>
            </a:r>
          </a:p>
          <a:p>
            <a:pPr marL="0" indent="0">
              <a:buNone/>
            </a:pPr>
            <a:r>
              <a:rPr lang="pl-PL" dirty="0">
                <a:latin typeface="Consolas" panose="020B0609020204030204" pitchFamily="49" charset="0"/>
              </a:rPr>
              <a:t>end</a:t>
            </a:r>
          </a:p>
          <a:p>
            <a:pPr marL="0" indent="0">
              <a:buNone/>
            </a:pPr>
            <a:endParaRPr lang="pl-PL" dirty="0">
              <a:latin typeface="Consolas" panose="020B0609020204030204" pitchFamily="49" charset="0"/>
            </a:endParaRPr>
          </a:p>
          <a:p>
            <a:pPr marL="0" indent="0">
              <a:buNone/>
            </a:pPr>
            <a:r>
              <a:rPr lang="pl-PL" dirty="0">
                <a:latin typeface="Consolas" panose="020B0609020204030204" pitchFamily="49" charset="0"/>
              </a:rPr>
              <a:t>@</a:t>
            </a:r>
            <a:r>
              <a:rPr lang="pl-PL" dirty="0" err="1">
                <a:latin typeface="Consolas" panose="020B0609020204030204" pitchFamily="49" charset="0"/>
              </a:rPr>
              <a:t>objective</a:t>
            </a:r>
            <a:r>
              <a:rPr lang="pl-PL" dirty="0">
                <a:latin typeface="Consolas" panose="020B0609020204030204" pitchFamily="49" charset="0"/>
              </a:rPr>
              <a:t>(m, Min, </a:t>
            </a:r>
            <a:r>
              <a:rPr lang="pl-PL" dirty="0" err="1">
                <a:latin typeface="Consolas" panose="020B0609020204030204" pitchFamily="49" charset="0"/>
              </a:rPr>
              <a:t>errs</a:t>
            </a:r>
            <a:r>
              <a:rPr lang="pl-PL" dirty="0">
                <a:latin typeface="Consolas" panose="020B0609020204030204" pitchFamily="49" charset="0"/>
              </a:rPr>
              <a:t>(aa))</a:t>
            </a:r>
          </a:p>
          <a:p>
            <a:pPr marL="0" indent="0">
              <a:buNone/>
            </a:pPr>
            <a:endParaRPr lang="pl-PL" dirty="0">
              <a:latin typeface="Consolas" panose="020B0609020204030204" pitchFamily="49" charset="0"/>
            </a:endParaRPr>
          </a:p>
          <a:p>
            <a:pPr marL="0" indent="0">
              <a:buNone/>
            </a:pPr>
            <a:r>
              <a:rPr lang="en-US" dirty="0">
                <a:latin typeface="Consolas" panose="020B0609020204030204" pitchFamily="49" charset="0"/>
              </a:rPr>
              <a:t>optimize!</a:t>
            </a:r>
            <a:r>
              <a:rPr lang="pl-PL" dirty="0">
                <a:latin typeface="Consolas" panose="020B0609020204030204" pitchFamily="49" charset="0"/>
              </a:rPr>
              <a:t>(m)</a:t>
            </a:r>
          </a:p>
        </p:txBody>
      </p:sp>
    </p:spTree>
    <p:extLst>
      <p:ext uri="{BB962C8B-B14F-4D97-AF65-F5344CB8AC3E}">
        <p14:creationId xmlns:p14="http://schemas.microsoft.com/office/powerpoint/2010/main" val="1903711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sz="3627" dirty="0"/>
              <a:t>Use case scenario</a:t>
            </a:r>
            <a:br>
              <a:rPr lang="en-US" sz="3627" dirty="0"/>
            </a:br>
            <a:r>
              <a:rPr lang="en-US" sz="2400" dirty="0"/>
              <a:t>(source: Hart et al, </a:t>
            </a:r>
            <a:r>
              <a:rPr lang="en-US" sz="2400" dirty="0" err="1"/>
              <a:t>Pyomo</a:t>
            </a:r>
            <a:r>
              <a:rPr lang="en-US" sz="2400" dirty="0"/>
              <a:t>-optimization modeling in python, 2017)</a:t>
            </a:r>
            <a:endParaRPr lang="pl-PL" sz="3200" dirty="0"/>
          </a:p>
        </p:txBody>
      </p:sp>
      <p:sp>
        <p:nvSpPr>
          <p:cNvPr id="3" name="Symbol zastępczy zawartości 2"/>
          <p:cNvSpPr>
            <a:spLocks noGrp="1"/>
          </p:cNvSpPr>
          <p:nvPr>
            <p:ph idx="1"/>
          </p:nvPr>
        </p:nvSpPr>
        <p:spPr/>
        <p:txBody>
          <a:bodyPr>
            <a:noAutofit/>
          </a:bodyPr>
          <a:lstStyle/>
          <a:p>
            <a:pPr marL="0" indent="0">
              <a:buNone/>
            </a:pPr>
            <a:r>
              <a:rPr lang="en-US" sz="2539" dirty="0">
                <a:latin typeface="Calibri Light" panose="020F0302020204030204" pitchFamily="34" charset="0"/>
                <a:cs typeface="Calibri Light" panose="020F0302020204030204" pitchFamily="34" charset="0"/>
              </a:rPr>
              <a:t>Simulate dynamics of disease outbreak in a small community of 300 individuals (e.g. children at school)</a:t>
            </a:r>
          </a:p>
          <a:p>
            <a:pPr marL="0" indent="0">
              <a:buNone/>
            </a:pPr>
            <a:r>
              <a:rPr lang="en-US" sz="2539" dirty="0">
                <a:latin typeface="Calibri Light" panose="020F0302020204030204" pitchFamily="34" charset="0"/>
                <a:cs typeface="Calibri Light" panose="020F0302020204030204" pitchFamily="34" charset="0"/>
              </a:rPr>
              <a:t>Three possible states of a patient: </a:t>
            </a:r>
          </a:p>
          <a:p>
            <a:r>
              <a:rPr lang="en-US" dirty="0">
                <a:latin typeface="+mj-lt"/>
              </a:rPr>
              <a:t>susceptible (</a:t>
            </a:r>
            <a:r>
              <a:rPr lang="en-US" i="1" dirty="0">
                <a:latin typeface="+mj-lt"/>
              </a:rPr>
              <a:t>S</a:t>
            </a:r>
            <a:r>
              <a:rPr lang="en-US" dirty="0">
                <a:latin typeface="+mj-lt"/>
              </a:rPr>
              <a:t>)</a:t>
            </a:r>
          </a:p>
          <a:p>
            <a:r>
              <a:rPr lang="en-US" dirty="0">
                <a:latin typeface="+mj-lt"/>
              </a:rPr>
              <a:t>infected (</a:t>
            </a:r>
            <a:r>
              <a:rPr lang="en-US"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a:t>
            </a:r>
            <a:r>
              <a:rPr lang="en-US" dirty="0">
                <a:latin typeface="+mj-lt"/>
              </a:rPr>
              <a:t>)</a:t>
            </a:r>
          </a:p>
          <a:p>
            <a:r>
              <a:rPr lang="en-US" dirty="0">
                <a:latin typeface="+mj-lt"/>
              </a:rPr>
              <a:t>recovered (</a:t>
            </a:r>
            <a:r>
              <a:rPr lang="en-US" i="1" dirty="0">
                <a:latin typeface="Times New Roman" panose="02020603050405020304" pitchFamily="18" charset="0"/>
                <a:cs typeface="Times New Roman" panose="02020603050405020304" pitchFamily="18" charset="0"/>
              </a:rPr>
              <a:t>R</a:t>
            </a:r>
            <a:r>
              <a:rPr lang="en-US" dirty="0">
                <a:latin typeface="+mj-lt"/>
              </a:rPr>
              <a:t>)</a:t>
            </a:r>
            <a:endParaRPr lang="en-US" sz="2539" dirty="0">
              <a:latin typeface="+mj-lt"/>
              <a:cs typeface="Calibri Light" panose="020F0302020204030204" pitchFamily="34" charset="0"/>
            </a:endParaRPr>
          </a:p>
          <a:p>
            <a:pPr marL="0" indent="0">
              <a:buNone/>
            </a:pPr>
            <a:r>
              <a:rPr lang="en-US" sz="2539" b="1" u="sng" dirty="0">
                <a:latin typeface="Calibri Light" panose="020F0302020204030204" pitchFamily="34" charset="0"/>
                <a:cs typeface="Calibri Light" panose="020F0302020204030204" pitchFamily="34" charset="0"/>
              </a:rPr>
              <a:t>Infection spread model :</a:t>
            </a:r>
          </a:p>
          <a:p>
            <a:r>
              <a:rPr lang="en-US" sz="2539" i="1" dirty="0">
                <a:latin typeface="Times New Roman" panose="02020603050405020304" pitchFamily="18" charset="0"/>
                <a:cs typeface="Times New Roman" panose="02020603050405020304" pitchFamily="18" charset="0"/>
              </a:rPr>
              <a:t>N</a:t>
            </a:r>
            <a:r>
              <a:rPr lang="en-US" sz="2539" dirty="0">
                <a:latin typeface="Calibri Light" panose="020F0302020204030204" pitchFamily="34" charset="0"/>
                <a:cs typeface="Calibri Light" panose="020F0302020204030204" pitchFamily="34" charset="0"/>
              </a:rPr>
              <a:t> – population size</a:t>
            </a:r>
          </a:p>
          <a:p>
            <a:r>
              <a:rPr lang="pl-PL" i="1" dirty="0">
                <a:latin typeface="Times New Roman" panose="02020603050405020304" pitchFamily="18" charset="0"/>
                <a:cs typeface="Times New Roman" panose="02020603050405020304" pitchFamily="18" charset="0"/>
              </a:rPr>
              <a:t>α</a:t>
            </a:r>
            <a:r>
              <a:rPr lang="en-US" dirty="0">
                <a:latin typeface="+mj-lt"/>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pl-PL" i="1" dirty="0">
                <a:latin typeface="Times New Roman" panose="02020603050405020304" pitchFamily="18" charset="0"/>
                <a:cs typeface="Times New Roman" panose="02020603050405020304" pitchFamily="18" charset="0"/>
              </a:rPr>
              <a:t>β</a:t>
            </a:r>
            <a:r>
              <a:rPr lang="en-US" dirty="0"/>
              <a:t> </a:t>
            </a:r>
            <a:r>
              <a:rPr lang="en-US" dirty="0">
                <a:latin typeface="Calibri Light" panose="020F0302020204030204" pitchFamily="34" charset="0"/>
                <a:cs typeface="Calibri Light" panose="020F0302020204030204" pitchFamily="34" charset="0"/>
              </a:rPr>
              <a:t>– model parameters</a:t>
            </a:r>
          </a:p>
          <a:p>
            <a:pPr marL="0" indent="0">
              <a:buNone/>
            </a:pPr>
            <a:endParaRPr lang="pl-PL" dirty="0"/>
          </a:p>
          <a:p>
            <a:pPr marL="0" indent="0">
              <a:buNone/>
            </a:pPr>
            <a:endParaRPr lang="en-US" sz="2539" dirty="0">
              <a:latin typeface="Calibri Light" panose="020F0302020204030204" pitchFamily="34" charset="0"/>
              <a:cs typeface="Calibri Light" panose="020F0302020204030204" pitchFamily="34" charset="0"/>
            </a:endParaRPr>
          </a:p>
          <a:p>
            <a:pPr marL="0" indent="0">
              <a:buNone/>
            </a:pPr>
            <a:endParaRPr lang="en-US" sz="2539" dirty="0">
              <a:latin typeface="Calibri Light" panose="020F0302020204030204" pitchFamily="34" charset="0"/>
              <a:cs typeface="Calibri Light" panose="020F0302020204030204" pitchFamily="34" charset="0"/>
            </a:endParaRPr>
          </a:p>
        </p:txBody>
      </p:sp>
      <p:sp>
        <p:nvSpPr>
          <p:cNvPr id="5" name="Symbol zastępczy numeru slajdu 4"/>
          <p:cNvSpPr>
            <a:spLocks noGrp="1"/>
          </p:cNvSpPr>
          <p:nvPr>
            <p:ph type="sldNum" sz="quarter" idx="12"/>
          </p:nvPr>
        </p:nvSpPr>
        <p:spPr/>
        <p:txBody>
          <a:bodyPr/>
          <a:lstStyle/>
          <a:p>
            <a:fld id="{2066355A-084C-D24E-9AD2-7E4FC41EA627}" type="slidenum">
              <a:rPr lang="en-US" smtClean="0"/>
              <a:pPr/>
              <a:t>34</a:t>
            </a:fld>
            <a:endParaRPr lang="en-US" dirty="0"/>
          </a:p>
        </p:txBody>
      </p:sp>
      <p:pic>
        <p:nvPicPr>
          <p:cNvPr id="6" name="Obraz 5">
            <a:extLst>
              <a:ext uri="{FF2B5EF4-FFF2-40B4-BE49-F238E27FC236}">
                <a16:creationId xmlns:a16="http://schemas.microsoft.com/office/drawing/2014/main" id="{7610A2C8-CCFA-4C07-A7AE-171F2B040D40}"/>
              </a:ext>
            </a:extLst>
          </p:cNvPr>
          <p:cNvPicPr>
            <a:picLocks noChangeAspect="1"/>
          </p:cNvPicPr>
          <p:nvPr/>
        </p:nvPicPr>
        <p:blipFill>
          <a:blip r:embed="rId2"/>
          <a:stretch>
            <a:fillRect/>
          </a:stretch>
        </p:blipFill>
        <p:spPr>
          <a:xfrm>
            <a:off x="5057551" y="4096600"/>
            <a:ext cx="4343279" cy="2624875"/>
          </a:xfrm>
          <a:prstGeom prst="rect">
            <a:avLst/>
          </a:prstGeom>
        </p:spPr>
      </p:pic>
    </p:spTree>
    <p:extLst>
      <p:ext uri="{BB962C8B-B14F-4D97-AF65-F5344CB8AC3E}">
        <p14:creationId xmlns:p14="http://schemas.microsoft.com/office/powerpoint/2010/main" val="785107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630D69E-2015-4DC2-8D96-94DDB1796173}"/>
              </a:ext>
            </a:extLst>
          </p:cNvPr>
          <p:cNvSpPr>
            <a:spLocks noGrp="1"/>
          </p:cNvSpPr>
          <p:nvPr>
            <p:ph type="title"/>
          </p:nvPr>
        </p:nvSpPr>
        <p:spPr>
          <a:xfrm>
            <a:off x="410511" y="269591"/>
            <a:ext cx="10515600" cy="2749550"/>
          </a:xfrm>
        </p:spPr>
        <p:txBody>
          <a:bodyPr/>
          <a:lstStyle/>
          <a:p>
            <a:r>
              <a:rPr lang="en-US" dirty="0"/>
              <a:t>Optimization problem</a:t>
            </a:r>
            <a:br>
              <a:rPr lang="en-US" dirty="0"/>
            </a:br>
            <a:r>
              <a:rPr lang="en-US" dirty="0"/>
              <a:t>for finding parameters</a:t>
            </a:r>
            <a:br>
              <a:rPr lang="en-US" dirty="0"/>
            </a:br>
            <a:r>
              <a:rPr lang="pl-PL" i="1" dirty="0">
                <a:latin typeface="Times New Roman" panose="02020603050405020304" pitchFamily="18" charset="0"/>
                <a:cs typeface="Times New Roman" panose="02020603050405020304" pitchFamily="18" charset="0"/>
              </a:rPr>
              <a:t>α</a:t>
            </a:r>
            <a:r>
              <a:rPr lang="en-US" i="1"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pl-PL" i="1" dirty="0">
                <a:latin typeface="Times New Roman" panose="02020603050405020304" pitchFamily="18" charset="0"/>
                <a:cs typeface="Times New Roman" panose="02020603050405020304" pitchFamily="18" charset="0"/>
              </a:rPr>
              <a:t>β</a:t>
            </a:r>
            <a:r>
              <a:rPr lang="en-US" dirty="0"/>
              <a:t> </a:t>
            </a:r>
            <a:br>
              <a:rPr lang="en-US" dirty="0"/>
            </a:br>
            <a:endParaRPr lang="pl-PL" dirty="0"/>
          </a:p>
        </p:txBody>
      </p:sp>
      <p:pic>
        <p:nvPicPr>
          <p:cNvPr id="4" name="Obraz 3">
            <a:extLst>
              <a:ext uri="{FF2B5EF4-FFF2-40B4-BE49-F238E27FC236}">
                <a16:creationId xmlns:a16="http://schemas.microsoft.com/office/drawing/2014/main" id="{BB39E1E7-C310-4FA5-8EF0-C89058DF092C}"/>
              </a:ext>
            </a:extLst>
          </p:cNvPr>
          <p:cNvPicPr>
            <a:picLocks noChangeAspect="1"/>
          </p:cNvPicPr>
          <p:nvPr/>
        </p:nvPicPr>
        <p:blipFill>
          <a:blip r:embed="rId2"/>
          <a:stretch>
            <a:fillRect/>
          </a:stretch>
        </p:blipFill>
        <p:spPr>
          <a:xfrm>
            <a:off x="5781255" y="736785"/>
            <a:ext cx="6410745" cy="5851624"/>
          </a:xfrm>
          <a:prstGeom prst="rect">
            <a:avLst/>
          </a:prstGeom>
        </p:spPr>
      </p:pic>
      <p:sp>
        <p:nvSpPr>
          <p:cNvPr id="5" name="Symbol zastępczy zawartości 2">
            <a:extLst>
              <a:ext uri="{FF2B5EF4-FFF2-40B4-BE49-F238E27FC236}">
                <a16:creationId xmlns:a16="http://schemas.microsoft.com/office/drawing/2014/main" id="{F4FCA82A-41F4-4FBE-AEA9-0D2C1B6C6EE0}"/>
              </a:ext>
            </a:extLst>
          </p:cNvPr>
          <p:cNvSpPr>
            <a:spLocks noGrp="1"/>
          </p:cNvSpPr>
          <p:nvPr>
            <p:ph idx="1"/>
          </p:nvPr>
        </p:nvSpPr>
        <p:spPr>
          <a:xfrm>
            <a:off x="647132" y="2617195"/>
            <a:ext cx="10515600" cy="4351338"/>
          </a:xfrm>
        </p:spPr>
        <p:txBody>
          <a:bodyPr>
            <a:noAutofit/>
          </a:bodyPr>
          <a:lstStyle/>
          <a:p>
            <a:pPr marL="0" indent="0">
              <a:buNone/>
            </a:pPr>
            <a:r>
              <a:rPr lang="en-US" i="1" dirty="0">
                <a:latin typeface="Times New Roman" panose="02020603050405020304" pitchFamily="18" charset="0"/>
                <a:cs typeface="Times New Roman" panose="02020603050405020304" pitchFamily="18" charset="0"/>
              </a:rPr>
              <a:t>S</a:t>
            </a:r>
            <a:r>
              <a:rPr lang="en-US" i="1" dirty="0"/>
              <a:t> </a:t>
            </a:r>
            <a:r>
              <a:rPr lang="en-US" dirty="0">
                <a:latin typeface="+mj-lt"/>
              </a:rPr>
              <a:t>- susceptible</a:t>
            </a:r>
          </a:p>
          <a:p>
            <a:pPr marL="0" indent="0">
              <a:buNone/>
            </a:pPr>
            <a:r>
              <a:rPr lang="en-US"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a:t>
            </a:r>
            <a:r>
              <a:rPr lang="en-US" dirty="0">
                <a:latin typeface="+mj-lt"/>
              </a:rPr>
              <a:t>- infected</a:t>
            </a:r>
          </a:p>
          <a:p>
            <a:pPr marL="0" indent="0">
              <a:buNone/>
            </a:pPr>
            <a:r>
              <a:rPr lang="en-US" sz="2539" i="1" dirty="0">
                <a:latin typeface="Times New Roman" panose="02020603050405020304" pitchFamily="18" charset="0"/>
                <a:cs typeface="Times New Roman" panose="02020603050405020304" pitchFamily="18" charset="0"/>
              </a:rPr>
              <a:t>N</a:t>
            </a:r>
            <a:r>
              <a:rPr lang="en-US" sz="2539" dirty="0">
                <a:latin typeface="Calibri Light" panose="020F0302020204030204" pitchFamily="34" charset="0"/>
                <a:cs typeface="Calibri Light" panose="020F0302020204030204" pitchFamily="34" charset="0"/>
              </a:rPr>
              <a:t> – population size</a:t>
            </a:r>
          </a:p>
          <a:p>
            <a:pPr marL="0" indent="0">
              <a:buNone/>
            </a:pPr>
            <a:r>
              <a:rPr lang="pl-PL" i="1" dirty="0">
                <a:latin typeface="Times New Roman" panose="02020603050405020304" pitchFamily="18" charset="0"/>
                <a:cs typeface="Times New Roman" panose="02020603050405020304" pitchFamily="18" charset="0"/>
              </a:rPr>
              <a:t>α</a:t>
            </a:r>
            <a:r>
              <a:rPr lang="en-US" dirty="0">
                <a:latin typeface="+mj-lt"/>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pl-PL" i="1" dirty="0">
                <a:latin typeface="Times New Roman" panose="02020603050405020304" pitchFamily="18" charset="0"/>
                <a:cs typeface="Times New Roman" panose="02020603050405020304" pitchFamily="18" charset="0"/>
              </a:rPr>
              <a:t>β</a:t>
            </a:r>
            <a:r>
              <a:rPr lang="en-US" dirty="0"/>
              <a:t> </a:t>
            </a:r>
            <a:r>
              <a:rPr lang="en-US" dirty="0">
                <a:latin typeface="Calibri Light" panose="020F0302020204030204" pitchFamily="34" charset="0"/>
                <a:cs typeface="Calibri Light" panose="020F0302020204030204" pitchFamily="34" charset="0"/>
              </a:rPr>
              <a:t>– model parameters</a:t>
            </a:r>
          </a:p>
          <a:p>
            <a:pPr marL="0" indent="0">
              <a:buNone/>
            </a:pPr>
            <a:r>
              <a:rPr lang="en-US" i="1" dirty="0">
                <a:latin typeface="Times New Roman" panose="02020603050405020304" pitchFamily="18" charset="0"/>
                <a:cs typeface="Times New Roman" panose="02020603050405020304" pitchFamily="18" charset="0"/>
              </a:rPr>
              <a:t>SI</a:t>
            </a:r>
            <a:r>
              <a:rPr lang="en-US" dirty="0">
                <a:latin typeface="Calibri Light" panose="020F0302020204030204" pitchFamily="34" charset="0"/>
                <a:cs typeface="Calibri Light" panose="020F0302020204030204" pitchFamily="34" charset="0"/>
              </a:rPr>
              <a:t>  - time indices {1,2,3,...}</a:t>
            </a:r>
          </a:p>
          <a:p>
            <a:pPr marL="0" indent="0">
              <a:buNone/>
            </a:pPr>
            <a:r>
              <a:rPr lang="en-US" i="1" dirty="0">
                <a:latin typeface="Times New Roman" panose="02020603050405020304" pitchFamily="18" charset="0"/>
                <a:cs typeface="Times New Roman" panose="02020603050405020304" pitchFamily="18" charset="0"/>
              </a:rPr>
              <a:t>C</a:t>
            </a:r>
            <a:r>
              <a:rPr lang="en-US" i="1" baseline="-25000" dirty="0">
                <a:latin typeface="Times New Roman" panose="02020603050405020304" pitchFamily="18" charset="0"/>
                <a:cs typeface="Times New Roman" panose="02020603050405020304" pitchFamily="18" charset="0"/>
              </a:rPr>
              <a:t>i</a:t>
            </a:r>
            <a:r>
              <a:rPr lang="en-US" dirty="0">
                <a:latin typeface="Calibri Light" panose="020F0302020204030204" pitchFamily="34" charset="0"/>
                <a:cs typeface="Calibri Light" panose="020F0302020204030204" pitchFamily="34" charset="0"/>
              </a:rPr>
              <a:t>  - known input (the actual </a:t>
            </a:r>
            <a:br>
              <a:rPr lang="en-US" dirty="0">
                <a:latin typeface="Calibri Light" panose="020F0302020204030204" pitchFamily="34" charset="0"/>
                <a:cs typeface="Calibri Light" panose="020F0302020204030204" pitchFamily="34" charset="0"/>
              </a:rPr>
            </a:br>
            <a:r>
              <a:rPr lang="en-US" dirty="0">
                <a:latin typeface="Calibri Light" panose="020F0302020204030204" pitchFamily="34" charset="0"/>
                <a:cs typeface="Calibri Light" panose="020F0302020204030204" pitchFamily="34" charset="0"/>
              </a:rPr>
              <a:t>number of infected patients)</a:t>
            </a:r>
          </a:p>
          <a:p>
            <a:pPr marL="0" indent="0">
              <a:buNone/>
            </a:pPr>
            <a:endParaRPr lang="en-US" dirty="0">
              <a:latin typeface="Calibri Light" panose="020F0302020204030204" pitchFamily="34" charset="0"/>
              <a:cs typeface="Calibri Light" panose="020F0302020204030204" pitchFamily="34" charset="0"/>
            </a:endParaRPr>
          </a:p>
          <a:p>
            <a:pPr marL="0" indent="0">
              <a:buNone/>
            </a:pPr>
            <a:endParaRPr lang="pl-PL" dirty="0"/>
          </a:p>
          <a:p>
            <a:pPr marL="0" indent="0">
              <a:buNone/>
            </a:pPr>
            <a:endParaRPr lang="en-US" sz="2539" dirty="0">
              <a:latin typeface="Calibri Light" panose="020F0302020204030204" pitchFamily="34" charset="0"/>
              <a:cs typeface="Calibri Light" panose="020F0302020204030204" pitchFamily="34" charset="0"/>
            </a:endParaRPr>
          </a:p>
          <a:p>
            <a:pPr marL="0" indent="0">
              <a:buNone/>
            </a:pPr>
            <a:endParaRPr lang="en-US" sz="2539"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6529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44D999-84B6-4B56-9FA6-BD8210489C63}"/>
              </a:ext>
            </a:extLst>
          </p:cNvPr>
          <p:cNvSpPr>
            <a:spLocks noGrp="1"/>
          </p:cNvSpPr>
          <p:nvPr>
            <p:ph type="title"/>
          </p:nvPr>
        </p:nvSpPr>
        <p:spPr/>
        <p:txBody>
          <a:bodyPr/>
          <a:lstStyle/>
          <a:p>
            <a:r>
              <a:rPr lang="en-US" dirty="0"/>
              <a:t>Model implementation in </a:t>
            </a:r>
            <a:r>
              <a:rPr lang="en-US" dirty="0" err="1"/>
              <a:t>JuMP</a:t>
            </a:r>
            <a:endParaRPr lang="pl-PL" dirty="0"/>
          </a:p>
        </p:txBody>
      </p:sp>
      <p:sp>
        <p:nvSpPr>
          <p:cNvPr id="3" name="Symbol zastępczy zawartości 2">
            <a:extLst>
              <a:ext uri="{FF2B5EF4-FFF2-40B4-BE49-F238E27FC236}">
                <a16:creationId xmlns:a16="http://schemas.microsoft.com/office/drawing/2014/main" id="{694CE0F2-D8FC-4E7B-BC40-25E3ADBC5B2E}"/>
              </a:ext>
            </a:extLst>
          </p:cNvPr>
          <p:cNvSpPr>
            <a:spLocks noGrp="1"/>
          </p:cNvSpPr>
          <p:nvPr>
            <p:ph idx="1"/>
          </p:nvPr>
        </p:nvSpPr>
        <p:spPr/>
        <p:txBody>
          <a:bodyPr/>
          <a:lstStyle/>
          <a:p>
            <a:r>
              <a:rPr lang="en-US" dirty="0"/>
              <a:t>Input data (disease dynamics)</a:t>
            </a:r>
          </a:p>
          <a:p>
            <a:pPr marL="0" indent="0">
              <a:buNone/>
            </a:pPr>
            <a:endParaRPr lang="en-US" dirty="0"/>
          </a:p>
          <a:p>
            <a:pPr marL="0" indent="0">
              <a:buNone/>
            </a:pPr>
            <a:endParaRPr lang="en-US" dirty="0"/>
          </a:p>
          <a:p>
            <a:pPr marL="0" indent="0">
              <a:buNone/>
            </a:pPr>
            <a:r>
              <a:rPr lang="en-US" dirty="0" err="1"/>
              <a:t>obs_cases</a:t>
            </a:r>
            <a:r>
              <a:rPr lang="en-US" dirty="0"/>
              <a:t> = </a:t>
            </a:r>
            <a:r>
              <a:rPr lang="en-US" dirty="0" err="1"/>
              <a:t>vcat</a:t>
            </a:r>
            <a:r>
              <a:rPr lang="en-US" dirty="0"/>
              <a:t>(1,2,4,8,15,27,44,58,55,32,12,3,1,zeros(13))</a:t>
            </a:r>
          </a:p>
          <a:p>
            <a:pPr marL="0" indent="0">
              <a:buNone/>
            </a:pPr>
            <a:endParaRPr lang="pl-PL" dirty="0"/>
          </a:p>
        </p:txBody>
      </p:sp>
    </p:spTree>
    <p:extLst>
      <p:ext uri="{BB962C8B-B14F-4D97-AF65-F5344CB8AC3E}">
        <p14:creationId xmlns:p14="http://schemas.microsoft.com/office/powerpoint/2010/main" val="3007026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6D7F4D-7DF6-4C9C-9D1F-0E44207E7388}"/>
              </a:ext>
            </a:extLst>
          </p:cNvPr>
          <p:cNvSpPr>
            <a:spLocks noGrp="1"/>
          </p:cNvSpPr>
          <p:nvPr>
            <p:ph type="title"/>
          </p:nvPr>
        </p:nvSpPr>
        <p:spPr>
          <a:xfrm>
            <a:off x="838200" y="365125"/>
            <a:ext cx="10515600" cy="576571"/>
          </a:xfrm>
        </p:spPr>
        <p:txBody>
          <a:bodyPr>
            <a:normAutofit fontScale="90000"/>
          </a:bodyPr>
          <a:lstStyle/>
          <a:p>
            <a:r>
              <a:rPr lang="en-US" dirty="0"/>
              <a:t>Full model specification in </a:t>
            </a:r>
            <a:r>
              <a:rPr lang="en-US"/>
              <a:t>JuMP</a:t>
            </a:r>
            <a:endParaRPr lang="pl-PL" dirty="0"/>
          </a:p>
        </p:txBody>
      </p:sp>
      <p:sp>
        <p:nvSpPr>
          <p:cNvPr id="3" name="Symbol zastępczy zawartości 2">
            <a:extLst>
              <a:ext uri="{FF2B5EF4-FFF2-40B4-BE49-F238E27FC236}">
                <a16:creationId xmlns:a16="http://schemas.microsoft.com/office/drawing/2014/main" id="{589FAAC6-7ADF-4BEF-B70F-8565AFC615DD}"/>
              </a:ext>
            </a:extLst>
          </p:cNvPr>
          <p:cNvSpPr>
            <a:spLocks noGrp="1"/>
          </p:cNvSpPr>
          <p:nvPr>
            <p:ph idx="1"/>
          </p:nvPr>
        </p:nvSpPr>
        <p:spPr>
          <a:xfrm>
            <a:off x="838200" y="1050878"/>
            <a:ext cx="10515600" cy="5126085"/>
          </a:xfrm>
        </p:spPr>
        <p:txBody>
          <a:bodyPr>
            <a:normAutofit fontScale="62500" lnSpcReduction="20000"/>
          </a:bodyPr>
          <a:lstStyle/>
          <a:p>
            <a:pPr marL="0" indent="0">
              <a:buNone/>
            </a:pPr>
            <a:r>
              <a:rPr lang="en-GB" dirty="0">
                <a:latin typeface="Consolas" panose="020B0609020204030204" pitchFamily="49" charset="0"/>
              </a:rPr>
              <a:t>m = Model(</a:t>
            </a:r>
            <a:r>
              <a:rPr lang="en-GB" dirty="0" err="1">
                <a:latin typeface="Consolas" panose="020B0609020204030204" pitchFamily="49" charset="0"/>
              </a:rPr>
              <a:t>optimizer_with_attributes</a:t>
            </a:r>
            <a:r>
              <a:rPr lang="en-GB" dirty="0">
                <a:latin typeface="Consolas" panose="020B0609020204030204" pitchFamily="49" charset="0"/>
              </a:rPr>
              <a:t>(</a:t>
            </a:r>
            <a:r>
              <a:rPr lang="en-GB" dirty="0" err="1">
                <a:latin typeface="Consolas" panose="020B0609020204030204" pitchFamily="49" charset="0"/>
              </a:rPr>
              <a:t>Ipopt.Optimizer</a:t>
            </a:r>
            <a:r>
              <a:rPr lang="en-GB" dirty="0">
                <a:latin typeface="Consolas" panose="020B0609020204030204" pitchFamily="49" charset="0"/>
              </a:rPr>
              <a:t>)); </a:t>
            </a:r>
          </a:p>
          <a:p>
            <a:pPr marL="0" indent="0">
              <a:buNone/>
            </a:pPr>
            <a:r>
              <a:rPr lang="pl-PL" dirty="0">
                <a:latin typeface="Consolas" panose="020B0609020204030204" pitchFamily="49" charset="0"/>
              </a:rPr>
              <a:t>@variable(m, 0.5 &lt;= </a:t>
            </a:r>
            <a:r>
              <a:rPr lang="el-GR" dirty="0">
                <a:latin typeface="Consolas" panose="020B0609020204030204" pitchFamily="49" charset="0"/>
              </a:rPr>
              <a:t>α &lt;= 1.5)</a:t>
            </a:r>
          </a:p>
          <a:p>
            <a:pPr marL="0" indent="0">
              <a:buNone/>
            </a:pPr>
            <a:r>
              <a:rPr lang="el-GR" dirty="0">
                <a:latin typeface="Consolas" panose="020B0609020204030204" pitchFamily="49" charset="0"/>
              </a:rPr>
              <a:t>@</a:t>
            </a:r>
            <a:r>
              <a:rPr lang="pl-PL" dirty="0" err="1">
                <a:latin typeface="Consolas" panose="020B0609020204030204" pitchFamily="49" charset="0"/>
              </a:rPr>
              <a:t>variable</a:t>
            </a:r>
            <a:r>
              <a:rPr lang="pl-PL" dirty="0">
                <a:latin typeface="Consolas" panose="020B0609020204030204" pitchFamily="49" charset="0"/>
              </a:rPr>
              <a:t>(m, 0.05 &lt;= </a:t>
            </a:r>
            <a:r>
              <a:rPr lang="el-GR" dirty="0">
                <a:latin typeface="Consolas" panose="020B0609020204030204" pitchFamily="49" charset="0"/>
              </a:rPr>
              <a:t>β &lt;= 70)</a:t>
            </a:r>
          </a:p>
          <a:p>
            <a:pPr marL="0" indent="0">
              <a:buNone/>
            </a:pPr>
            <a:r>
              <a:rPr lang="el-GR" dirty="0">
                <a:latin typeface="Consolas" panose="020B0609020204030204" pitchFamily="49" charset="0"/>
              </a:rPr>
              <a:t>@</a:t>
            </a:r>
            <a:r>
              <a:rPr lang="pl-PL" dirty="0" err="1">
                <a:latin typeface="Consolas" panose="020B0609020204030204" pitchFamily="49" charset="0"/>
              </a:rPr>
              <a:t>variable</a:t>
            </a:r>
            <a:r>
              <a:rPr lang="pl-PL" dirty="0">
                <a:latin typeface="Consolas" panose="020B0609020204030204" pitchFamily="49" charset="0"/>
              </a:rPr>
              <a:t>(m, 0 &lt;= I_[1:SI_max] &lt;= N)</a:t>
            </a:r>
          </a:p>
          <a:p>
            <a:pPr marL="0" indent="0">
              <a:buNone/>
            </a:pPr>
            <a:r>
              <a:rPr lang="pl-PL" dirty="0">
                <a:latin typeface="Consolas" panose="020B0609020204030204" pitchFamily="49" charset="0"/>
              </a:rPr>
              <a:t>@</a:t>
            </a:r>
            <a:r>
              <a:rPr lang="pl-PL" dirty="0" err="1">
                <a:latin typeface="Consolas" panose="020B0609020204030204" pitchFamily="49" charset="0"/>
              </a:rPr>
              <a:t>variable</a:t>
            </a:r>
            <a:r>
              <a:rPr lang="pl-PL" dirty="0">
                <a:latin typeface="Consolas" panose="020B0609020204030204" pitchFamily="49" charset="0"/>
              </a:rPr>
              <a:t>(m, 0 &lt;= S[1:SI_max]  &lt;= N)</a:t>
            </a:r>
          </a:p>
          <a:p>
            <a:pPr marL="0" indent="0">
              <a:buNone/>
            </a:pPr>
            <a:r>
              <a:rPr lang="pl-PL" dirty="0">
                <a:latin typeface="Consolas" panose="020B0609020204030204" pitchFamily="49" charset="0"/>
              </a:rPr>
              <a:t>@</a:t>
            </a:r>
            <a:r>
              <a:rPr lang="pl-PL" dirty="0" err="1">
                <a:latin typeface="Consolas" panose="020B0609020204030204" pitchFamily="49" charset="0"/>
              </a:rPr>
              <a:t>variable</a:t>
            </a:r>
            <a:r>
              <a:rPr lang="pl-PL" dirty="0">
                <a:latin typeface="Consolas" panose="020B0609020204030204" pitchFamily="49" charset="0"/>
              </a:rPr>
              <a:t>(m, </a:t>
            </a:r>
            <a:r>
              <a:rPr lang="el-GR" dirty="0">
                <a:latin typeface="Consolas" panose="020B0609020204030204" pitchFamily="49" charset="0"/>
              </a:rPr>
              <a:t>ε[1:</a:t>
            </a:r>
            <a:r>
              <a:rPr lang="pl-PL" dirty="0" err="1">
                <a:latin typeface="Consolas" panose="020B0609020204030204" pitchFamily="49" charset="0"/>
              </a:rPr>
              <a:t>SI_max</a:t>
            </a:r>
            <a:r>
              <a:rPr lang="pl-PL" dirty="0">
                <a:latin typeface="Consolas" panose="020B0609020204030204" pitchFamily="49" charset="0"/>
              </a:rPr>
              <a:t>])</a:t>
            </a:r>
          </a:p>
          <a:p>
            <a:pPr marL="0" indent="0">
              <a:buNone/>
            </a:pPr>
            <a:r>
              <a:rPr lang="pl-PL" dirty="0">
                <a:latin typeface="Consolas" panose="020B0609020204030204" pitchFamily="49" charset="0"/>
              </a:rPr>
              <a:t>@</a:t>
            </a:r>
            <a:r>
              <a:rPr lang="pl-PL" dirty="0" err="1">
                <a:latin typeface="Consolas" panose="020B0609020204030204" pitchFamily="49" charset="0"/>
              </a:rPr>
              <a:t>constraint</a:t>
            </a:r>
            <a:r>
              <a:rPr lang="pl-PL" dirty="0">
                <a:latin typeface="Consolas" panose="020B0609020204030204" pitchFamily="49" charset="0"/>
              </a:rPr>
              <a:t>(m, </a:t>
            </a:r>
            <a:r>
              <a:rPr lang="el-GR" dirty="0">
                <a:latin typeface="Consolas" panose="020B0609020204030204" pitchFamily="49" charset="0"/>
              </a:rPr>
              <a:t>ε .== </a:t>
            </a:r>
            <a:r>
              <a:rPr lang="pl-PL" dirty="0">
                <a:latin typeface="Consolas" panose="020B0609020204030204" pitchFamily="49" charset="0"/>
              </a:rPr>
              <a:t>I_ .- </a:t>
            </a:r>
            <a:r>
              <a:rPr lang="pl-PL" dirty="0" err="1">
                <a:latin typeface="Consolas" panose="020B0609020204030204" pitchFamily="49" charset="0"/>
              </a:rPr>
              <a:t>obs_cases</a:t>
            </a:r>
            <a:r>
              <a:rPr lang="pl-PL" dirty="0">
                <a:latin typeface="Consolas" panose="020B0609020204030204" pitchFamily="49" charset="0"/>
              </a:rPr>
              <a:t>  )</a:t>
            </a:r>
          </a:p>
          <a:p>
            <a:pPr marL="0" indent="0">
              <a:buNone/>
            </a:pPr>
            <a:r>
              <a:rPr lang="pl-PL" dirty="0">
                <a:latin typeface="Consolas" panose="020B0609020204030204" pitchFamily="49" charset="0"/>
              </a:rPr>
              <a:t>@</a:t>
            </a:r>
            <a:r>
              <a:rPr lang="pl-PL" dirty="0" err="1">
                <a:latin typeface="Consolas" panose="020B0609020204030204" pitchFamily="49" charset="0"/>
              </a:rPr>
              <a:t>constraint</a:t>
            </a:r>
            <a:r>
              <a:rPr lang="pl-PL" dirty="0">
                <a:latin typeface="Consolas" panose="020B0609020204030204" pitchFamily="49" charset="0"/>
              </a:rPr>
              <a:t>(m, I_[1] == 1)</a:t>
            </a:r>
          </a:p>
          <a:p>
            <a:pPr marL="0" indent="0">
              <a:buNone/>
            </a:pPr>
            <a:r>
              <a:rPr lang="pl-PL" dirty="0">
                <a:latin typeface="Consolas" panose="020B0609020204030204" pitchFamily="49" charset="0"/>
              </a:rPr>
              <a:t>for i=2:SI_max</a:t>
            </a:r>
          </a:p>
          <a:p>
            <a:pPr marL="0" indent="0">
              <a:buNone/>
            </a:pPr>
            <a:r>
              <a:rPr lang="pl-PL" dirty="0">
                <a:latin typeface="Consolas" panose="020B0609020204030204" pitchFamily="49" charset="0"/>
              </a:rPr>
              <a:t>   @</a:t>
            </a:r>
            <a:r>
              <a:rPr lang="pl-PL" dirty="0" err="1">
                <a:latin typeface="Consolas" panose="020B0609020204030204" pitchFamily="49" charset="0"/>
              </a:rPr>
              <a:t>NLconstraint</a:t>
            </a:r>
            <a:r>
              <a:rPr lang="pl-PL" dirty="0">
                <a:latin typeface="Consolas" panose="020B0609020204030204" pitchFamily="49" charset="0"/>
              </a:rPr>
              <a:t>(m, I_[i] == </a:t>
            </a:r>
            <a:r>
              <a:rPr lang="el-GR" dirty="0">
                <a:latin typeface="Consolas" panose="020B0609020204030204" pitchFamily="49" charset="0"/>
              </a:rPr>
              <a:t>β*(</a:t>
            </a:r>
            <a:r>
              <a:rPr lang="pl-PL" dirty="0">
                <a:latin typeface="Consolas" panose="020B0609020204030204" pitchFamily="49" charset="0"/>
              </a:rPr>
              <a:t>I_[i-1]^</a:t>
            </a:r>
            <a:r>
              <a:rPr lang="el-GR" dirty="0">
                <a:latin typeface="Consolas" panose="020B0609020204030204" pitchFamily="49" charset="0"/>
              </a:rPr>
              <a:t>α)*</a:t>
            </a:r>
            <a:r>
              <a:rPr lang="pl-PL" dirty="0">
                <a:latin typeface="Consolas" panose="020B0609020204030204" pitchFamily="49" charset="0"/>
              </a:rPr>
              <a:t>S[i-1]/N)</a:t>
            </a:r>
          </a:p>
          <a:p>
            <a:pPr marL="0" indent="0">
              <a:buNone/>
            </a:pPr>
            <a:r>
              <a:rPr lang="pl-PL" dirty="0">
                <a:latin typeface="Consolas" panose="020B0609020204030204" pitchFamily="49" charset="0"/>
              </a:rPr>
              <a:t>end</a:t>
            </a:r>
          </a:p>
          <a:p>
            <a:pPr marL="0" indent="0">
              <a:buNone/>
            </a:pPr>
            <a:r>
              <a:rPr lang="pl-PL" dirty="0">
                <a:latin typeface="Consolas" panose="020B0609020204030204" pitchFamily="49" charset="0"/>
              </a:rPr>
              <a:t>@</a:t>
            </a:r>
            <a:r>
              <a:rPr lang="pl-PL" dirty="0" err="1">
                <a:latin typeface="Consolas" panose="020B0609020204030204" pitchFamily="49" charset="0"/>
              </a:rPr>
              <a:t>constraint</a:t>
            </a:r>
            <a:r>
              <a:rPr lang="pl-PL" dirty="0">
                <a:latin typeface="Consolas" panose="020B0609020204030204" pitchFamily="49" charset="0"/>
              </a:rPr>
              <a:t>(m, S[1] == N)</a:t>
            </a:r>
          </a:p>
          <a:p>
            <a:pPr marL="0" indent="0">
              <a:buNone/>
            </a:pPr>
            <a:r>
              <a:rPr lang="pl-PL" dirty="0">
                <a:latin typeface="Consolas" panose="020B0609020204030204" pitchFamily="49" charset="0"/>
              </a:rPr>
              <a:t>for i=2:SI_max</a:t>
            </a:r>
          </a:p>
          <a:p>
            <a:pPr marL="0" indent="0">
              <a:buNone/>
            </a:pPr>
            <a:r>
              <a:rPr lang="pl-PL" dirty="0">
                <a:latin typeface="Consolas" panose="020B0609020204030204" pitchFamily="49" charset="0"/>
              </a:rPr>
              <a:t>   @</a:t>
            </a:r>
            <a:r>
              <a:rPr lang="pl-PL" dirty="0" err="1">
                <a:latin typeface="Consolas" panose="020B0609020204030204" pitchFamily="49" charset="0"/>
              </a:rPr>
              <a:t>constraint</a:t>
            </a:r>
            <a:r>
              <a:rPr lang="pl-PL" dirty="0">
                <a:latin typeface="Consolas" panose="020B0609020204030204" pitchFamily="49" charset="0"/>
              </a:rPr>
              <a:t>(m, S[i] == S[i-1]-I_[i])</a:t>
            </a:r>
          </a:p>
          <a:p>
            <a:pPr marL="0" indent="0">
              <a:buNone/>
            </a:pPr>
            <a:r>
              <a:rPr lang="pl-PL" dirty="0">
                <a:latin typeface="Consolas" panose="020B0609020204030204" pitchFamily="49" charset="0"/>
              </a:rPr>
              <a:t>end</a:t>
            </a:r>
          </a:p>
          <a:p>
            <a:pPr marL="0" indent="0">
              <a:buNone/>
            </a:pPr>
            <a:r>
              <a:rPr lang="pl-PL" dirty="0">
                <a:latin typeface="Consolas" panose="020B0609020204030204" pitchFamily="49" charset="0"/>
              </a:rPr>
              <a:t>@</a:t>
            </a:r>
            <a:r>
              <a:rPr lang="pl-PL" dirty="0" err="1">
                <a:latin typeface="Consolas" panose="020B0609020204030204" pitchFamily="49" charset="0"/>
              </a:rPr>
              <a:t>NLobjective</a:t>
            </a:r>
            <a:r>
              <a:rPr lang="pl-PL" dirty="0">
                <a:latin typeface="Consolas" panose="020B0609020204030204" pitchFamily="49" charset="0"/>
              </a:rPr>
              <a:t>(m, Min, sum(</a:t>
            </a:r>
            <a:r>
              <a:rPr lang="el-GR" dirty="0">
                <a:latin typeface="Consolas" panose="020B0609020204030204" pitchFamily="49" charset="0"/>
              </a:rPr>
              <a:t>ε[</a:t>
            </a:r>
            <a:r>
              <a:rPr lang="pl-PL" dirty="0">
                <a:latin typeface="Consolas" panose="020B0609020204030204" pitchFamily="49" charset="0"/>
              </a:rPr>
              <a:t>i]^2 for i in 1:SI_max))</a:t>
            </a:r>
          </a:p>
        </p:txBody>
      </p:sp>
    </p:spTree>
    <p:extLst>
      <p:ext uri="{BB962C8B-B14F-4D97-AF65-F5344CB8AC3E}">
        <p14:creationId xmlns:p14="http://schemas.microsoft.com/office/powerpoint/2010/main" val="2637184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C7CE-97D0-425D-978B-2A13E5847EEA}"/>
              </a:ext>
            </a:extLst>
          </p:cNvPr>
          <p:cNvSpPr>
            <a:spLocks noGrp="1"/>
          </p:cNvSpPr>
          <p:nvPr>
            <p:ph type="title"/>
          </p:nvPr>
        </p:nvSpPr>
        <p:spPr/>
        <p:txBody>
          <a:bodyPr>
            <a:normAutofit/>
          </a:bodyPr>
          <a:lstStyle/>
          <a:p>
            <a:r>
              <a:rPr lang="en-US" dirty="0"/>
              <a:t>JuMP</a:t>
            </a:r>
            <a:br>
              <a:rPr lang="en-US" dirty="0"/>
            </a:br>
            <a:r>
              <a:rPr lang="en-US" dirty="0"/>
              <a:t>Non-Linear Programming</a:t>
            </a:r>
            <a:br>
              <a:rPr lang="en-US" dirty="0"/>
            </a:br>
            <a:r>
              <a:rPr lang="en-US" sz="4800" dirty="0"/>
              <a:t>for estimation of model parameters</a:t>
            </a:r>
            <a:endParaRPr lang="en-US" dirty="0"/>
          </a:p>
        </p:txBody>
      </p:sp>
      <p:sp>
        <p:nvSpPr>
          <p:cNvPr id="3" name="Subtitle 2">
            <a:extLst>
              <a:ext uri="{FF2B5EF4-FFF2-40B4-BE49-F238E27FC236}">
                <a16:creationId xmlns:a16="http://schemas.microsoft.com/office/drawing/2014/main" id="{D7945B83-ABC8-401E-9535-C25DC500BB36}"/>
              </a:ext>
            </a:extLst>
          </p:cNvPr>
          <p:cNvSpPr>
            <a:spLocks noGrp="1"/>
          </p:cNvSpPr>
          <p:nvPr>
            <p:ph type="body" idx="1"/>
          </p:nvPr>
        </p:nvSpPr>
        <p:spPr/>
        <p:txBody>
          <a:bodyPr/>
          <a:lstStyle/>
          <a:p>
            <a:r>
              <a:rPr lang="en-US" dirty="0"/>
              <a:t> </a:t>
            </a:r>
          </a:p>
        </p:txBody>
      </p:sp>
      <p:sp>
        <p:nvSpPr>
          <p:cNvPr id="5" name="Prostokąt 4"/>
          <p:cNvSpPr/>
          <p:nvPr/>
        </p:nvSpPr>
        <p:spPr>
          <a:xfrm>
            <a:off x="5518370" y="6211907"/>
            <a:ext cx="300082" cy="707886"/>
          </a:xfrm>
          <a:prstGeom prst="rect">
            <a:avLst/>
          </a:prstGeom>
        </p:spPr>
        <p:txBody>
          <a:bodyPr wrap="none">
            <a:spAutoFit/>
          </a:bodyPr>
          <a:lstStyle/>
          <a:p>
            <a:pPr algn="ctr"/>
            <a:r>
              <a:rPr lang="en-US" sz="4000" dirty="0">
                <a:solidFill>
                  <a:srgbClr val="FF0000"/>
                </a:solidFill>
              </a:rPr>
              <a:t> </a:t>
            </a:r>
          </a:p>
        </p:txBody>
      </p:sp>
    </p:spTree>
    <p:extLst>
      <p:ext uri="{BB962C8B-B14F-4D97-AF65-F5344CB8AC3E}">
        <p14:creationId xmlns:p14="http://schemas.microsoft.com/office/powerpoint/2010/main" val="3352532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FCCEA9D-4A6D-4AD5-9F38-D653F19DE94B}"/>
              </a:ext>
            </a:extLst>
          </p:cNvPr>
          <p:cNvSpPr>
            <a:spLocks noGrp="1"/>
          </p:cNvSpPr>
          <p:nvPr>
            <p:ph type="title"/>
          </p:nvPr>
        </p:nvSpPr>
        <p:spPr/>
        <p:txBody>
          <a:bodyPr/>
          <a:lstStyle/>
          <a:p>
            <a:r>
              <a:rPr lang="en-US" dirty="0"/>
              <a:t>Simple scenario</a:t>
            </a:r>
            <a:endParaRPr lang="pl-PL" dirty="0"/>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4FA0CFA9-288E-4F54-A073-A7DF5A4F1CC5}"/>
                  </a:ext>
                </a:extLst>
              </p:cNvPr>
              <p:cNvSpPr>
                <a:spLocks noGrp="1"/>
              </p:cNvSpPr>
              <p:nvPr>
                <p:ph idx="1"/>
              </p:nvPr>
            </p:nvSpPr>
            <p:spPr/>
            <p:txBody>
              <a:bodyPr>
                <a:normAutofit/>
              </a:bodyPr>
              <a:lstStyle/>
              <a:p>
                <a:pPr marL="0" indent="0">
                  <a:buNone/>
                </a:pPr>
                <a:r>
                  <a:rPr lang="en-US" dirty="0"/>
                  <a:t>Estimate parameters of a quadratic form</a:t>
                </a:r>
              </a:p>
              <a:p>
                <a:pPr marL="0" indent="0">
                  <a:buNone/>
                </a:pPr>
                <a14:m>
                  <m:oMath xmlns:m="http://schemas.openxmlformats.org/officeDocument/2006/math">
                    <m:r>
                      <a:rPr lang="en-US" b="1" i="1" smtClean="0">
                        <a:latin typeface="Cambria Math" panose="02040503050406030204" pitchFamily="18" charset="0"/>
                      </a:rPr>
                      <m:t>𝒚</m:t>
                    </m:r>
                    <m:d>
                      <m:dPr>
                        <m:ctrlPr>
                          <a:rPr lang="en-US"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e>
                    </m:d>
                    <m:r>
                      <a:rPr lang="en-US" b="1" i="1" smtClean="0">
                        <a:latin typeface="Cambria Math" panose="02040503050406030204" pitchFamily="18" charset="0"/>
                      </a:rPr>
                      <m:t>=</m:t>
                    </m:r>
                    <m:sSubSup>
                      <m:sSubSupPr>
                        <m:ctrlPr>
                          <a:rPr lang="en-US"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𝑎</m:t>
                              </m:r>
                            </m:e>
                            <m:e>
                              <m:r>
                                <a:rPr lang="en-US" b="0" i="1" smtClean="0">
                                  <a:latin typeface="Cambria Math" panose="02040503050406030204" pitchFamily="18" charset="0"/>
                                </a:rPr>
                                <m:t>𝑏</m:t>
                              </m:r>
                              <m:r>
                                <a:rPr lang="en-US" b="0" i="1" smtClean="0">
                                  <a:latin typeface="Cambria Math" panose="02040503050406030204" pitchFamily="18" charset="0"/>
                                </a:rPr>
                                <m:t>/2</m:t>
                              </m:r>
                            </m:e>
                          </m:mr>
                          <m:mr>
                            <m:e>
                              <m:r>
                                <a:rPr lang="en-US" b="0" i="1" smtClean="0">
                                  <a:latin typeface="Cambria Math" panose="02040503050406030204" pitchFamily="18" charset="0"/>
                                </a:rPr>
                                <m:t>𝑏</m:t>
                              </m:r>
                              <m:r>
                                <a:rPr lang="en-US" b="0" i="1" smtClean="0">
                                  <a:latin typeface="Cambria Math" panose="02040503050406030204" pitchFamily="18" charset="0"/>
                                </a:rPr>
                                <m:t>/2</m:t>
                              </m:r>
                            </m:e>
                            <m:e>
                              <m:r>
                                <a:rPr lang="en-US" b="0" i="1" smtClean="0">
                                  <a:latin typeface="Cambria Math" panose="02040503050406030204" pitchFamily="18" charset="0"/>
                                </a:rPr>
                                <m:t>𝑐</m:t>
                              </m:r>
                            </m:e>
                          </m:mr>
                        </m:m>
                      </m:e>
                    </m:d>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1</m:t>
                                </m:r>
                              </m:sup>
                            </m:sSubSup>
                          </m:e>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2</m:t>
                                </m:r>
                              </m:sup>
                            </m:sSubSup>
                          </m:e>
                        </m:eqArr>
                      </m:e>
                    </m:d>
                  </m:oMath>
                </a14:m>
                <a:endParaRPr lang="en-US" dirty="0"/>
              </a:p>
              <a:p>
                <a:pPr marL="0" indent="0">
                  <a:buNone/>
                </a:pPr>
                <a:r>
                  <a:rPr lang="en-US" dirty="0"/>
                  <a:t>for a vector of observed values </a:t>
                </a:r>
                <a:r>
                  <a:rPr lang="en-US" b="1" i="1" dirty="0"/>
                  <a:t>y</a:t>
                </a:r>
                <a:r>
                  <a:rPr lang="en-US" dirty="0"/>
                  <a:t> to minimize the observed error function</a:t>
                </a:r>
                <a:r>
                  <a:rPr lang="en-US" b="1" i="1" dirty="0"/>
                  <a:t> </a:t>
                </a:r>
              </a:p>
              <a:p>
                <a:pPr marL="0" indent="0">
                  <a:buNone/>
                </a:pPr>
                <a14:m>
                  <m:oMathPara xmlns:m="http://schemas.openxmlformats.org/officeDocument/2006/math">
                    <m:oMathParaPr>
                      <m:jc m:val="centerGroup"/>
                    </m:oMathParaPr>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smtClean="0">
                                              <a:latin typeface="Cambria Math" panose="02040503050406030204" pitchFamily="18" charset="0"/>
                                            </a:rPr>
                                            <m:t>𝒙</m:t>
                                          </m:r>
                                        </m:e>
                                        <m:sub>
                                          <m:r>
                                            <a:rPr lang="en-US" b="0" i="1">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oMath>
                  </m:oMathPara>
                </a14:m>
                <a:endParaRPr lang="en-US" dirty="0"/>
              </a:p>
              <a:p>
                <a:pPr marL="0" indent="0">
                  <a:buNone/>
                </a:pPr>
                <a:endParaRPr lang="en-US" dirty="0"/>
              </a:p>
              <a:p>
                <a:pPr marL="0" indent="0">
                  <a:buNone/>
                </a:pPr>
                <a:endParaRPr lang="pl-PL" dirty="0"/>
              </a:p>
            </p:txBody>
          </p:sp>
        </mc:Choice>
        <mc:Fallback xmlns="">
          <p:sp>
            <p:nvSpPr>
              <p:cNvPr id="3" name="Symbol zastępczy zawartości 2">
                <a:extLst>
                  <a:ext uri="{FF2B5EF4-FFF2-40B4-BE49-F238E27FC236}">
                    <a16:creationId xmlns:a16="http://schemas.microsoft.com/office/drawing/2014/main" id="{4FA0CFA9-288E-4F54-A073-A7DF5A4F1CC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pl-PL">
                    <a:noFill/>
                  </a:rPr>
                  <a:t> </a:t>
                </a:r>
              </a:p>
            </p:txBody>
          </p:sp>
        </mc:Fallback>
      </mc:AlternateContent>
    </p:spTree>
    <p:extLst>
      <p:ext uri="{BB962C8B-B14F-4D97-AF65-F5344CB8AC3E}">
        <p14:creationId xmlns:p14="http://schemas.microsoft.com/office/powerpoint/2010/main" val="3478355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500099A-4CBA-4B5D-9EDE-38FD6773A32C}"/>
              </a:ext>
            </a:extLst>
          </p:cNvPr>
          <p:cNvSpPr>
            <a:spLocks noGrp="1"/>
          </p:cNvSpPr>
          <p:nvPr>
            <p:ph type="title"/>
          </p:nvPr>
        </p:nvSpPr>
        <p:spPr/>
        <p:txBody>
          <a:bodyPr/>
          <a:lstStyle/>
          <a:p>
            <a:r>
              <a:rPr lang="en-US" dirty="0"/>
              <a:t>Efficient code in Julia and matrices</a:t>
            </a:r>
            <a:endParaRPr lang="pl-PL" dirty="0"/>
          </a:p>
        </p:txBody>
      </p:sp>
      <p:sp>
        <p:nvSpPr>
          <p:cNvPr id="3" name="Symbol zastępczy zawartości 2">
            <a:extLst>
              <a:ext uri="{FF2B5EF4-FFF2-40B4-BE49-F238E27FC236}">
                <a16:creationId xmlns:a16="http://schemas.microsoft.com/office/drawing/2014/main" id="{D840E26E-C1F4-4FD0-AD9D-D402C03C647D}"/>
              </a:ext>
            </a:extLst>
          </p:cNvPr>
          <p:cNvSpPr>
            <a:spLocks noGrp="1"/>
          </p:cNvSpPr>
          <p:nvPr>
            <p:ph idx="1"/>
          </p:nvPr>
        </p:nvSpPr>
        <p:spPr>
          <a:xfrm>
            <a:off x="838200" y="1825625"/>
            <a:ext cx="10515600" cy="4224655"/>
          </a:xfrm>
        </p:spPr>
        <p:txBody>
          <a:bodyPr>
            <a:noAutofit/>
          </a:bodyPr>
          <a:lstStyle/>
          <a:p>
            <a:r>
              <a:rPr lang="en-GB" dirty="0"/>
              <a:t>Avoid abstract types in data structures (including vectors, matrices…)</a:t>
            </a:r>
          </a:p>
          <a:p>
            <a:r>
              <a:rPr lang="en-GB" dirty="0"/>
              <a:t>Process data from arrays according to their order of representation in memory (columns)</a:t>
            </a:r>
          </a:p>
          <a:p>
            <a:r>
              <a:rPr lang="en-GB" dirty="0" err="1"/>
              <a:t>Preallocate</a:t>
            </a:r>
            <a:r>
              <a:rPr lang="en-GB" dirty="0"/>
              <a:t> result matrices</a:t>
            </a:r>
          </a:p>
          <a:p>
            <a:r>
              <a:rPr lang="en-GB" dirty="0"/>
              <a:t>Use the @. macro for vectorizing multiple operations - this will result in chaining vectorized operations</a:t>
            </a:r>
          </a:p>
          <a:p>
            <a:r>
              <a:rPr lang="en-GB" dirty="0"/>
              <a:t>Use views for array slicing</a:t>
            </a:r>
          </a:p>
          <a:p>
            <a:r>
              <a:rPr lang="en-GB" dirty="0"/>
              <a:t>Know about macros: @inbounds, @fastmath, @simd</a:t>
            </a:r>
            <a:endParaRPr lang="en-US" dirty="0"/>
          </a:p>
        </p:txBody>
      </p:sp>
      <p:sp>
        <p:nvSpPr>
          <p:cNvPr id="4" name="Prostokąt 3">
            <a:extLst>
              <a:ext uri="{FF2B5EF4-FFF2-40B4-BE49-F238E27FC236}">
                <a16:creationId xmlns:a16="http://schemas.microsoft.com/office/drawing/2014/main" id="{05E69E12-C388-47E1-AED2-7D72958EE9F2}"/>
              </a:ext>
            </a:extLst>
          </p:cNvPr>
          <p:cNvSpPr/>
          <p:nvPr/>
        </p:nvSpPr>
        <p:spPr>
          <a:xfrm>
            <a:off x="5945042" y="6443583"/>
            <a:ext cx="5952912" cy="369332"/>
          </a:xfrm>
          <a:prstGeom prst="rect">
            <a:avLst/>
          </a:prstGeom>
        </p:spPr>
        <p:txBody>
          <a:bodyPr wrap="none">
            <a:spAutoFit/>
          </a:bodyPr>
          <a:lstStyle/>
          <a:p>
            <a:r>
              <a:rPr lang="pl-PL" b="1" dirty="0"/>
              <a:t>https://docs.julialang.org/en/v1/manual/performance-tips/</a:t>
            </a:r>
          </a:p>
        </p:txBody>
      </p:sp>
    </p:spTree>
    <p:extLst>
      <p:ext uri="{BB962C8B-B14F-4D97-AF65-F5344CB8AC3E}">
        <p14:creationId xmlns:p14="http://schemas.microsoft.com/office/powerpoint/2010/main" val="27328763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CE9CEC-5B3F-4001-BEFD-F48E496C0649}"/>
              </a:ext>
            </a:extLst>
          </p:cNvPr>
          <p:cNvSpPr>
            <a:spLocks noGrp="1"/>
          </p:cNvSpPr>
          <p:nvPr>
            <p:ph type="title"/>
          </p:nvPr>
        </p:nvSpPr>
        <p:spPr/>
        <p:txBody>
          <a:bodyPr/>
          <a:lstStyle/>
          <a:p>
            <a:r>
              <a:rPr lang="en-US" dirty="0"/>
              <a:t>Nonlinear optimization Julia</a:t>
            </a:r>
            <a:endParaRPr lang="pl-PL" dirty="0"/>
          </a:p>
        </p:txBody>
      </p:sp>
      <p:sp>
        <p:nvSpPr>
          <p:cNvPr id="3" name="Symbol zastępczy zawartości 2">
            <a:extLst>
              <a:ext uri="{FF2B5EF4-FFF2-40B4-BE49-F238E27FC236}">
                <a16:creationId xmlns:a16="http://schemas.microsoft.com/office/drawing/2014/main" id="{857817A9-CABE-4E26-A3F9-08F8C888B694}"/>
              </a:ext>
            </a:extLst>
          </p:cNvPr>
          <p:cNvSpPr>
            <a:spLocks noGrp="1"/>
          </p:cNvSpPr>
          <p:nvPr>
            <p:ph idx="1"/>
          </p:nvPr>
        </p:nvSpPr>
        <p:spPr/>
        <p:txBody>
          <a:bodyPr>
            <a:normAutofit fontScale="85000" lnSpcReduction="20000"/>
          </a:bodyPr>
          <a:lstStyle/>
          <a:p>
            <a:pPr marL="0" indent="0">
              <a:buNone/>
            </a:pPr>
            <a:r>
              <a:rPr lang="en-GB" dirty="0">
                <a:latin typeface="Consolas" panose="020B0609020204030204" pitchFamily="49" charset="0"/>
              </a:rPr>
              <a:t>m = Model(</a:t>
            </a:r>
            <a:r>
              <a:rPr lang="en-GB" dirty="0" err="1">
                <a:latin typeface="Consolas" panose="020B0609020204030204" pitchFamily="49" charset="0"/>
              </a:rPr>
              <a:t>optimizer_with_attributes</a:t>
            </a:r>
            <a:r>
              <a:rPr lang="en-GB" dirty="0">
                <a:latin typeface="Consolas" panose="020B0609020204030204" pitchFamily="49" charset="0"/>
              </a:rPr>
              <a:t>(</a:t>
            </a:r>
            <a:r>
              <a:rPr lang="en-GB" dirty="0" err="1">
                <a:latin typeface="Consolas" panose="020B0609020204030204" pitchFamily="49" charset="0"/>
              </a:rPr>
              <a:t>Ipopt.Optimizer</a:t>
            </a:r>
            <a:r>
              <a:rPr lang="en-GB"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pl-PL" dirty="0">
                <a:latin typeface="Consolas" panose="020B0609020204030204" pitchFamily="49" charset="0"/>
              </a:rPr>
              <a:t>@variable(m, aa[1:2,1:2])</a:t>
            </a:r>
          </a:p>
          <a:p>
            <a:pPr marL="0" indent="0">
              <a:buNone/>
            </a:pPr>
            <a:endParaRPr lang="pl-PL" dirty="0">
              <a:latin typeface="Consolas" panose="020B0609020204030204" pitchFamily="49" charset="0"/>
            </a:endParaRPr>
          </a:p>
          <a:p>
            <a:pPr marL="0" indent="0">
              <a:buNone/>
            </a:pPr>
            <a:r>
              <a:rPr lang="pl-PL" dirty="0" err="1">
                <a:latin typeface="Consolas" panose="020B0609020204030204" pitchFamily="49" charset="0"/>
              </a:rPr>
              <a:t>function</a:t>
            </a:r>
            <a:r>
              <a:rPr lang="pl-PL" dirty="0">
                <a:latin typeface="Consolas" panose="020B0609020204030204" pitchFamily="49" charset="0"/>
              </a:rPr>
              <a:t> </a:t>
            </a:r>
            <a:r>
              <a:rPr lang="pl-PL" dirty="0" err="1">
                <a:latin typeface="Consolas" panose="020B0609020204030204" pitchFamily="49" charset="0"/>
              </a:rPr>
              <a:t>errs</a:t>
            </a:r>
            <a:r>
              <a:rPr lang="pl-PL" dirty="0">
                <a:latin typeface="Consolas" panose="020B0609020204030204" pitchFamily="49" charset="0"/>
              </a:rPr>
              <a:t>(aa)</a:t>
            </a:r>
          </a:p>
          <a:p>
            <a:pPr marL="0" indent="0">
              <a:buNone/>
            </a:pPr>
            <a:r>
              <a:rPr lang="pl-PL" dirty="0">
                <a:latin typeface="Consolas" panose="020B0609020204030204" pitchFamily="49" charset="0"/>
              </a:rPr>
              <a:t>   sum((y .- (x * aa ) .* x * [1;1]) .^ 2)</a:t>
            </a:r>
          </a:p>
          <a:p>
            <a:pPr marL="0" indent="0">
              <a:buNone/>
            </a:pPr>
            <a:r>
              <a:rPr lang="pl-PL" dirty="0">
                <a:latin typeface="Consolas" panose="020B0609020204030204" pitchFamily="49" charset="0"/>
              </a:rPr>
              <a:t>end</a:t>
            </a:r>
          </a:p>
          <a:p>
            <a:pPr marL="0" indent="0">
              <a:buNone/>
            </a:pPr>
            <a:endParaRPr lang="pl-PL" dirty="0">
              <a:latin typeface="Consolas" panose="020B0609020204030204" pitchFamily="49" charset="0"/>
            </a:endParaRPr>
          </a:p>
          <a:p>
            <a:pPr marL="0" indent="0">
              <a:buNone/>
            </a:pPr>
            <a:r>
              <a:rPr lang="pl-PL" dirty="0">
                <a:latin typeface="Consolas" panose="020B0609020204030204" pitchFamily="49" charset="0"/>
              </a:rPr>
              <a:t>@</a:t>
            </a:r>
            <a:r>
              <a:rPr lang="pl-PL" dirty="0" err="1">
                <a:latin typeface="Consolas" panose="020B0609020204030204" pitchFamily="49" charset="0"/>
              </a:rPr>
              <a:t>objective</a:t>
            </a:r>
            <a:r>
              <a:rPr lang="pl-PL" dirty="0">
                <a:latin typeface="Consolas" panose="020B0609020204030204" pitchFamily="49" charset="0"/>
              </a:rPr>
              <a:t>(m, Min, </a:t>
            </a:r>
            <a:r>
              <a:rPr lang="pl-PL" dirty="0" err="1">
                <a:latin typeface="Consolas" panose="020B0609020204030204" pitchFamily="49" charset="0"/>
              </a:rPr>
              <a:t>errs</a:t>
            </a:r>
            <a:r>
              <a:rPr lang="pl-PL" dirty="0">
                <a:latin typeface="Consolas" panose="020B0609020204030204" pitchFamily="49" charset="0"/>
              </a:rPr>
              <a:t>(aa))</a:t>
            </a:r>
          </a:p>
          <a:p>
            <a:pPr marL="0" indent="0">
              <a:buNone/>
            </a:pPr>
            <a:endParaRPr lang="pl-PL" dirty="0">
              <a:latin typeface="Consolas" panose="020B0609020204030204" pitchFamily="49" charset="0"/>
            </a:endParaRPr>
          </a:p>
          <a:p>
            <a:pPr marL="0" indent="0">
              <a:buNone/>
            </a:pPr>
            <a:r>
              <a:rPr lang="en-US" dirty="0">
                <a:latin typeface="Consolas" panose="020B0609020204030204" pitchFamily="49" charset="0"/>
              </a:rPr>
              <a:t>optimize!</a:t>
            </a:r>
            <a:r>
              <a:rPr lang="pl-PL" dirty="0">
                <a:latin typeface="Consolas" panose="020B0609020204030204" pitchFamily="49" charset="0"/>
              </a:rPr>
              <a:t>(m)</a:t>
            </a:r>
          </a:p>
        </p:txBody>
      </p:sp>
    </p:spTree>
    <p:extLst>
      <p:ext uri="{BB962C8B-B14F-4D97-AF65-F5344CB8AC3E}">
        <p14:creationId xmlns:p14="http://schemas.microsoft.com/office/powerpoint/2010/main" val="1725889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sz="3627" dirty="0"/>
              <a:t>Use case scenario</a:t>
            </a:r>
            <a:br>
              <a:rPr lang="en-US" sz="3627" dirty="0"/>
            </a:br>
            <a:r>
              <a:rPr lang="en-US" sz="2400" dirty="0"/>
              <a:t>(source: Hart et al, </a:t>
            </a:r>
            <a:r>
              <a:rPr lang="en-US" sz="2400" dirty="0" err="1"/>
              <a:t>Pyomo</a:t>
            </a:r>
            <a:r>
              <a:rPr lang="en-US" sz="2400" dirty="0"/>
              <a:t>-optimization modeling in python, 2017)</a:t>
            </a:r>
            <a:endParaRPr lang="pl-PL" sz="3200" dirty="0"/>
          </a:p>
        </p:txBody>
      </p:sp>
      <p:sp>
        <p:nvSpPr>
          <p:cNvPr id="3" name="Symbol zastępczy zawartości 2"/>
          <p:cNvSpPr>
            <a:spLocks noGrp="1"/>
          </p:cNvSpPr>
          <p:nvPr>
            <p:ph idx="1"/>
          </p:nvPr>
        </p:nvSpPr>
        <p:spPr/>
        <p:txBody>
          <a:bodyPr>
            <a:noAutofit/>
          </a:bodyPr>
          <a:lstStyle/>
          <a:p>
            <a:pPr marL="0" indent="0">
              <a:buNone/>
            </a:pPr>
            <a:r>
              <a:rPr lang="en-US" sz="2539" dirty="0">
                <a:latin typeface="Calibri Light" panose="020F0302020204030204" pitchFamily="34" charset="0"/>
                <a:cs typeface="Calibri Light" panose="020F0302020204030204" pitchFamily="34" charset="0"/>
              </a:rPr>
              <a:t>Simulate dynamics of disease outbreak in a small community of 300 individuals (e.g. children at school)</a:t>
            </a:r>
          </a:p>
          <a:p>
            <a:pPr marL="0" indent="0">
              <a:buNone/>
            </a:pPr>
            <a:r>
              <a:rPr lang="en-US" sz="2539" dirty="0">
                <a:latin typeface="Calibri Light" panose="020F0302020204030204" pitchFamily="34" charset="0"/>
                <a:cs typeface="Calibri Light" panose="020F0302020204030204" pitchFamily="34" charset="0"/>
              </a:rPr>
              <a:t>Three possible states of a patient: </a:t>
            </a:r>
          </a:p>
          <a:p>
            <a:r>
              <a:rPr lang="en-US" dirty="0">
                <a:latin typeface="+mj-lt"/>
              </a:rPr>
              <a:t>susceptible (</a:t>
            </a:r>
            <a:r>
              <a:rPr lang="en-US" i="1" dirty="0">
                <a:latin typeface="+mj-lt"/>
              </a:rPr>
              <a:t>S</a:t>
            </a:r>
            <a:r>
              <a:rPr lang="en-US" dirty="0">
                <a:latin typeface="+mj-lt"/>
              </a:rPr>
              <a:t>)</a:t>
            </a:r>
          </a:p>
          <a:p>
            <a:r>
              <a:rPr lang="en-US" dirty="0">
                <a:latin typeface="+mj-lt"/>
              </a:rPr>
              <a:t>infected (</a:t>
            </a:r>
            <a:r>
              <a:rPr lang="en-US"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a:t>
            </a:r>
            <a:r>
              <a:rPr lang="en-US" dirty="0">
                <a:latin typeface="+mj-lt"/>
              </a:rPr>
              <a:t>)</a:t>
            </a:r>
          </a:p>
          <a:p>
            <a:r>
              <a:rPr lang="en-US" dirty="0">
                <a:latin typeface="+mj-lt"/>
              </a:rPr>
              <a:t>recovered (</a:t>
            </a:r>
            <a:r>
              <a:rPr lang="en-US" i="1" dirty="0">
                <a:latin typeface="Times New Roman" panose="02020603050405020304" pitchFamily="18" charset="0"/>
                <a:cs typeface="Times New Roman" panose="02020603050405020304" pitchFamily="18" charset="0"/>
              </a:rPr>
              <a:t>R</a:t>
            </a:r>
            <a:r>
              <a:rPr lang="en-US" dirty="0">
                <a:latin typeface="+mj-lt"/>
              </a:rPr>
              <a:t>)</a:t>
            </a:r>
            <a:endParaRPr lang="en-US" sz="2539" dirty="0">
              <a:latin typeface="+mj-lt"/>
              <a:cs typeface="Calibri Light" panose="020F0302020204030204" pitchFamily="34" charset="0"/>
            </a:endParaRPr>
          </a:p>
          <a:p>
            <a:pPr marL="0" indent="0">
              <a:buNone/>
            </a:pPr>
            <a:r>
              <a:rPr lang="en-US" sz="2539" b="1" u="sng" dirty="0">
                <a:latin typeface="Calibri Light" panose="020F0302020204030204" pitchFamily="34" charset="0"/>
                <a:cs typeface="Calibri Light" panose="020F0302020204030204" pitchFamily="34" charset="0"/>
              </a:rPr>
              <a:t>Infection spread model :</a:t>
            </a:r>
          </a:p>
          <a:p>
            <a:r>
              <a:rPr lang="en-US" sz="2539" i="1" dirty="0">
                <a:latin typeface="Times New Roman" panose="02020603050405020304" pitchFamily="18" charset="0"/>
                <a:cs typeface="Times New Roman" panose="02020603050405020304" pitchFamily="18" charset="0"/>
              </a:rPr>
              <a:t>N</a:t>
            </a:r>
            <a:r>
              <a:rPr lang="en-US" sz="2539" dirty="0">
                <a:latin typeface="Calibri Light" panose="020F0302020204030204" pitchFamily="34" charset="0"/>
                <a:cs typeface="Calibri Light" panose="020F0302020204030204" pitchFamily="34" charset="0"/>
              </a:rPr>
              <a:t> – population size</a:t>
            </a:r>
          </a:p>
          <a:p>
            <a:r>
              <a:rPr lang="pl-PL" i="1" dirty="0">
                <a:latin typeface="Times New Roman" panose="02020603050405020304" pitchFamily="18" charset="0"/>
                <a:cs typeface="Times New Roman" panose="02020603050405020304" pitchFamily="18" charset="0"/>
              </a:rPr>
              <a:t>α</a:t>
            </a:r>
            <a:r>
              <a:rPr lang="en-US" dirty="0">
                <a:latin typeface="+mj-lt"/>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pl-PL" i="1" dirty="0">
                <a:latin typeface="Times New Roman" panose="02020603050405020304" pitchFamily="18" charset="0"/>
                <a:cs typeface="Times New Roman" panose="02020603050405020304" pitchFamily="18" charset="0"/>
              </a:rPr>
              <a:t>β</a:t>
            </a:r>
            <a:r>
              <a:rPr lang="en-US" dirty="0"/>
              <a:t> </a:t>
            </a:r>
            <a:r>
              <a:rPr lang="en-US" dirty="0">
                <a:latin typeface="Calibri Light" panose="020F0302020204030204" pitchFamily="34" charset="0"/>
                <a:cs typeface="Calibri Light" panose="020F0302020204030204" pitchFamily="34" charset="0"/>
              </a:rPr>
              <a:t>– model parameters</a:t>
            </a:r>
          </a:p>
          <a:p>
            <a:pPr marL="0" indent="0">
              <a:buNone/>
            </a:pPr>
            <a:endParaRPr lang="pl-PL" dirty="0"/>
          </a:p>
          <a:p>
            <a:pPr marL="0" indent="0">
              <a:buNone/>
            </a:pPr>
            <a:endParaRPr lang="en-US" sz="2539" dirty="0">
              <a:latin typeface="Calibri Light" panose="020F0302020204030204" pitchFamily="34" charset="0"/>
              <a:cs typeface="Calibri Light" panose="020F0302020204030204" pitchFamily="34" charset="0"/>
            </a:endParaRPr>
          </a:p>
          <a:p>
            <a:pPr marL="0" indent="0">
              <a:buNone/>
            </a:pPr>
            <a:endParaRPr lang="en-US" sz="2539" dirty="0">
              <a:latin typeface="Calibri Light" panose="020F0302020204030204" pitchFamily="34" charset="0"/>
              <a:cs typeface="Calibri Light" panose="020F0302020204030204" pitchFamily="34" charset="0"/>
            </a:endParaRPr>
          </a:p>
        </p:txBody>
      </p:sp>
      <p:sp>
        <p:nvSpPr>
          <p:cNvPr id="5" name="Symbol zastępczy numeru slajdu 4"/>
          <p:cNvSpPr>
            <a:spLocks noGrp="1"/>
          </p:cNvSpPr>
          <p:nvPr>
            <p:ph type="sldNum" sz="quarter" idx="12"/>
          </p:nvPr>
        </p:nvSpPr>
        <p:spPr/>
        <p:txBody>
          <a:bodyPr/>
          <a:lstStyle/>
          <a:p>
            <a:fld id="{2066355A-084C-D24E-9AD2-7E4FC41EA627}" type="slidenum">
              <a:rPr lang="en-US" smtClean="0"/>
              <a:pPr/>
              <a:t>41</a:t>
            </a:fld>
            <a:endParaRPr lang="en-US" dirty="0"/>
          </a:p>
        </p:txBody>
      </p:sp>
      <p:pic>
        <p:nvPicPr>
          <p:cNvPr id="6" name="Obraz 5">
            <a:extLst>
              <a:ext uri="{FF2B5EF4-FFF2-40B4-BE49-F238E27FC236}">
                <a16:creationId xmlns:a16="http://schemas.microsoft.com/office/drawing/2014/main" id="{7610A2C8-CCFA-4C07-A7AE-171F2B040D40}"/>
              </a:ext>
            </a:extLst>
          </p:cNvPr>
          <p:cNvPicPr>
            <a:picLocks noChangeAspect="1"/>
          </p:cNvPicPr>
          <p:nvPr/>
        </p:nvPicPr>
        <p:blipFill>
          <a:blip r:embed="rId2"/>
          <a:stretch>
            <a:fillRect/>
          </a:stretch>
        </p:blipFill>
        <p:spPr>
          <a:xfrm>
            <a:off x="5057551" y="4096600"/>
            <a:ext cx="4343279" cy="2624875"/>
          </a:xfrm>
          <a:prstGeom prst="rect">
            <a:avLst/>
          </a:prstGeom>
        </p:spPr>
      </p:pic>
    </p:spTree>
    <p:extLst>
      <p:ext uri="{BB962C8B-B14F-4D97-AF65-F5344CB8AC3E}">
        <p14:creationId xmlns:p14="http://schemas.microsoft.com/office/powerpoint/2010/main" val="16155319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630D69E-2015-4DC2-8D96-94DDB1796173}"/>
              </a:ext>
            </a:extLst>
          </p:cNvPr>
          <p:cNvSpPr>
            <a:spLocks noGrp="1"/>
          </p:cNvSpPr>
          <p:nvPr>
            <p:ph type="title"/>
          </p:nvPr>
        </p:nvSpPr>
        <p:spPr>
          <a:xfrm>
            <a:off x="410511" y="269591"/>
            <a:ext cx="10515600" cy="2749550"/>
          </a:xfrm>
        </p:spPr>
        <p:txBody>
          <a:bodyPr/>
          <a:lstStyle/>
          <a:p>
            <a:r>
              <a:rPr lang="en-US" dirty="0"/>
              <a:t>Optimization problem</a:t>
            </a:r>
            <a:br>
              <a:rPr lang="en-US" dirty="0"/>
            </a:br>
            <a:r>
              <a:rPr lang="en-US" dirty="0"/>
              <a:t>for finding parameters</a:t>
            </a:r>
            <a:br>
              <a:rPr lang="en-US" dirty="0"/>
            </a:br>
            <a:r>
              <a:rPr lang="pl-PL" i="1" dirty="0">
                <a:latin typeface="Times New Roman" panose="02020603050405020304" pitchFamily="18" charset="0"/>
                <a:cs typeface="Times New Roman" panose="02020603050405020304" pitchFamily="18" charset="0"/>
              </a:rPr>
              <a:t>α</a:t>
            </a:r>
            <a:r>
              <a:rPr lang="en-US" i="1"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pl-PL" i="1" dirty="0">
                <a:latin typeface="Times New Roman" panose="02020603050405020304" pitchFamily="18" charset="0"/>
                <a:cs typeface="Times New Roman" panose="02020603050405020304" pitchFamily="18" charset="0"/>
              </a:rPr>
              <a:t>β</a:t>
            </a:r>
            <a:r>
              <a:rPr lang="en-US" dirty="0"/>
              <a:t> </a:t>
            </a:r>
            <a:br>
              <a:rPr lang="en-US" dirty="0"/>
            </a:br>
            <a:endParaRPr lang="pl-PL" dirty="0"/>
          </a:p>
        </p:txBody>
      </p:sp>
      <p:pic>
        <p:nvPicPr>
          <p:cNvPr id="4" name="Obraz 3">
            <a:extLst>
              <a:ext uri="{FF2B5EF4-FFF2-40B4-BE49-F238E27FC236}">
                <a16:creationId xmlns:a16="http://schemas.microsoft.com/office/drawing/2014/main" id="{BB39E1E7-C310-4FA5-8EF0-C89058DF092C}"/>
              </a:ext>
            </a:extLst>
          </p:cNvPr>
          <p:cNvPicPr>
            <a:picLocks noChangeAspect="1"/>
          </p:cNvPicPr>
          <p:nvPr/>
        </p:nvPicPr>
        <p:blipFill>
          <a:blip r:embed="rId2"/>
          <a:stretch>
            <a:fillRect/>
          </a:stretch>
        </p:blipFill>
        <p:spPr>
          <a:xfrm>
            <a:off x="5781255" y="736785"/>
            <a:ext cx="6410745" cy="5851624"/>
          </a:xfrm>
          <a:prstGeom prst="rect">
            <a:avLst/>
          </a:prstGeom>
        </p:spPr>
      </p:pic>
      <p:sp>
        <p:nvSpPr>
          <p:cNvPr id="5" name="Symbol zastępczy zawartości 2">
            <a:extLst>
              <a:ext uri="{FF2B5EF4-FFF2-40B4-BE49-F238E27FC236}">
                <a16:creationId xmlns:a16="http://schemas.microsoft.com/office/drawing/2014/main" id="{F4FCA82A-41F4-4FBE-AEA9-0D2C1B6C6EE0}"/>
              </a:ext>
            </a:extLst>
          </p:cNvPr>
          <p:cNvSpPr>
            <a:spLocks noGrp="1"/>
          </p:cNvSpPr>
          <p:nvPr>
            <p:ph idx="1"/>
          </p:nvPr>
        </p:nvSpPr>
        <p:spPr>
          <a:xfrm>
            <a:off x="647132" y="2617195"/>
            <a:ext cx="10515600" cy="4351338"/>
          </a:xfrm>
        </p:spPr>
        <p:txBody>
          <a:bodyPr>
            <a:noAutofit/>
          </a:bodyPr>
          <a:lstStyle/>
          <a:p>
            <a:pPr marL="0" indent="0">
              <a:buNone/>
            </a:pPr>
            <a:r>
              <a:rPr lang="en-US" i="1" dirty="0">
                <a:latin typeface="Times New Roman" panose="02020603050405020304" pitchFamily="18" charset="0"/>
                <a:cs typeface="Times New Roman" panose="02020603050405020304" pitchFamily="18" charset="0"/>
              </a:rPr>
              <a:t>S</a:t>
            </a:r>
            <a:r>
              <a:rPr lang="en-US" i="1" dirty="0"/>
              <a:t> </a:t>
            </a:r>
            <a:r>
              <a:rPr lang="en-US" dirty="0">
                <a:latin typeface="+mj-lt"/>
              </a:rPr>
              <a:t>- susceptible</a:t>
            </a:r>
          </a:p>
          <a:p>
            <a:pPr marL="0" indent="0">
              <a:buNone/>
            </a:pPr>
            <a:r>
              <a:rPr lang="en-US"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a:t>
            </a:r>
            <a:r>
              <a:rPr lang="en-US" dirty="0">
                <a:latin typeface="+mj-lt"/>
              </a:rPr>
              <a:t>- infected</a:t>
            </a:r>
          </a:p>
          <a:p>
            <a:pPr marL="0" indent="0">
              <a:buNone/>
            </a:pPr>
            <a:r>
              <a:rPr lang="en-US" sz="2539" i="1" dirty="0">
                <a:latin typeface="Times New Roman" panose="02020603050405020304" pitchFamily="18" charset="0"/>
                <a:cs typeface="Times New Roman" panose="02020603050405020304" pitchFamily="18" charset="0"/>
              </a:rPr>
              <a:t>N</a:t>
            </a:r>
            <a:r>
              <a:rPr lang="en-US" sz="2539" dirty="0">
                <a:latin typeface="Calibri Light" panose="020F0302020204030204" pitchFamily="34" charset="0"/>
                <a:cs typeface="Calibri Light" panose="020F0302020204030204" pitchFamily="34" charset="0"/>
              </a:rPr>
              <a:t> – population size</a:t>
            </a:r>
          </a:p>
          <a:p>
            <a:pPr marL="0" indent="0">
              <a:buNone/>
            </a:pPr>
            <a:r>
              <a:rPr lang="pl-PL" i="1" dirty="0">
                <a:latin typeface="Times New Roman" panose="02020603050405020304" pitchFamily="18" charset="0"/>
                <a:cs typeface="Times New Roman" panose="02020603050405020304" pitchFamily="18" charset="0"/>
              </a:rPr>
              <a:t>α</a:t>
            </a:r>
            <a:r>
              <a:rPr lang="en-US" dirty="0">
                <a:latin typeface="+mj-lt"/>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pl-PL" i="1" dirty="0">
                <a:latin typeface="Times New Roman" panose="02020603050405020304" pitchFamily="18" charset="0"/>
                <a:cs typeface="Times New Roman" panose="02020603050405020304" pitchFamily="18" charset="0"/>
              </a:rPr>
              <a:t>β</a:t>
            </a:r>
            <a:r>
              <a:rPr lang="en-US" dirty="0"/>
              <a:t> </a:t>
            </a:r>
            <a:r>
              <a:rPr lang="en-US" dirty="0">
                <a:latin typeface="Calibri Light" panose="020F0302020204030204" pitchFamily="34" charset="0"/>
                <a:cs typeface="Calibri Light" panose="020F0302020204030204" pitchFamily="34" charset="0"/>
              </a:rPr>
              <a:t>– model parameters</a:t>
            </a:r>
          </a:p>
          <a:p>
            <a:pPr marL="0" indent="0">
              <a:buNone/>
            </a:pPr>
            <a:r>
              <a:rPr lang="en-US" i="1" dirty="0">
                <a:latin typeface="Times New Roman" panose="02020603050405020304" pitchFamily="18" charset="0"/>
                <a:cs typeface="Times New Roman" panose="02020603050405020304" pitchFamily="18" charset="0"/>
              </a:rPr>
              <a:t>SI</a:t>
            </a:r>
            <a:r>
              <a:rPr lang="en-US" dirty="0">
                <a:latin typeface="Calibri Light" panose="020F0302020204030204" pitchFamily="34" charset="0"/>
                <a:cs typeface="Calibri Light" panose="020F0302020204030204" pitchFamily="34" charset="0"/>
              </a:rPr>
              <a:t>  - time indices {1,2,3,...}</a:t>
            </a:r>
          </a:p>
          <a:p>
            <a:pPr marL="0" indent="0">
              <a:buNone/>
            </a:pPr>
            <a:r>
              <a:rPr lang="en-US" i="1" dirty="0">
                <a:latin typeface="Times New Roman" panose="02020603050405020304" pitchFamily="18" charset="0"/>
                <a:cs typeface="Times New Roman" panose="02020603050405020304" pitchFamily="18" charset="0"/>
              </a:rPr>
              <a:t>C</a:t>
            </a:r>
            <a:r>
              <a:rPr lang="en-US" i="1" baseline="-25000" dirty="0">
                <a:latin typeface="Times New Roman" panose="02020603050405020304" pitchFamily="18" charset="0"/>
                <a:cs typeface="Times New Roman" panose="02020603050405020304" pitchFamily="18" charset="0"/>
              </a:rPr>
              <a:t>i</a:t>
            </a:r>
            <a:r>
              <a:rPr lang="en-US" dirty="0">
                <a:latin typeface="Calibri Light" panose="020F0302020204030204" pitchFamily="34" charset="0"/>
                <a:cs typeface="Calibri Light" panose="020F0302020204030204" pitchFamily="34" charset="0"/>
              </a:rPr>
              <a:t>  - known input (the actual </a:t>
            </a:r>
            <a:br>
              <a:rPr lang="en-US" dirty="0">
                <a:latin typeface="Calibri Light" panose="020F0302020204030204" pitchFamily="34" charset="0"/>
                <a:cs typeface="Calibri Light" panose="020F0302020204030204" pitchFamily="34" charset="0"/>
              </a:rPr>
            </a:br>
            <a:r>
              <a:rPr lang="en-US" dirty="0">
                <a:latin typeface="Calibri Light" panose="020F0302020204030204" pitchFamily="34" charset="0"/>
                <a:cs typeface="Calibri Light" panose="020F0302020204030204" pitchFamily="34" charset="0"/>
              </a:rPr>
              <a:t>number of infected patients)</a:t>
            </a:r>
          </a:p>
          <a:p>
            <a:pPr marL="0" indent="0">
              <a:buNone/>
            </a:pPr>
            <a:endParaRPr lang="en-US" dirty="0">
              <a:latin typeface="Calibri Light" panose="020F0302020204030204" pitchFamily="34" charset="0"/>
              <a:cs typeface="Calibri Light" panose="020F0302020204030204" pitchFamily="34" charset="0"/>
            </a:endParaRPr>
          </a:p>
          <a:p>
            <a:pPr marL="0" indent="0">
              <a:buNone/>
            </a:pPr>
            <a:endParaRPr lang="pl-PL" dirty="0"/>
          </a:p>
          <a:p>
            <a:pPr marL="0" indent="0">
              <a:buNone/>
            </a:pPr>
            <a:endParaRPr lang="en-US" sz="2539" dirty="0">
              <a:latin typeface="Calibri Light" panose="020F0302020204030204" pitchFamily="34" charset="0"/>
              <a:cs typeface="Calibri Light" panose="020F0302020204030204" pitchFamily="34" charset="0"/>
            </a:endParaRPr>
          </a:p>
          <a:p>
            <a:pPr marL="0" indent="0">
              <a:buNone/>
            </a:pPr>
            <a:endParaRPr lang="en-US" sz="2539"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96465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44D999-84B6-4B56-9FA6-BD8210489C63}"/>
              </a:ext>
            </a:extLst>
          </p:cNvPr>
          <p:cNvSpPr>
            <a:spLocks noGrp="1"/>
          </p:cNvSpPr>
          <p:nvPr>
            <p:ph type="title"/>
          </p:nvPr>
        </p:nvSpPr>
        <p:spPr/>
        <p:txBody>
          <a:bodyPr/>
          <a:lstStyle/>
          <a:p>
            <a:r>
              <a:rPr lang="en-US" dirty="0"/>
              <a:t>Model implementation in </a:t>
            </a:r>
            <a:r>
              <a:rPr lang="en-US" dirty="0" err="1"/>
              <a:t>JuMP</a:t>
            </a:r>
            <a:endParaRPr lang="pl-PL" dirty="0"/>
          </a:p>
        </p:txBody>
      </p:sp>
      <p:sp>
        <p:nvSpPr>
          <p:cNvPr id="3" name="Symbol zastępczy zawartości 2">
            <a:extLst>
              <a:ext uri="{FF2B5EF4-FFF2-40B4-BE49-F238E27FC236}">
                <a16:creationId xmlns:a16="http://schemas.microsoft.com/office/drawing/2014/main" id="{694CE0F2-D8FC-4E7B-BC40-25E3ADBC5B2E}"/>
              </a:ext>
            </a:extLst>
          </p:cNvPr>
          <p:cNvSpPr>
            <a:spLocks noGrp="1"/>
          </p:cNvSpPr>
          <p:nvPr>
            <p:ph idx="1"/>
          </p:nvPr>
        </p:nvSpPr>
        <p:spPr/>
        <p:txBody>
          <a:bodyPr/>
          <a:lstStyle/>
          <a:p>
            <a:r>
              <a:rPr lang="en-US" dirty="0"/>
              <a:t>Input data (disease dynamics)</a:t>
            </a:r>
          </a:p>
          <a:p>
            <a:pPr marL="0" indent="0">
              <a:buNone/>
            </a:pPr>
            <a:endParaRPr lang="en-US" dirty="0"/>
          </a:p>
          <a:p>
            <a:pPr marL="0" indent="0">
              <a:buNone/>
            </a:pPr>
            <a:endParaRPr lang="en-US" dirty="0"/>
          </a:p>
          <a:p>
            <a:pPr marL="0" indent="0">
              <a:buNone/>
            </a:pPr>
            <a:r>
              <a:rPr lang="en-US" dirty="0" err="1"/>
              <a:t>obs_cases</a:t>
            </a:r>
            <a:r>
              <a:rPr lang="en-US" dirty="0"/>
              <a:t> = </a:t>
            </a:r>
            <a:r>
              <a:rPr lang="en-US" dirty="0" err="1"/>
              <a:t>vcat</a:t>
            </a:r>
            <a:r>
              <a:rPr lang="en-US" dirty="0"/>
              <a:t>(1,2,4,8,15,27,44,58,55,32,12,3,1,zeros(13))</a:t>
            </a:r>
          </a:p>
          <a:p>
            <a:pPr marL="0" indent="0">
              <a:buNone/>
            </a:pPr>
            <a:endParaRPr lang="pl-PL" dirty="0"/>
          </a:p>
        </p:txBody>
      </p:sp>
    </p:spTree>
    <p:extLst>
      <p:ext uri="{BB962C8B-B14F-4D97-AF65-F5344CB8AC3E}">
        <p14:creationId xmlns:p14="http://schemas.microsoft.com/office/powerpoint/2010/main" val="1283191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6D7F4D-7DF6-4C9C-9D1F-0E44207E7388}"/>
              </a:ext>
            </a:extLst>
          </p:cNvPr>
          <p:cNvSpPr>
            <a:spLocks noGrp="1"/>
          </p:cNvSpPr>
          <p:nvPr>
            <p:ph type="title"/>
          </p:nvPr>
        </p:nvSpPr>
        <p:spPr>
          <a:xfrm>
            <a:off x="838200" y="365125"/>
            <a:ext cx="10515600" cy="576571"/>
          </a:xfrm>
        </p:spPr>
        <p:txBody>
          <a:bodyPr>
            <a:normAutofit fontScale="90000"/>
          </a:bodyPr>
          <a:lstStyle/>
          <a:p>
            <a:r>
              <a:rPr lang="en-US" dirty="0"/>
              <a:t>Full model specification in </a:t>
            </a:r>
            <a:r>
              <a:rPr lang="en-US"/>
              <a:t>JuMP</a:t>
            </a:r>
            <a:endParaRPr lang="pl-PL" dirty="0"/>
          </a:p>
        </p:txBody>
      </p:sp>
      <p:sp>
        <p:nvSpPr>
          <p:cNvPr id="3" name="Symbol zastępczy zawartości 2">
            <a:extLst>
              <a:ext uri="{FF2B5EF4-FFF2-40B4-BE49-F238E27FC236}">
                <a16:creationId xmlns:a16="http://schemas.microsoft.com/office/drawing/2014/main" id="{589FAAC6-7ADF-4BEF-B70F-8565AFC615DD}"/>
              </a:ext>
            </a:extLst>
          </p:cNvPr>
          <p:cNvSpPr>
            <a:spLocks noGrp="1"/>
          </p:cNvSpPr>
          <p:nvPr>
            <p:ph idx="1"/>
          </p:nvPr>
        </p:nvSpPr>
        <p:spPr>
          <a:xfrm>
            <a:off x="838200" y="1050878"/>
            <a:ext cx="10515600" cy="5126085"/>
          </a:xfrm>
        </p:spPr>
        <p:txBody>
          <a:bodyPr>
            <a:normAutofit fontScale="62500" lnSpcReduction="20000"/>
          </a:bodyPr>
          <a:lstStyle/>
          <a:p>
            <a:pPr marL="0" indent="0">
              <a:buNone/>
            </a:pPr>
            <a:r>
              <a:rPr lang="en-GB" dirty="0">
                <a:latin typeface="Consolas" panose="020B0609020204030204" pitchFamily="49" charset="0"/>
              </a:rPr>
              <a:t>m = Model(</a:t>
            </a:r>
            <a:r>
              <a:rPr lang="en-GB" dirty="0" err="1">
                <a:latin typeface="Consolas" panose="020B0609020204030204" pitchFamily="49" charset="0"/>
              </a:rPr>
              <a:t>optimizer_with_attributes</a:t>
            </a:r>
            <a:r>
              <a:rPr lang="en-GB" dirty="0">
                <a:latin typeface="Consolas" panose="020B0609020204030204" pitchFamily="49" charset="0"/>
              </a:rPr>
              <a:t>(</a:t>
            </a:r>
            <a:r>
              <a:rPr lang="en-GB" dirty="0" err="1">
                <a:latin typeface="Consolas" panose="020B0609020204030204" pitchFamily="49" charset="0"/>
              </a:rPr>
              <a:t>Ipopt.Optimizer</a:t>
            </a:r>
            <a:r>
              <a:rPr lang="en-GB" dirty="0">
                <a:latin typeface="Consolas" panose="020B0609020204030204" pitchFamily="49" charset="0"/>
              </a:rPr>
              <a:t>)); </a:t>
            </a:r>
          </a:p>
          <a:p>
            <a:pPr marL="0" indent="0">
              <a:buNone/>
            </a:pPr>
            <a:r>
              <a:rPr lang="pl-PL" dirty="0">
                <a:latin typeface="Consolas" panose="020B0609020204030204" pitchFamily="49" charset="0"/>
              </a:rPr>
              <a:t>@variable(m, 0.5 &lt;= </a:t>
            </a:r>
            <a:r>
              <a:rPr lang="el-GR" dirty="0">
                <a:latin typeface="Consolas" panose="020B0609020204030204" pitchFamily="49" charset="0"/>
              </a:rPr>
              <a:t>α &lt;= 1.5)</a:t>
            </a:r>
          </a:p>
          <a:p>
            <a:pPr marL="0" indent="0">
              <a:buNone/>
            </a:pPr>
            <a:r>
              <a:rPr lang="el-GR" dirty="0">
                <a:latin typeface="Consolas" panose="020B0609020204030204" pitchFamily="49" charset="0"/>
              </a:rPr>
              <a:t>@</a:t>
            </a:r>
            <a:r>
              <a:rPr lang="pl-PL" dirty="0" err="1">
                <a:latin typeface="Consolas" panose="020B0609020204030204" pitchFamily="49" charset="0"/>
              </a:rPr>
              <a:t>variable</a:t>
            </a:r>
            <a:r>
              <a:rPr lang="pl-PL" dirty="0">
                <a:latin typeface="Consolas" panose="020B0609020204030204" pitchFamily="49" charset="0"/>
              </a:rPr>
              <a:t>(m, 0.05 &lt;= </a:t>
            </a:r>
            <a:r>
              <a:rPr lang="el-GR" dirty="0">
                <a:latin typeface="Consolas" panose="020B0609020204030204" pitchFamily="49" charset="0"/>
              </a:rPr>
              <a:t>β &lt;= 70)</a:t>
            </a:r>
          </a:p>
          <a:p>
            <a:pPr marL="0" indent="0">
              <a:buNone/>
            </a:pPr>
            <a:r>
              <a:rPr lang="el-GR" dirty="0">
                <a:latin typeface="Consolas" panose="020B0609020204030204" pitchFamily="49" charset="0"/>
              </a:rPr>
              <a:t>@</a:t>
            </a:r>
            <a:r>
              <a:rPr lang="pl-PL" dirty="0" err="1">
                <a:latin typeface="Consolas" panose="020B0609020204030204" pitchFamily="49" charset="0"/>
              </a:rPr>
              <a:t>variable</a:t>
            </a:r>
            <a:r>
              <a:rPr lang="pl-PL" dirty="0">
                <a:latin typeface="Consolas" panose="020B0609020204030204" pitchFamily="49" charset="0"/>
              </a:rPr>
              <a:t>(m, 0 &lt;= I_[1:SI_max] &lt;= N)</a:t>
            </a:r>
          </a:p>
          <a:p>
            <a:pPr marL="0" indent="0">
              <a:buNone/>
            </a:pPr>
            <a:r>
              <a:rPr lang="pl-PL" dirty="0">
                <a:latin typeface="Consolas" panose="020B0609020204030204" pitchFamily="49" charset="0"/>
              </a:rPr>
              <a:t>@</a:t>
            </a:r>
            <a:r>
              <a:rPr lang="pl-PL" dirty="0" err="1">
                <a:latin typeface="Consolas" panose="020B0609020204030204" pitchFamily="49" charset="0"/>
              </a:rPr>
              <a:t>variable</a:t>
            </a:r>
            <a:r>
              <a:rPr lang="pl-PL" dirty="0">
                <a:latin typeface="Consolas" panose="020B0609020204030204" pitchFamily="49" charset="0"/>
              </a:rPr>
              <a:t>(m, 0 &lt;= S[1:SI_max]  &lt;= N)</a:t>
            </a:r>
          </a:p>
          <a:p>
            <a:pPr marL="0" indent="0">
              <a:buNone/>
            </a:pPr>
            <a:r>
              <a:rPr lang="pl-PL" dirty="0">
                <a:latin typeface="Consolas" panose="020B0609020204030204" pitchFamily="49" charset="0"/>
              </a:rPr>
              <a:t>@</a:t>
            </a:r>
            <a:r>
              <a:rPr lang="pl-PL" dirty="0" err="1">
                <a:latin typeface="Consolas" panose="020B0609020204030204" pitchFamily="49" charset="0"/>
              </a:rPr>
              <a:t>variable</a:t>
            </a:r>
            <a:r>
              <a:rPr lang="pl-PL" dirty="0">
                <a:latin typeface="Consolas" panose="020B0609020204030204" pitchFamily="49" charset="0"/>
              </a:rPr>
              <a:t>(m, </a:t>
            </a:r>
            <a:r>
              <a:rPr lang="el-GR" dirty="0">
                <a:latin typeface="Consolas" panose="020B0609020204030204" pitchFamily="49" charset="0"/>
              </a:rPr>
              <a:t>ε[1:</a:t>
            </a:r>
            <a:r>
              <a:rPr lang="pl-PL" dirty="0" err="1">
                <a:latin typeface="Consolas" panose="020B0609020204030204" pitchFamily="49" charset="0"/>
              </a:rPr>
              <a:t>SI_max</a:t>
            </a:r>
            <a:r>
              <a:rPr lang="pl-PL" dirty="0">
                <a:latin typeface="Consolas" panose="020B0609020204030204" pitchFamily="49" charset="0"/>
              </a:rPr>
              <a:t>])</a:t>
            </a:r>
          </a:p>
          <a:p>
            <a:pPr marL="0" indent="0">
              <a:buNone/>
            </a:pPr>
            <a:r>
              <a:rPr lang="pl-PL" dirty="0">
                <a:latin typeface="Consolas" panose="020B0609020204030204" pitchFamily="49" charset="0"/>
              </a:rPr>
              <a:t>@</a:t>
            </a:r>
            <a:r>
              <a:rPr lang="pl-PL" dirty="0" err="1">
                <a:latin typeface="Consolas" panose="020B0609020204030204" pitchFamily="49" charset="0"/>
              </a:rPr>
              <a:t>constraint</a:t>
            </a:r>
            <a:r>
              <a:rPr lang="pl-PL" dirty="0">
                <a:latin typeface="Consolas" panose="020B0609020204030204" pitchFamily="49" charset="0"/>
              </a:rPr>
              <a:t>(m, </a:t>
            </a:r>
            <a:r>
              <a:rPr lang="el-GR" dirty="0">
                <a:latin typeface="Consolas" panose="020B0609020204030204" pitchFamily="49" charset="0"/>
              </a:rPr>
              <a:t>ε .== </a:t>
            </a:r>
            <a:r>
              <a:rPr lang="pl-PL" dirty="0">
                <a:latin typeface="Consolas" panose="020B0609020204030204" pitchFamily="49" charset="0"/>
              </a:rPr>
              <a:t>I_ .- </a:t>
            </a:r>
            <a:r>
              <a:rPr lang="pl-PL" dirty="0" err="1">
                <a:latin typeface="Consolas" panose="020B0609020204030204" pitchFamily="49" charset="0"/>
              </a:rPr>
              <a:t>obs_cases</a:t>
            </a:r>
            <a:r>
              <a:rPr lang="pl-PL" dirty="0">
                <a:latin typeface="Consolas" panose="020B0609020204030204" pitchFamily="49" charset="0"/>
              </a:rPr>
              <a:t>  )</a:t>
            </a:r>
          </a:p>
          <a:p>
            <a:pPr marL="0" indent="0">
              <a:buNone/>
            </a:pPr>
            <a:r>
              <a:rPr lang="pl-PL" dirty="0">
                <a:latin typeface="Consolas" panose="020B0609020204030204" pitchFamily="49" charset="0"/>
              </a:rPr>
              <a:t>@</a:t>
            </a:r>
            <a:r>
              <a:rPr lang="pl-PL" dirty="0" err="1">
                <a:latin typeface="Consolas" panose="020B0609020204030204" pitchFamily="49" charset="0"/>
              </a:rPr>
              <a:t>constraint</a:t>
            </a:r>
            <a:r>
              <a:rPr lang="pl-PL" dirty="0">
                <a:latin typeface="Consolas" panose="020B0609020204030204" pitchFamily="49" charset="0"/>
              </a:rPr>
              <a:t>(m, I_[1] == 1)</a:t>
            </a:r>
          </a:p>
          <a:p>
            <a:pPr marL="0" indent="0">
              <a:buNone/>
            </a:pPr>
            <a:r>
              <a:rPr lang="pl-PL" dirty="0">
                <a:latin typeface="Consolas" panose="020B0609020204030204" pitchFamily="49" charset="0"/>
              </a:rPr>
              <a:t>for i=2:SI_max</a:t>
            </a:r>
          </a:p>
          <a:p>
            <a:pPr marL="0" indent="0">
              <a:buNone/>
            </a:pPr>
            <a:r>
              <a:rPr lang="pl-PL" dirty="0">
                <a:latin typeface="Consolas" panose="020B0609020204030204" pitchFamily="49" charset="0"/>
              </a:rPr>
              <a:t>   @</a:t>
            </a:r>
            <a:r>
              <a:rPr lang="pl-PL" dirty="0" err="1">
                <a:latin typeface="Consolas" panose="020B0609020204030204" pitchFamily="49" charset="0"/>
              </a:rPr>
              <a:t>NLconstraint</a:t>
            </a:r>
            <a:r>
              <a:rPr lang="pl-PL" dirty="0">
                <a:latin typeface="Consolas" panose="020B0609020204030204" pitchFamily="49" charset="0"/>
              </a:rPr>
              <a:t>(m, I_[i] == </a:t>
            </a:r>
            <a:r>
              <a:rPr lang="el-GR" dirty="0">
                <a:latin typeface="Consolas" panose="020B0609020204030204" pitchFamily="49" charset="0"/>
              </a:rPr>
              <a:t>β*(</a:t>
            </a:r>
            <a:r>
              <a:rPr lang="pl-PL" dirty="0">
                <a:latin typeface="Consolas" panose="020B0609020204030204" pitchFamily="49" charset="0"/>
              </a:rPr>
              <a:t>I_[i-1]^</a:t>
            </a:r>
            <a:r>
              <a:rPr lang="el-GR" dirty="0">
                <a:latin typeface="Consolas" panose="020B0609020204030204" pitchFamily="49" charset="0"/>
              </a:rPr>
              <a:t>α)*</a:t>
            </a:r>
            <a:r>
              <a:rPr lang="pl-PL" dirty="0">
                <a:latin typeface="Consolas" panose="020B0609020204030204" pitchFamily="49" charset="0"/>
              </a:rPr>
              <a:t>S[i-1]/N)</a:t>
            </a:r>
          </a:p>
          <a:p>
            <a:pPr marL="0" indent="0">
              <a:buNone/>
            </a:pPr>
            <a:r>
              <a:rPr lang="pl-PL" dirty="0">
                <a:latin typeface="Consolas" panose="020B0609020204030204" pitchFamily="49" charset="0"/>
              </a:rPr>
              <a:t>end</a:t>
            </a:r>
          </a:p>
          <a:p>
            <a:pPr marL="0" indent="0">
              <a:buNone/>
            </a:pPr>
            <a:r>
              <a:rPr lang="pl-PL" dirty="0">
                <a:latin typeface="Consolas" panose="020B0609020204030204" pitchFamily="49" charset="0"/>
              </a:rPr>
              <a:t>@</a:t>
            </a:r>
            <a:r>
              <a:rPr lang="pl-PL" dirty="0" err="1">
                <a:latin typeface="Consolas" panose="020B0609020204030204" pitchFamily="49" charset="0"/>
              </a:rPr>
              <a:t>constraint</a:t>
            </a:r>
            <a:r>
              <a:rPr lang="pl-PL" dirty="0">
                <a:latin typeface="Consolas" panose="020B0609020204030204" pitchFamily="49" charset="0"/>
              </a:rPr>
              <a:t>(m, S[1] == N)</a:t>
            </a:r>
          </a:p>
          <a:p>
            <a:pPr marL="0" indent="0">
              <a:buNone/>
            </a:pPr>
            <a:r>
              <a:rPr lang="pl-PL" dirty="0">
                <a:latin typeface="Consolas" panose="020B0609020204030204" pitchFamily="49" charset="0"/>
              </a:rPr>
              <a:t>for i=2:SI_max</a:t>
            </a:r>
          </a:p>
          <a:p>
            <a:pPr marL="0" indent="0">
              <a:buNone/>
            </a:pPr>
            <a:r>
              <a:rPr lang="pl-PL" dirty="0">
                <a:latin typeface="Consolas" panose="020B0609020204030204" pitchFamily="49" charset="0"/>
              </a:rPr>
              <a:t>   @</a:t>
            </a:r>
            <a:r>
              <a:rPr lang="pl-PL" dirty="0" err="1">
                <a:latin typeface="Consolas" panose="020B0609020204030204" pitchFamily="49" charset="0"/>
              </a:rPr>
              <a:t>constraint</a:t>
            </a:r>
            <a:r>
              <a:rPr lang="pl-PL" dirty="0">
                <a:latin typeface="Consolas" panose="020B0609020204030204" pitchFamily="49" charset="0"/>
              </a:rPr>
              <a:t>(m, S[i] == S[i-1]-I_[i])</a:t>
            </a:r>
          </a:p>
          <a:p>
            <a:pPr marL="0" indent="0">
              <a:buNone/>
            </a:pPr>
            <a:r>
              <a:rPr lang="pl-PL" dirty="0">
                <a:latin typeface="Consolas" panose="020B0609020204030204" pitchFamily="49" charset="0"/>
              </a:rPr>
              <a:t>end</a:t>
            </a:r>
          </a:p>
          <a:p>
            <a:pPr marL="0" indent="0">
              <a:buNone/>
            </a:pPr>
            <a:r>
              <a:rPr lang="pl-PL" dirty="0">
                <a:latin typeface="Consolas" panose="020B0609020204030204" pitchFamily="49" charset="0"/>
              </a:rPr>
              <a:t>@</a:t>
            </a:r>
            <a:r>
              <a:rPr lang="pl-PL" dirty="0" err="1">
                <a:latin typeface="Consolas" panose="020B0609020204030204" pitchFamily="49" charset="0"/>
              </a:rPr>
              <a:t>NLobjective</a:t>
            </a:r>
            <a:r>
              <a:rPr lang="pl-PL" dirty="0">
                <a:latin typeface="Consolas" panose="020B0609020204030204" pitchFamily="49" charset="0"/>
              </a:rPr>
              <a:t>(m, Min, sum(</a:t>
            </a:r>
            <a:r>
              <a:rPr lang="el-GR" dirty="0">
                <a:latin typeface="Consolas" panose="020B0609020204030204" pitchFamily="49" charset="0"/>
              </a:rPr>
              <a:t>ε[</a:t>
            </a:r>
            <a:r>
              <a:rPr lang="pl-PL" dirty="0">
                <a:latin typeface="Consolas" panose="020B0609020204030204" pitchFamily="49" charset="0"/>
              </a:rPr>
              <a:t>i]^2 for i in 1:SI_max))</a:t>
            </a:r>
          </a:p>
        </p:txBody>
      </p:sp>
    </p:spTree>
    <p:extLst>
      <p:ext uri="{BB962C8B-B14F-4D97-AF65-F5344CB8AC3E}">
        <p14:creationId xmlns:p14="http://schemas.microsoft.com/office/powerpoint/2010/main" val="4213537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AE7067-6564-4F63-8BBE-3C615DF43557}"/>
              </a:ext>
            </a:extLst>
          </p:cNvPr>
          <p:cNvSpPr>
            <a:spLocks noGrp="1"/>
          </p:cNvSpPr>
          <p:nvPr>
            <p:ph type="title"/>
          </p:nvPr>
        </p:nvSpPr>
        <p:spPr>
          <a:xfrm>
            <a:off x="838200" y="321582"/>
            <a:ext cx="10515600" cy="1325563"/>
          </a:xfrm>
        </p:spPr>
        <p:txBody>
          <a:bodyPr/>
          <a:lstStyle/>
          <a:p>
            <a:r>
              <a:rPr lang="en-US" dirty="0"/>
              <a:t>Use tools for performance monitoring and optimization </a:t>
            </a:r>
            <a:endParaRPr lang="pl-PL" dirty="0"/>
          </a:p>
        </p:txBody>
      </p:sp>
      <p:sp>
        <p:nvSpPr>
          <p:cNvPr id="3" name="Symbol zastępczy zawartości 2">
            <a:extLst>
              <a:ext uri="{FF2B5EF4-FFF2-40B4-BE49-F238E27FC236}">
                <a16:creationId xmlns:a16="http://schemas.microsoft.com/office/drawing/2014/main" id="{25CB39F3-26C0-463D-A1AF-A2BDCDD2B277}"/>
              </a:ext>
            </a:extLst>
          </p:cNvPr>
          <p:cNvSpPr>
            <a:spLocks noGrp="1"/>
          </p:cNvSpPr>
          <p:nvPr>
            <p:ph idx="1"/>
          </p:nvPr>
        </p:nvSpPr>
        <p:spPr>
          <a:xfrm>
            <a:off x="838200" y="1825625"/>
            <a:ext cx="11079480" cy="4351338"/>
          </a:xfrm>
        </p:spPr>
        <p:txBody>
          <a:bodyPr/>
          <a:lstStyle/>
          <a:p>
            <a:r>
              <a:rPr lang="pl-PL" dirty="0"/>
              <a:t>Debugger</a:t>
            </a:r>
          </a:p>
          <a:p>
            <a:r>
              <a:rPr lang="pl-PL" dirty="0"/>
              <a:t>Profiler</a:t>
            </a:r>
          </a:p>
          <a:p>
            <a:r>
              <a:rPr lang="pl-PL" dirty="0"/>
              <a:t>@</a:t>
            </a:r>
            <a:r>
              <a:rPr lang="pl-PL" dirty="0" err="1"/>
              <a:t>time</a:t>
            </a:r>
            <a:endParaRPr lang="pl-PL" dirty="0"/>
          </a:p>
          <a:p>
            <a:r>
              <a:rPr lang="pl-PL" dirty="0" err="1"/>
              <a:t>BenchmarkTools.jl</a:t>
            </a:r>
            <a:r>
              <a:rPr lang="pl-PL" dirty="0"/>
              <a:t> </a:t>
            </a:r>
            <a:r>
              <a:rPr lang="en-US" dirty="0"/>
              <a:t>and</a:t>
            </a:r>
            <a:r>
              <a:rPr lang="pl-PL" dirty="0"/>
              <a:t> @btime</a:t>
            </a:r>
          </a:p>
          <a:p>
            <a:r>
              <a:rPr lang="pl-PL" dirty="0"/>
              <a:t>@</a:t>
            </a:r>
            <a:r>
              <a:rPr lang="pl-PL" dirty="0" err="1"/>
              <a:t>code_warntype</a:t>
            </a:r>
            <a:endParaRPr lang="pl-PL" dirty="0"/>
          </a:p>
        </p:txBody>
      </p:sp>
    </p:spTree>
    <p:extLst>
      <p:ext uri="{BB962C8B-B14F-4D97-AF65-F5344CB8AC3E}">
        <p14:creationId xmlns:p14="http://schemas.microsoft.com/office/powerpoint/2010/main" val="88809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C7CE-97D0-425D-978B-2A13E5847EEA}"/>
              </a:ext>
            </a:extLst>
          </p:cNvPr>
          <p:cNvSpPr>
            <a:spLocks noGrp="1"/>
          </p:cNvSpPr>
          <p:nvPr>
            <p:ph type="ctrTitle"/>
          </p:nvPr>
        </p:nvSpPr>
        <p:spPr>
          <a:xfrm>
            <a:off x="1502083" y="162196"/>
            <a:ext cx="9144000" cy="2387600"/>
          </a:xfrm>
        </p:spPr>
        <p:txBody>
          <a:bodyPr>
            <a:normAutofit/>
          </a:bodyPr>
          <a:lstStyle/>
          <a:p>
            <a:r>
              <a:rPr lang="en-US" b="1" dirty="0"/>
              <a:t>Solving optimization problems with Julia</a:t>
            </a:r>
            <a:br>
              <a:rPr lang="en-US" b="1" dirty="0"/>
            </a:br>
            <a:endParaRPr lang="en-US" sz="3000" b="1" dirty="0"/>
          </a:p>
        </p:txBody>
      </p:sp>
      <p:sp>
        <p:nvSpPr>
          <p:cNvPr id="3" name="Subtitle 2">
            <a:extLst>
              <a:ext uri="{FF2B5EF4-FFF2-40B4-BE49-F238E27FC236}">
                <a16:creationId xmlns:a16="http://schemas.microsoft.com/office/drawing/2014/main" id="{D7945B83-ABC8-401E-9535-C25DC500BB36}"/>
              </a:ext>
            </a:extLst>
          </p:cNvPr>
          <p:cNvSpPr>
            <a:spLocks noGrp="1"/>
          </p:cNvSpPr>
          <p:nvPr>
            <p:ph type="subTitle" idx="1"/>
          </p:nvPr>
        </p:nvSpPr>
        <p:spPr/>
        <p:txBody>
          <a:bodyPr/>
          <a:lstStyle/>
          <a:p>
            <a:r>
              <a:rPr lang="en-US" dirty="0"/>
              <a:t> </a:t>
            </a:r>
          </a:p>
        </p:txBody>
      </p:sp>
      <p:sp>
        <p:nvSpPr>
          <p:cNvPr id="4" name="pole tekstowe 3"/>
          <p:cNvSpPr txBox="1"/>
          <p:nvPr/>
        </p:nvSpPr>
        <p:spPr>
          <a:xfrm>
            <a:off x="4173335" y="3429000"/>
            <a:ext cx="4082401" cy="1323439"/>
          </a:xfrm>
          <a:prstGeom prst="rect">
            <a:avLst/>
          </a:prstGeom>
          <a:noFill/>
        </p:spPr>
        <p:txBody>
          <a:bodyPr wrap="none" rtlCol="0">
            <a:spAutoFit/>
          </a:bodyPr>
          <a:lstStyle/>
          <a:p>
            <a:pPr algn="ctr"/>
            <a:r>
              <a:rPr lang="pl-PL" sz="4000" b="1" dirty="0"/>
              <a:t>Przemysław Szufel</a:t>
            </a:r>
          </a:p>
          <a:p>
            <a:pPr algn="ctr"/>
            <a:r>
              <a:rPr lang="pl-PL" sz="4000" b="1" dirty="0"/>
              <a:t>https://szufel.pl/</a:t>
            </a:r>
            <a:endParaRPr lang="en-US" sz="4000" b="1" dirty="0"/>
          </a:p>
        </p:txBody>
      </p:sp>
      <p:sp>
        <p:nvSpPr>
          <p:cNvPr id="5" name="Prostokąt 4"/>
          <p:cNvSpPr/>
          <p:nvPr/>
        </p:nvSpPr>
        <p:spPr>
          <a:xfrm>
            <a:off x="5518370" y="6211907"/>
            <a:ext cx="300082" cy="707886"/>
          </a:xfrm>
          <a:prstGeom prst="rect">
            <a:avLst/>
          </a:prstGeom>
        </p:spPr>
        <p:txBody>
          <a:bodyPr wrap="none">
            <a:spAutoFit/>
          </a:bodyPr>
          <a:lstStyle/>
          <a:p>
            <a:pPr algn="ctr"/>
            <a:r>
              <a:rPr lang="en-US" sz="4000" dirty="0">
                <a:solidFill>
                  <a:srgbClr val="FF0000"/>
                </a:solidFill>
              </a:rPr>
              <a:t> </a:t>
            </a:r>
          </a:p>
        </p:txBody>
      </p:sp>
      <p:sp>
        <p:nvSpPr>
          <p:cNvPr id="6" name="Prostokąt 4">
            <a:extLst>
              <a:ext uri="{FF2B5EF4-FFF2-40B4-BE49-F238E27FC236}">
                <a16:creationId xmlns:a16="http://schemas.microsoft.com/office/drawing/2014/main" id="{3514883F-CAB0-B4AA-D68E-912E3B59F85D}"/>
              </a:ext>
            </a:extLst>
          </p:cNvPr>
          <p:cNvSpPr/>
          <p:nvPr/>
        </p:nvSpPr>
        <p:spPr>
          <a:xfrm>
            <a:off x="5518370" y="6211907"/>
            <a:ext cx="300082" cy="707886"/>
          </a:xfrm>
          <a:prstGeom prst="rect">
            <a:avLst/>
          </a:prstGeom>
        </p:spPr>
        <p:txBody>
          <a:bodyPr wrap="none">
            <a:spAutoFit/>
          </a:bodyPr>
          <a:lstStyle/>
          <a:p>
            <a:pPr algn="ctr"/>
            <a:r>
              <a:rPr lang="en-US" sz="4000" dirty="0">
                <a:solidFill>
                  <a:srgbClr val="FF0000"/>
                </a:solidFill>
              </a:rPr>
              <a:t> </a:t>
            </a:r>
          </a:p>
        </p:txBody>
      </p:sp>
    </p:spTree>
    <p:extLst>
      <p:ext uri="{BB962C8B-B14F-4D97-AF65-F5344CB8AC3E}">
        <p14:creationId xmlns:p14="http://schemas.microsoft.com/office/powerpoint/2010/main" val="425137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C7CE-97D0-425D-978B-2A13E5847EEA}"/>
              </a:ext>
            </a:extLst>
          </p:cNvPr>
          <p:cNvSpPr>
            <a:spLocks noGrp="1"/>
          </p:cNvSpPr>
          <p:nvPr>
            <p:ph type="ctrTitle"/>
          </p:nvPr>
        </p:nvSpPr>
        <p:spPr>
          <a:xfrm>
            <a:off x="1502083" y="162196"/>
            <a:ext cx="9144000" cy="2387600"/>
          </a:xfrm>
        </p:spPr>
        <p:txBody>
          <a:bodyPr>
            <a:normAutofit/>
          </a:bodyPr>
          <a:lstStyle/>
          <a:p>
            <a:r>
              <a:rPr lang="en-US" b="1" dirty="0"/>
              <a:t>Solving optimization problems with Julia</a:t>
            </a:r>
            <a:br>
              <a:rPr lang="en-US" b="1" dirty="0"/>
            </a:br>
            <a:endParaRPr lang="en-US" sz="3000" b="1" dirty="0"/>
          </a:p>
        </p:txBody>
      </p:sp>
      <p:sp>
        <p:nvSpPr>
          <p:cNvPr id="3" name="Subtitle 2">
            <a:extLst>
              <a:ext uri="{FF2B5EF4-FFF2-40B4-BE49-F238E27FC236}">
                <a16:creationId xmlns:a16="http://schemas.microsoft.com/office/drawing/2014/main" id="{D7945B83-ABC8-401E-9535-C25DC500BB36}"/>
              </a:ext>
            </a:extLst>
          </p:cNvPr>
          <p:cNvSpPr>
            <a:spLocks noGrp="1"/>
          </p:cNvSpPr>
          <p:nvPr>
            <p:ph type="subTitle" idx="1"/>
          </p:nvPr>
        </p:nvSpPr>
        <p:spPr/>
        <p:txBody>
          <a:bodyPr/>
          <a:lstStyle/>
          <a:p>
            <a:r>
              <a:rPr lang="en-US" dirty="0"/>
              <a:t> </a:t>
            </a:r>
          </a:p>
        </p:txBody>
      </p:sp>
      <p:sp>
        <p:nvSpPr>
          <p:cNvPr id="4" name="pole tekstowe 3"/>
          <p:cNvSpPr txBox="1"/>
          <p:nvPr/>
        </p:nvSpPr>
        <p:spPr>
          <a:xfrm>
            <a:off x="4173335" y="3429000"/>
            <a:ext cx="4082401" cy="1323439"/>
          </a:xfrm>
          <a:prstGeom prst="rect">
            <a:avLst/>
          </a:prstGeom>
          <a:noFill/>
        </p:spPr>
        <p:txBody>
          <a:bodyPr wrap="none" rtlCol="0">
            <a:spAutoFit/>
          </a:bodyPr>
          <a:lstStyle/>
          <a:p>
            <a:pPr algn="ctr"/>
            <a:r>
              <a:rPr lang="pl-PL" sz="4000" b="1" dirty="0"/>
              <a:t>Przemysław Szufel</a:t>
            </a:r>
          </a:p>
          <a:p>
            <a:pPr algn="ctr"/>
            <a:r>
              <a:rPr lang="pl-PL" sz="4000" b="1" dirty="0"/>
              <a:t>https://szufel.pl/</a:t>
            </a:r>
            <a:endParaRPr lang="en-US" sz="4000" b="1" dirty="0"/>
          </a:p>
        </p:txBody>
      </p:sp>
      <p:sp>
        <p:nvSpPr>
          <p:cNvPr id="5" name="Prostokąt 4"/>
          <p:cNvSpPr/>
          <p:nvPr/>
        </p:nvSpPr>
        <p:spPr>
          <a:xfrm>
            <a:off x="5518370" y="6211907"/>
            <a:ext cx="300082" cy="707886"/>
          </a:xfrm>
          <a:prstGeom prst="rect">
            <a:avLst/>
          </a:prstGeom>
        </p:spPr>
        <p:txBody>
          <a:bodyPr wrap="none">
            <a:spAutoFit/>
          </a:bodyPr>
          <a:lstStyle/>
          <a:p>
            <a:pPr algn="ctr"/>
            <a:r>
              <a:rPr lang="en-US" sz="4000" dirty="0">
                <a:solidFill>
                  <a:srgbClr val="FF0000"/>
                </a:solidFill>
              </a:rPr>
              <a:t> </a:t>
            </a:r>
          </a:p>
        </p:txBody>
      </p:sp>
      <p:sp>
        <p:nvSpPr>
          <p:cNvPr id="6" name="Prostokąt 4">
            <a:extLst>
              <a:ext uri="{FF2B5EF4-FFF2-40B4-BE49-F238E27FC236}">
                <a16:creationId xmlns:a16="http://schemas.microsoft.com/office/drawing/2014/main" id="{3514883F-CAB0-B4AA-D68E-912E3B59F85D}"/>
              </a:ext>
            </a:extLst>
          </p:cNvPr>
          <p:cNvSpPr/>
          <p:nvPr/>
        </p:nvSpPr>
        <p:spPr>
          <a:xfrm>
            <a:off x="5518370" y="6211907"/>
            <a:ext cx="300082" cy="707886"/>
          </a:xfrm>
          <a:prstGeom prst="rect">
            <a:avLst/>
          </a:prstGeom>
        </p:spPr>
        <p:txBody>
          <a:bodyPr wrap="none">
            <a:spAutoFit/>
          </a:bodyPr>
          <a:lstStyle/>
          <a:p>
            <a:pPr algn="ctr"/>
            <a:r>
              <a:rPr lang="en-US" sz="4000" dirty="0">
                <a:solidFill>
                  <a:srgbClr val="FF0000"/>
                </a:solidFill>
              </a:rPr>
              <a:t> </a:t>
            </a:r>
          </a:p>
        </p:txBody>
      </p:sp>
    </p:spTree>
    <p:extLst>
      <p:ext uri="{BB962C8B-B14F-4D97-AF65-F5344CB8AC3E}">
        <p14:creationId xmlns:p14="http://schemas.microsoft.com/office/powerpoint/2010/main" val="76753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F8D6E8-02FA-7D95-39C7-B89E9053F458}"/>
              </a:ext>
            </a:extLst>
          </p:cNvPr>
          <p:cNvSpPr>
            <a:spLocks noGrp="1"/>
          </p:cNvSpPr>
          <p:nvPr>
            <p:ph type="title"/>
          </p:nvPr>
        </p:nvSpPr>
        <p:spPr/>
        <p:txBody>
          <a:bodyPr/>
          <a:lstStyle/>
          <a:p>
            <a:r>
              <a:rPr lang="en-US" dirty="0"/>
              <a:t>Basics…</a:t>
            </a:r>
          </a:p>
        </p:txBody>
      </p:sp>
      <p:sp>
        <p:nvSpPr>
          <p:cNvPr id="5" name="Text Placeholder 4">
            <a:extLst>
              <a:ext uri="{FF2B5EF4-FFF2-40B4-BE49-F238E27FC236}">
                <a16:creationId xmlns:a16="http://schemas.microsoft.com/office/drawing/2014/main" id="{AA6DEAB4-5F21-6398-8AF3-E9C75CD5148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92894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sz="3627" dirty="0"/>
              <a:t>Linear optimization</a:t>
            </a:r>
            <a:endParaRPr lang="pl-PL" dirty="0"/>
          </a:p>
        </p:txBody>
      </p:sp>
      <p:sp>
        <p:nvSpPr>
          <p:cNvPr id="3" name="Symbol zastępczy zawartości 2"/>
          <p:cNvSpPr>
            <a:spLocks noGrp="1"/>
          </p:cNvSpPr>
          <p:nvPr>
            <p:ph idx="1"/>
          </p:nvPr>
        </p:nvSpPr>
        <p:spPr/>
        <p:txBody>
          <a:bodyPr>
            <a:noAutofit/>
          </a:bodyPr>
          <a:lstStyle/>
          <a:p>
            <a:pPr marL="0" indent="0">
              <a:buNone/>
            </a:pPr>
            <a:r>
              <a:rPr lang="pl-PL" sz="2539" b="1" dirty="0" err="1">
                <a:latin typeface="Courier New" panose="02070309020205020404" pitchFamily="49" charset="0"/>
                <a:cs typeface="Courier New" panose="02070309020205020404" pitchFamily="49" charset="0"/>
              </a:rPr>
              <a:t>using</a:t>
            </a:r>
            <a:r>
              <a:rPr lang="pl-PL" sz="2539" dirty="0">
                <a:latin typeface="Courier New" panose="02070309020205020404" pitchFamily="49" charset="0"/>
                <a:cs typeface="Courier New" panose="02070309020205020404" pitchFamily="49" charset="0"/>
              </a:rPr>
              <a:t> JuMP, </a:t>
            </a:r>
            <a:r>
              <a:rPr lang="en-US" sz="2539" dirty="0" err="1">
                <a:latin typeface="Courier New" panose="02070309020205020404" pitchFamily="49" charset="0"/>
                <a:cs typeface="Courier New" panose="02070309020205020404" pitchFamily="49" charset="0"/>
              </a:rPr>
              <a:t>HiGHS</a:t>
            </a:r>
            <a:endParaRPr lang="pl-PL" sz="2539" dirty="0">
              <a:latin typeface="Courier New" panose="02070309020205020404" pitchFamily="49" charset="0"/>
              <a:cs typeface="Courier New" panose="02070309020205020404" pitchFamily="49" charset="0"/>
            </a:endParaRPr>
          </a:p>
          <a:p>
            <a:pPr marL="0" indent="0">
              <a:buNone/>
            </a:pPr>
            <a:r>
              <a:rPr lang="en-GB" sz="2539" dirty="0">
                <a:latin typeface="Courier New" panose="02070309020205020404" pitchFamily="49" charset="0"/>
                <a:cs typeface="Courier New" panose="02070309020205020404" pitchFamily="49" charset="0"/>
              </a:rPr>
              <a:t>m = Model(</a:t>
            </a:r>
            <a:r>
              <a:rPr lang="en-GB" sz="2539" dirty="0" err="1">
                <a:latin typeface="Courier New" panose="02070309020205020404" pitchFamily="49" charset="0"/>
                <a:cs typeface="Courier New" panose="02070309020205020404" pitchFamily="49" charset="0"/>
              </a:rPr>
              <a:t>optimizer_with_attributes</a:t>
            </a:r>
            <a:r>
              <a:rPr lang="en-GB" sz="2539" dirty="0">
                <a:latin typeface="Courier New" panose="02070309020205020404" pitchFamily="49" charset="0"/>
                <a:cs typeface="Courier New" panose="02070309020205020404" pitchFamily="49" charset="0"/>
              </a:rPr>
              <a:t>(</a:t>
            </a:r>
            <a:r>
              <a:rPr lang="en-GB" sz="2539" dirty="0" err="1">
                <a:latin typeface="Courier New" panose="02070309020205020404" pitchFamily="49" charset="0"/>
                <a:cs typeface="Courier New" panose="02070309020205020404" pitchFamily="49" charset="0"/>
              </a:rPr>
              <a:t>HiGHS.Optimizer</a:t>
            </a:r>
            <a:r>
              <a:rPr lang="en-GB" sz="2539" dirty="0">
                <a:latin typeface="Courier New" panose="02070309020205020404" pitchFamily="49" charset="0"/>
                <a:cs typeface="Courier New" panose="02070309020205020404" pitchFamily="49" charset="0"/>
              </a:rPr>
              <a:t>))</a:t>
            </a:r>
            <a:endParaRPr lang="en-US" sz="2539" dirty="0">
              <a:latin typeface="Courier New" panose="02070309020205020404" pitchFamily="49" charset="0"/>
              <a:cs typeface="Courier New" panose="02070309020205020404" pitchFamily="49" charset="0"/>
            </a:endParaRPr>
          </a:p>
          <a:p>
            <a:pPr marL="0" indent="0">
              <a:buNone/>
            </a:pPr>
            <a:r>
              <a:rPr lang="pl-PL" sz="2539" dirty="0">
                <a:latin typeface="Courier New" panose="02070309020205020404" pitchFamily="49" charset="0"/>
                <a:cs typeface="Courier New" panose="02070309020205020404" pitchFamily="49" charset="0"/>
              </a:rPr>
              <a:t>@variable(m, </a:t>
            </a:r>
            <a:r>
              <a:rPr lang="en-US" sz="2539" dirty="0">
                <a:latin typeface="Courier New" panose="02070309020205020404" pitchFamily="49" charset="0"/>
                <a:cs typeface="Courier New" panose="02070309020205020404" pitchFamily="49" charset="0"/>
              </a:rPr>
              <a:t>    </a:t>
            </a:r>
            <a:r>
              <a:rPr lang="pl-PL" sz="2539" dirty="0">
                <a:latin typeface="Courier New" panose="02070309020205020404" pitchFamily="49" charset="0"/>
                <a:cs typeface="Courier New" panose="02070309020205020404" pitchFamily="49" charset="0"/>
              </a:rPr>
              <a:t>x₁ &gt;= 0)</a:t>
            </a:r>
          </a:p>
          <a:p>
            <a:pPr marL="0" indent="0">
              <a:buNone/>
            </a:pPr>
            <a:r>
              <a:rPr lang="pl-PL" sz="2539" dirty="0">
                <a:latin typeface="Courier New" panose="02070309020205020404" pitchFamily="49" charset="0"/>
                <a:cs typeface="Courier New" panose="02070309020205020404" pitchFamily="49" charset="0"/>
              </a:rPr>
              <a:t>@variable(m, </a:t>
            </a:r>
            <a:r>
              <a:rPr lang="en-US" sz="2539" dirty="0">
                <a:latin typeface="Courier New" panose="02070309020205020404" pitchFamily="49" charset="0"/>
                <a:cs typeface="Courier New" panose="02070309020205020404" pitchFamily="49" charset="0"/>
              </a:rPr>
              <a:t>    </a:t>
            </a:r>
            <a:r>
              <a:rPr lang="pl-PL" sz="2539" dirty="0">
                <a:latin typeface="Courier New" panose="02070309020205020404" pitchFamily="49" charset="0"/>
                <a:cs typeface="Courier New" panose="02070309020205020404" pitchFamily="49" charset="0"/>
              </a:rPr>
              <a:t>x₂ &gt;= 0)</a:t>
            </a:r>
          </a:p>
          <a:p>
            <a:pPr marL="0" indent="0">
              <a:buNone/>
            </a:pPr>
            <a:r>
              <a:rPr lang="pl-PL" sz="2539" dirty="0">
                <a:latin typeface="Courier New" panose="02070309020205020404" pitchFamily="49" charset="0"/>
                <a:cs typeface="Courier New" panose="02070309020205020404" pitchFamily="49" charset="0"/>
              </a:rPr>
              <a:t>@objective(m, </a:t>
            </a:r>
            <a:r>
              <a:rPr lang="en-US" sz="2539" dirty="0">
                <a:latin typeface="Courier New" panose="02070309020205020404" pitchFamily="49" charset="0"/>
                <a:cs typeface="Courier New" panose="02070309020205020404" pitchFamily="49" charset="0"/>
              </a:rPr>
              <a:t>   </a:t>
            </a:r>
            <a:r>
              <a:rPr lang="pl-PL" sz="2539" dirty="0">
                <a:latin typeface="Courier New" panose="02070309020205020404" pitchFamily="49" charset="0"/>
                <a:cs typeface="Courier New" panose="02070309020205020404" pitchFamily="49" charset="0"/>
              </a:rPr>
              <a:t>Min, 50x₁ + 70x₂)</a:t>
            </a:r>
          </a:p>
          <a:p>
            <a:pPr marL="0" indent="0">
              <a:buNone/>
            </a:pPr>
            <a:r>
              <a:rPr lang="pl-PL" sz="2539" dirty="0">
                <a:latin typeface="Courier New" panose="02070309020205020404" pitchFamily="49" charset="0"/>
                <a:cs typeface="Courier New" panose="02070309020205020404" pitchFamily="49" charset="0"/>
              </a:rPr>
              <a:t>@constraint(m, </a:t>
            </a:r>
            <a:r>
              <a:rPr lang="en-US" sz="2539" dirty="0">
                <a:latin typeface="Courier New" panose="02070309020205020404" pitchFamily="49" charset="0"/>
                <a:cs typeface="Courier New" panose="02070309020205020404" pitchFamily="49" charset="0"/>
              </a:rPr>
              <a:t>  </a:t>
            </a:r>
            <a:r>
              <a:rPr lang="pl-PL" sz="2539" dirty="0">
                <a:latin typeface="Courier New" panose="02070309020205020404" pitchFamily="49" charset="0"/>
                <a:cs typeface="Courier New" panose="02070309020205020404" pitchFamily="49" charset="0"/>
              </a:rPr>
              <a:t>200x₁ + 2000x₂ &gt;= 9000</a:t>
            </a:r>
            <a:r>
              <a:rPr lang="en-US" sz="2539" dirty="0">
                <a:latin typeface="Courier New" panose="02070309020205020404" pitchFamily="49" charset="0"/>
                <a:cs typeface="Courier New" panose="02070309020205020404" pitchFamily="49" charset="0"/>
              </a:rPr>
              <a:t>    </a:t>
            </a:r>
            <a:r>
              <a:rPr lang="pl-PL" sz="2539" dirty="0">
                <a:latin typeface="Courier New" panose="02070309020205020404" pitchFamily="49" charset="0"/>
                <a:cs typeface="Courier New" panose="02070309020205020404" pitchFamily="49" charset="0"/>
              </a:rPr>
              <a:t>)</a:t>
            </a:r>
          </a:p>
          <a:p>
            <a:pPr marL="0" indent="0">
              <a:buNone/>
            </a:pPr>
            <a:r>
              <a:rPr lang="pl-PL" sz="2539" dirty="0">
                <a:latin typeface="Courier New" panose="02070309020205020404" pitchFamily="49" charset="0"/>
                <a:cs typeface="Courier New" panose="02070309020205020404" pitchFamily="49" charset="0"/>
              </a:rPr>
              <a:t>@constraint(m, </a:t>
            </a:r>
            <a:r>
              <a:rPr lang="en-US" sz="2539" dirty="0">
                <a:latin typeface="Courier New" panose="02070309020205020404" pitchFamily="49" charset="0"/>
                <a:cs typeface="Courier New" panose="02070309020205020404" pitchFamily="49" charset="0"/>
              </a:rPr>
              <a:t>  </a:t>
            </a:r>
            <a:r>
              <a:rPr lang="pl-PL" sz="2539" dirty="0">
                <a:latin typeface="Courier New" panose="02070309020205020404" pitchFamily="49" charset="0"/>
                <a:cs typeface="Courier New" panose="02070309020205020404" pitchFamily="49" charset="0"/>
              </a:rPr>
              <a:t>100x₁ +   30x₂ &gt;=  300</a:t>
            </a:r>
            <a:r>
              <a:rPr lang="en-US" sz="2539" dirty="0">
                <a:latin typeface="Courier New" panose="02070309020205020404" pitchFamily="49" charset="0"/>
                <a:cs typeface="Courier New" panose="02070309020205020404" pitchFamily="49" charset="0"/>
              </a:rPr>
              <a:t>    </a:t>
            </a:r>
            <a:r>
              <a:rPr lang="pl-PL" sz="2539" dirty="0">
                <a:latin typeface="Courier New" panose="02070309020205020404" pitchFamily="49" charset="0"/>
                <a:cs typeface="Courier New" panose="02070309020205020404" pitchFamily="49" charset="0"/>
              </a:rPr>
              <a:t>)</a:t>
            </a:r>
          </a:p>
          <a:p>
            <a:pPr marL="0" indent="0">
              <a:buNone/>
            </a:pPr>
            <a:r>
              <a:rPr lang="pl-PL" sz="2539" dirty="0">
                <a:latin typeface="Courier New" panose="02070309020205020404" pitchFamily="49" charset="0"/>
                <a:cs typeface="Courier New" panose="02070309020205020404" pitchFamily="49" charset="0"/>
              </a:rPr>
              <a:t>@constraint(m, </a:t>
            </a:r>
            <a:r>
              <a:rPr lang="en-US" sz="2539" dirty="0">
                <a:latin typeface="Courier New" panose="02070309020205020404" pitchFamily="49" charset="0"/>
                <a:cs typeface="Courier New" panose="02070309020205020404" pitchFamily="49" charset="0"/>
              </a:rPr>
              <a:t>   </a:t>
            </a:r>
            <a:r>
              <a:rPr lang="pl-PL" sz="2539" dirty="0">
                <a:latin typeface="Courier New" panose="02070309020205020404" pitchFamily="49" charset="0"/>
                <a:cs typeface="Courier New" panose="02070309020205020404" pitchFamily="49" charset="0"/>
              </a:rPr>
              <a:t>9x₁   +   11x₂ &gt;=   60</a:t>
            </a:r>
            <a:r>
              <a:rPr lang="en-US" sz="2539" dirty="0">
                <a:latin typeface="Courier New" panose="02070309020205020404" pitchFamily="49" charset="0"/>
                <a:cs typeface="Courier New" panose="02070309020205020404" pitchFamily="49" charset="0"/>
              </a:rPr>
              <a:t>   </a:t>
            </a:r>
            <a:r>
              <a:rPr lang="pl-PL" sz="2539" dirty="0">
                <a:latin typeface="Courier New" panose="02070309020205020404" pitchFamily="49" charset="0"/>
                <a:cs typeface="Courier New" panose="02070309020205020404" pitchFamily="49" charset="0"/>
              </a:rPr>
              <a:t>)</a:t>
            </a:r>
          </a:p>
          <a:p>
            <a:pPr marL="0" indent="0">
              <a:buNone/>
            </a:pPr>
            <a:r>
              <a:rPr lang="pl-PL" sz="2539" dirty="0" err="1">
                <a:latin typeface="Courier New" panose="02070309020205020404" pitchFamily="49" charset="0"/>
                <a:cs typeface="Courier New" panose="02070309020205020404" pitchFamily="49" charset="0"/>
              </a:rPr>
              <a:t>optimize</a:t>
            </a:r>
            <a:r>
              <a:rPr lang="pl-PL" sz="2539" dirty="0">
                <a:latin typeface="Courier New" panose="02070309020205020404" pitchFamily="49" charset="0"/>
                <a:cs typeface="Courier New" panose="02070309020205020404" pitchFamily="49" charset="0"/>
              </a:rPr>
              <a:t>!(m)</a:t>
            </a:r>
            <a:endParaRPr lang="en-US" sz="2539" dirty="0">
              <a:latin typeface="Courier New" panose="02070309020205020404" pitchFamily="49" charset="0"/>
              <a:cs typeface="Courier New" panose="02070309020205020404" pitchFamily="49" charset="0"/>
            </a:endParaRPr>
          </a:p>
          <a:p>
            <a:pPr marL="0" indent="0">
              <a:buNone/>
            </a:pPr>
            <a:r>
              <a:rPr lang="pl-PL" sz="2539" dirty="0" err="1">
                <a:latin typeface="Courier New" panose="02070309020205020404" pitchFamily="49" charset="0"/>
                <a:cs typeface="Courier New" panose="02070309020205020404" pitchFamily="49" charset="0"/>
              </a:rPr>
              <a:t>JuMP.value</a:t>
            </a:r>
            <a:r>
              <a:rPr lang="pl-PL" sz="2539" dirty="0">
                <a:latin typeface="Courier New" panose="02070309020205020404" pitchFamily="49" charset="0"/>
                <a:cs typeface="Courier New" panose="02070309020205020404" pitchFamily="49" charset="0"/>
              </a:rPr>
              <a:t>.([</a:t>
            </a:r>
            <a:r>
              <a:rPr lang="pl-PL" sz="2539" dirty="0" err="1">
                <a:latin typeface="Courier New" panose="02070309020205020404" pitchFamily="49" charset="0"/>
                <a:cs typeface="Courier New" panose="02070309020205020404" pitchFamily="49" charset="0"/>
              </a:rPr>
              <a:t>x₁,x</a:t>
            </a:r>
            <a:r>
              <a:rPr lang="pl-PL" sz="2539" dirty="0">
                <a:latin typeface="Courier New" panose="02070309020205020404" pitchFamily="49" charset="0"/>
                <a:cs typeface="Courier New" panose="02070309020205020404" pitchFamily="49" charset="0"/>
              </a:rPr>
              <a:t>₂])</a:t>
            </a:r>
          </a:p>
        </p:txBody>
      </p:sp>
      <p:sp>
        <p:nvSpPr>
          <p:cNvPr id="4" name="Symbol zastępczy stopki 3"/>
          <p:cNvSpPr>
            <a:spLocks noGrp="1"/>
          </p:cNvSpPr>
          <p:nvPr>
            <p:ph type="ftr" sz="quarter" idx="4294967295"/>
          </p:nvPr>
        </p:nvSpPr>
        <p:spPr>
          <a:xfrm>
            <a:off x="4561360" y="6356351"/>
            <a:ext cx="3069281" cy="365125"/>
          </a:xfrm>
        </p:spPr>
        <p:txBody>
          <a:bodyPr/>
          <a:lstStyle/>
          <a:p>
            <a:endParaRPr lang="en-US" dirty="0"/>
          </a:p>
        </p:txBody>
      </p:sp>
      <p:sp>
        <p:nvSpPr>
          <p:cNvPr id="5" name="Symbol zastępczy numeru slajdu 4"/>
          <p:cNvSpPr>
            <a:spLocks noGrp="1"/>
          </p:cNvSpPr>
          <p:nvPr>
            <p:ph type="sldNum" sz="quarter" idx="12"/>
          </p:nvPr>
        </p:nvSpPr>
        <p:spPr/>
        <p:txBody>
          <a:bodyPr/>
          <a:lstStyle/>
          <a:p>
            <a:fld id="{2066355A-084C-D24E-9AD2-7E4FC41EA627}" type="slidenum">
              <a:rPr lang="en-US" smtClean="0"/>
              <a:pPr/>
              <a:t>9</a:t>
            </a:fld>
            <a:endParaRPr lang="en-US" dirty="0"/>
          </a:p>
        </p:txBody>
      </p:sp>
    </p:spTree>
    <p:extLst>
      <p:ext uri="{BB962C8B-B14F-4D97-AF65-F5344CB8AC3E}">
        <p14:creationId xmlns:p14="http://schemas.microsoft.com/office/powerpoint/2010/main" val="1589398303"/>
      </p:ext>
    </p:extLst>
  </p:cSld>
  <p:clrMapOvr>
    <a:masterClrMapping/>
  </p:clrMapOvr>
</p:sld>
</file>

<file path=ppt/theme/theme1.xml><?xml version="1.0" encoding="utf-8"?>
<a:theme xmlns:a="http://schemas.openxmlformats.org/drawingml/2006/main" name="Office Theme">
  <a:themeElements>
    <a:clrScheme name="Niestandardowy 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954F72"/>
      </a:folHlink>
    </a:clrScheme>
    <a:fontScheme name="Niestandardowy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8863</TotalTime>
  <Words>3149</Words>
  <Application>Microsoft Office PowerPoint</Application>
  <PresentationFormat>Widescreen</PresentationFormat>
  <Paragraphs>525</Paragraphs>
  <Slides>44</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3" baseType="lpstr">
      <vt:lpstr>Arial</vt:lpstr>
      <vt:lpstr>Calibri</vt:lpstr>
      <vt:lpstr>Calibri Light</vt:lpstr>
      <vt:lpstr>Cambria Math</vt:lpstr>
      <vt:lpstr>Consolas</vt:lpstr>
      <vt:lpstr>Courier New</vt:lpstr>
      <vt:lpstr>Times New Roman</vt:lpstr>
      <vt:lpstr>Office Theme</vt:lpstr>
      <vt:lpstr>Bitmap Image</vt:lpstr>
      <vt:lpstr>Working with Matrices</vt:lpstr>
      <vt:lpstr>Working with matrices in Julia</vt:lpstr>
      <vt:lpstr>Increase efficiency by avoiding allocations and materializations </vt:lpstr>
      <vt:lpstr>Efficient code in Julia and matrices</vt:lpstr>
      <vt:lpstr>Use tools for performance monitoring and optimization </vt:lpstr>
      <vt:lpstr>Solving optimization problems with Julia </vt:lpstr>
      <vt:lpstr>Solving optimization problems with Julia </vt:lpstr>
      <vt:lpstr>Basics…</vt:lpstr>
      <vt:lpstr>Linear optimization</vt:lpstr>
      <vt:lpstr>Note – how to type indexes in Julia</vt:lpstr>
      <vt:lpstr>... and Integer programming</vt:lpstr>
      <vt:lpstr>How it works - metaprogramming</vt:lpstr>
      <vt:lpstr>Macros – hello world...</vt:lpstr>
      <vt:lpstr>Macro @variable</vt:lpstr>
      <vt:lpstr>Some of JuMP Solvers (over 40 as of today)</vt:lpstr>
      <vt:lpstr>JuMP Transportation of good among branches</vt:lpstr>
      <vt:lpstr>Use case scenario</vt:lpstr>
      <vt:lpstr>Transportation problem statement</vt:lpstr>
      <vt:lpstr>Implementation in JuMP</vt:lpstr>
      <vt:lpstr>JuMP Travelling salesman problem</vt:lpstr>
      <vt:lpstr>Use case scenario</vt:lpstr>
      <vt:lpstr>Traveling salesman problem (TSP)</vt:lpstr>
      <vt:lpstr>TSP</vt:lpstr>
      <vt:lpstr>JuMP implementation</vt:lpstr>
      <vt:lpstr>Getting a cycle</vt:lpstr>
      <vt:lpstr>Adding a constraint...</vt:lpstr>
      <vt:lpstr>Iterating over the model</vt:lpstr>
      <vt:lpstr>Gurobi.jl</vt:lpstr>
      <vt:lpstr>Gurobi callbacks</vt:lpstr>
      <vt:lpstr>TravelingSalesmanHeuristics.jl</vt:lpstr>
      <vt:lpstr>JuMP Non-Linear Programming</vt:lpstr>
      <vt:lpstr>Simple scenario</vt:lpstr>
      <vt:lpstr>Nonlinear optimization Julia</vt:lpstr>
      <vt:lpstr>Use case scenario (source: Hart et al, Pyomo-optimization modeling in python, 2017)</vt:lpstr>
      <vt:lpstr>Optimization problem for finding parameters α and β  </vt:lpstr>
      <vt:lpstr>Model implementation in JuMP</vt:lpstr>
      <vt:lpstr>Full model specification in JuMP</vt:lpstr>
      <vt:lpstr>JuMP Non-Linear Programming for estimation of model parameters</vt:lpstr>
      <vt:lpstr>Simple scenario</vt:lpstr>
      <vt:lpstr>Nonlinear optimization Julia</vt:lpstr>
      <vt:lpstr>Use case scenario (source: Hart et al, Pyomo-optimization modeling in python, 2017)</vt:lpstr>
      <vt:lpstr>Optimization problem for finding parameters α and β  </vt:lpstr>
      <vt:lpstr>Model implementation in JuMP</vt:lpstr>
      <vt:lpstr>Full model specification in JuMP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Warm-up: computations using multiple cores on a single machine</dc:title>
  <dc:creator>bkamins@sgh.waw.pl</dc:creator>
  <cp:lastModifiedBy>Przemysław Szufel</cp:lastModifiedBy>
  <cp:revision>172</cp:revision>
  <dcterms:created xsi:type="dcterms:W3CDTF">2018-01-25T13:34:55Z</dcterms:created>
  <dcterms:modified xsi:type="dcterms:W3CDTF">2023-09-24T15:24:41Z</dcterms:modified>
</cp:coreProperties>
</file>