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606" r:id="rId2"/>
    <p:sldId id="358" r:id="rId3"/>
    <p:sldId id="436" r:id="rId4"/>
    <p:sldId id="437" r:id="rId5"/>
    <p:sldId id="438" r:id="rId6"/>
    <p:sldId id="456" r:id="rId7"/>
    <p:sldId id="602" r:id="rId8"/>
    <p:sldId id="603" r:id="rId9"/>
    <p:sldId id="455" r:id="rId10"/>
    <p:sldId id="359" r:id="rId11"/>
    <p:sldId id="605" r:id="rId12"/>
    <p:sldId id="360" r:id="rId13"/>
    <p:sldId id="361" r:id="rId14"/>
    <p:sldId id="362" r:id="rId15"/>
    <p:sldId id="447" r:id="rId16"/>
    <p:sldId id="448" r:id="rId17"/>
    <p:sldId id="442" r:id="rId18"/>
    <p:sldId id="364" r:id="rId19"/>
    <p:sldId id="443" r:id="rId20"/>
    <p:sldId id="471" r:id="rId21"/>
    <p:sldId id="472" r:id="rId22"/>
    <p:sldId id="416" r:id="rId23"/>
    <p:sldId id="417" r:id="rId24"/>
    <p:sldId id="480" r:id="rId25"/>
    <p:sldId id="475" r:id="rId26"/>
    <p:sldId id="476" r:id="rId27"/>
    <p:sldId id="477" r:id="rId28"/>
    <p:sldId id="478" r:id="rId29"/>
    <p:sldId id="479" r:id="rId30"/>
    <p:sldId id="308" r:id="rId31"/>
    <p:sldId id="604" r:id="rId32"/>
    <p:sldId id="293" r:id="rId33"/>
    <p:sldId id="282" r:id="rId34"/>
    <p:sldId id="460" r:id="rId35"/>
    <p:sldId id="461" r:id="rId36"/>
    <p:sldId id="462" r:id="rId37"/>
    <p:sldId id="381" r:id="rId38"/>
    <p:sldId id="319" r:id="rId39"/>
    <p:sldId id="303" r:id="rId40"/>
    <p:sldId id="305" r:id="rId41"/>
    <p:sldId id="306" r:id="rId42"/>
    <p:sldId id="309" r:id="rId43"/>
    <p:sldId id="307" r:id="rId44"/>
    <p:sldId id="317" r:id="rId45"/>
    <p:sldId id="320" r:id="rId46"/>
    <p:sldId id="321" r:id="rId47"/>
    <p:sldId id="322" r:id="rId48"/>
    <p:sldId id="32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168" autoAdjust="0"/>
    <p:restoredTop sz="96744" autoAdjust="0"/>
  </p:normalViewPr>
  <p:slideViewPr>
    <p:cSldViewPr snapToGrid="0">
      <p:cViewPr varScale="1">
        <p:scale>
          <a:sx n="109" d="100"/>
          <a:sy n="109" d="100"/>
        </p:scale>
        <p:origin x="120"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69BB9-9384-482D-84B0-29C30389D114}" type="datetimeFigureOut">
              <a:rPr lang="en-US" smtClean="0"/>
              <a:t>2023-04-23</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36C2C-7B6F-4332-9A57-D1E5E3613E1C}" type="slidenum">
              <a:rPr lang="en-US" smtClean="0"/>
              <a:t>‹#›</a:t>
            </a:fld>
            <a:endParaRPr lang="en-US"/>
          </a:p>
        </p:txBody>
      </p:sp>
    </p:spTree>
    <p:extLst>
      <p:ext uri="{BB962C8B-B14F-4D97-AF65-F5344CB8AC3E}">
        <p14:creationId xmlns:p14="http://schemas.microsoft.com/office/powerpoint/2010/main" val="134997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6</a:t>
            </a:fld>
            <a:endParaRPr lang="en-US"/>
          </a:p>
        </p:txBody>
      </p:sp>
    </p:spTree>
    <p:extLst>
      <p:ext uri="{BB962C8B-B14F-4D97-AF65-F5344CB8AC3E}">
        <p14:creationId xmlns:p14="http://schemas.microsoft.com/office/powerpoint/2010/main" val="13914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86D36C2C-7B6F-4332-9A57-D1E5E3613E1C}" type="slidenum">
              <a:rPr lang="en-US" smtClean="0"/>
              <a:t>7</a:t>
            </a:fld>
            <a:endParaRPr lang="en-US"/>
          </a:p>
        </p:txBody>
      </p:sp>
    </p:spTree>
    <p:extLst>
      <p:ext uri="{BB962C8B-B14F-4D97-AF65-F5344CB8AC3E}">
        <p14:creationId xmlns:p14="http://schemas.microsoft.com/office/powerpoint/2010/main" val="317658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45</a:t>
            </a:fld>
            <a:endParaRPr lang="en-US"/>
          </a:p>
        </p:txBody>
      </p:sp>
    </p:spTree>
    <p:extLst>
      <p:ext uri="{BB962C8B-B14F-4D97-AF65-F5344CB8AC3E}">
        <p14:creationId xmlns:p14="http://schemas.microsoft.com/office/powerpoint/2010/main" val="121517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46</a:t>
            </a:fld>
            <a:endParaRPr lang="en-US"/>
          </a:p>
        </p:txBody>
      </p:sp>
    </p:spTree>
    <p:extLst>
      <p:ext uri="{BB962C8B-B14F-4D97-AF65-F5344CB8AC3E}">
        <p14:creationId xmlns:p14="http://schemas.microsoft.com/office/powerpoint/2010/main" val="48900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2566-D812-4374-B845-D25FC3F9B9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1F9FF-75EF-4237-979B-1E8C994C7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7469EA-B14F-4C7F-AEDE-755334C036FC}"/>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5" name="Footer Placeholder 4">
            <a:extLst>
              <a:ext uri="{FF2B5EF4-FFF2-40B4-BE49-F238E27FC236}">
                <a16:creationId xmlns:a16="http://schemas.microsoft.com/office/drawing/2014/main" id="{66B5EDF5-2A49-4C8E-8642-4CAD07269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20DF2-D972-4598-9BAC-54687315A4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77913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A3D4-9797-4338-9C98-A01949403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EA0ABC-9B96-4227-82BC-A339CD2D65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FBE8C-133C-4311-884B-57D80BAE0C35}"/>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5" name="Footer Placeholder 4">
            <a:extLst>
              <a:ext uri="{FF2B5EF4-FFF2-40B4-BE49-F238E27FC236}">
                <a16:creationId xmlns:a16="http://schemas.microsoft.com/office/drawing/2014/main" id="{6B436376-0082-4C44-BAFC-6282B1F9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4A4C8-4476-45EF-AE7D-5781F9BB13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363539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477E5-CB6D-4827-92D6-99C40D67CE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3DC53-8CC0-49B5-976C-5A8B2A6427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EAD3B-BFC4-447B-AB3C-C4D549294412}"/>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5" name="Footer Placeholder 4">
            <a:extLst>
              <a:ext uri="{FF2B5EF4-FFF2-40B4-BE49-F238E27FC236}">
                <a16:creationId xmlns:a16="http://schemas.microsoft.com/office/drawing/2014/main" id="{0AA71D68-5522-4FAB-9D91-45EFE9E4E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7B3D9-8526-4206-AE30-39E2D4CB2378}"/>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95801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A422-3646-46A0-9E2E-E2454408B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36DA9-C114-4142-A0C4-A58FB1706D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4E0AD-519E-46A0-A822-BBA866DDB18D}"/>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5" name="Footer Placeholder 4">
            <a:extLst>
              <a:ext uri="{FF2B5EF4-FFF2-40B4-BE49-F238E27FC236}">
                <a16:creationId xmlns:a16="http://schemas.microsoft.com/office/drawing/2014/main" id="{42C2A840-FCFB-4415-BB36-A852B5792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5A6EB-B074-438E-AA3B-8CC165E774E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16409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68E8-F0C9-48AC-AEB2-A6A0F4A94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52701-35D1-47C6-851D-D691D3209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A23696-253D-4853-B19D-4AB11DE1A6C0}"/>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5" name="Footer Placeholder 4">
            <a:extLst>
              <a:ext uri="{FF2B5EF4-FFF2-40B4-BE49-F238E27FC236}">
                <a16:creationId xmlns:a16="http://schemas.microsoft.com/office/drawing/2014/main" id="{6018DA32-4710-4920-AF06-8134375B2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A1D86-3EDC-4B36-B07D-A1D0B5559EE1}"/>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8946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25F2-DA35-47BC-9800-516C195A2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7181A-82BD-4CCC-93E0-1242B912A3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3CE41F-6DE3-46DD-BAE8-3D1B8216FB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453C7B-6064-4A32-95D3-5BFD30E859E8}"/>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6" name="Footer Placeholder 5">
            <a:extLst>
              <a:ext uri="{FF2B5EF4-FFF2-40B4-BE49-F238E27FC236}">
                <a16:creationId xmlns:a16="http://schemas.microsoft.com/office/drawing/2014/main" id="{B0FD63E9-D69F-4625-8E7D-24B637DF7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61F21-F9B2-4407-9C74-2043139B5C0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2230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0BE6-26AD-43C7-AAF2-472C0A884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69DDA-B5A1-4D77-8813-AB2551CFE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53030E-6088-4385-8F38-30DD4731F9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7B925-EB45-4543-9C1F-04236EE3E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8EDC42-24AB-472A-B6EF-408B8424B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E3D4AA-564B-488C-9BA4-AAF7F8A1EB9E}"/>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8" name="Footer Placeholder 7">
            <a:extLst>
              <a:ext uri="{FF2B5EF4-FFF2-40B4-BE49-F238E27FC236}">
                <a16:creationId xmlns:a16="http://schemas.microsoft.com/office/drawing/2014/main" id="{C5687EC1-A0DA-44F5-A598-C27010EE8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028A97-4C61-4E99-9DA4-F7246084F98A}"/>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66040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F040-EF5C-4B43-A3D2-63BCC7D5C4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3B76B-80DE-42CA-B481-A7015D7F8CBC}"/>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4" name="Footer Placeholder 3">
            <a:extLst>
              <a:ext uri="{FF2B5EF4-FFF2-40B4-BE49-F238E27FC236}">
                <a16:creationId xmlns:a16="http://schemas.microsoft.com/office/drawing/2014/main" id="{59E2A97D-1361-47BD-973E-8D90C31AFA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D5C2F-A014-4FFC-9051-B727706384F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8904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AA5A4-E8F7-487C-AFC9-324633950C5C}"/>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3" name="Footer Placeholder 2">
            <a:extLst>
              <a:ext uri="{FF2B5EF4-FFF2-40B4-BE49-F238E27FC236}">
                <a16:creationId xmlns:a16="http://schemas.microsoft.com/office/drawing/2014/main" id="{EF2B2ACE-17C8-458B-9AE5-A3D3FAE91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8F07B-7722-4287-AE7F-13AECF094583}"/>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424281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FB42-9FD7-4853-8E3B-B9C77B746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C93A06-272C-4FE3-B2ED-10BEDA35D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FEBA4-DA8C-4A0A-9CAE-D63E6CE7C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9CCCA8-AD38-4A27-84F0-BF82EE0BD240}"/>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6" name="Footer Placeholder 5">
            <a:extLst>
              <a:ext uri="{FF2B5EF4-FFF2-40B4-BE49-F238E27FC236}">
                <a16:creationId xmlns:a16="http://schemas.microsoft.com/office/drawing/2014/main" id="{CBE54C00-B0FF-495F-85CF-2FE202BE3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2F2B4-E94B-4441-B158-53846EAEE13B}"/>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63136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9E08-9DBE-4011-AA04-6A5E36C6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36C1A-D4B9-43B5-A761-33A371198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443C35-23D8-4630-B286-CFE34E58B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02AC48-8940-4A1A-89BA-32EFCA0DB8C0}"/>
              </a:ext>
            </a:extLst>
          </p:cNvPr>
          <p:cNvSpPr>
            <a:spLocks noGrp="1"/>
          </p:cNvSpPr>
          <p:nvPr>
            <p:ph type="dt" sz="half" idx="10"/>
          </p:nvPr>
        </p:nvSpPr>
        <p:spPr/>
        <p:txBody>
          <a:bodyPr/>
          <a:lstStyle/>
          <a:p>
            <a:fld id="{6F10A292-C937-4941-BFBF-6FE9C327C80F}" type="datetimeFigureOut">
              <a:rPr lang="en-US" smtClean="0"/>
              <a:t>2023-04-23</a:t>
            </a:fld>
            <a:endParaRPr lang="en-US"/>
          </a:p>
        </p:txBody>
      </p:sp>
      <p:sp>
        <p:nvSpPr>
          <p:cNvPr id="6" name="Footer Placeholder 5">
            <a:extLst>
              <a:ext uri="{FF2B5EF4-FFF2-40B4-BE49-F238E27FC236}">
                <a16:creationId xmlns:a16="http://schemas.microsoft.com/office/drawing/2014/main" id="{5B13AE38-EAF7-4ED6-AD77-7AD5C86E2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5C370-0346-4EA0-B489-3D44D27B36A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12005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F5B66-7C0A-4529-B5B7-2996ACB0E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1F8F9D-7BF2-483B-AD77-C26B0CC7D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1F5FD-6D0A-42E9-A6AB-EF3898E5C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0A292-C937-4941-BFBF-6FE9C327C80F}" type="datetimeFigureOut">
              <a:rPr lang="en-US" smtClean="0"/>
              <a:t>2023-04-23</a:t>
            </a:fld>
            <a:endParaRPr lang="en-US"/>
          </a:p>
        </p:txBody>
      </p:sp>
      <p:sp>
        <p:nvSpPr>
          <p:cNvPr id="5" name="Footer Placeholder 4">
            <a:extLst>
              <a:ext uri="{FF2B5EF4-FFF2-40B4-BE49-F238E27FC236}">
                <a16:creationId xmlns:a16="http://schemas.microsoft.com/office/drawing/2014/main" id="{3FABDA84-5E38-48AD-A3B2-7BC6D7ED6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0EC028-8F50-401A-A4F8-FC826D282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5F7FF-61DF-4D6A-A96F-171A99D55A06}" type="slidenum">
              <a:rPr lang="en-US" smtClean="0"/>
              <a:t>‹#›</a:t>
            </a:fld>
            <a:endParaRPr lang="en-US"/>
          </a:p>
        </p:txBody>
      </p:sp>
    </p:spTree>
    <p:extLst>
      <p:ext uri="{BB962C8B-B14F-4D97-AF65-F5344CB8AC3E}">
        <p14:creationId xmlns:p14="http://schemas.microsoft.com/office/powerpoint/2010/main" val="2446522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gif"/></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ctrTitle"/>
          </p:nvPr>
        </p:nvSpPr>
        <p:spPr>
          <a:xfrm>
            <a:off x="1502083" y="162195"/>
            <a:ext cx="9144000" cy="3215853"/>
          </a:xfrm>
        </p:spPr>
        <p:txBody>
          <a:bodyPr>
            <a:normAutofit/>
          </a:bodyPr>
          <a:lstStyle/>
          <a:p>
            <a:r>
              <a:rPr lang="en-US" b="1" dirty="0"/>
              <a:t>Scaling computations using parallel computing</a:t>
            </a:r>
            <a:endParaRPr lang="en-US" dirty="0"/>
          </a:p>
        </p:txBody>
      </p:sp>
      <p:sp>
        <p:nvSpPr>
          <p:cNvPr id="3" name="Subtitle 2">
            <a:extLst>
              <a:ext uri="{FF2B5EF4-FFF2-40B4-BE49-F238E27FC236}">
                <a16:creationId xmlns:a16="http://schemas.microsoft.com/office/drawing/2014/main" id="{D7945B83-ABC8-401E-9535-C25DC500BB36}"/>
              </a:ext>
            </a:extLst>
          </p:cNvPr>
          <p:cNvSpPr>
            <a:spLocks noGrp="1"/>
          </p:cNvSpPr>
          <p:nvPr>
            <p:ph type="subTitle" idx="1"/>
          </p:nvPr>
        </p:nvSpPr>
        <p:spPr/>
        <p:txBody>
          <a:bodyPr/>
          <a:lstStyle/>
          <a:p>
            <a:r>
              <a:rPr lang="en-US" dirty="0"/>
              <a:t> </a:t>
            </a:r>
          </a:p>
        </p:txBody>
      </p:sp>
      <p:sp>
        <p:nvSpPr>
          <p:cNvPr id="4" name="pole tekstowe 3"/>
          <p:cNvSpPr txBox="1"/>
          <p:nvPr/>
        </p:nvSpPr>
        <p:spPr>
          <a:xfrm>
            <a:off x="4032882" y="3940223"/>
            <a:ext cx="4082401" cy="1323439"/>
          </a:xfrm>
          <a:prstGeom prst="rect">
            <a:avLst/>
          </a:prstGeom>
          <a:noFill/>
        </p:spPr>
        <p:txBody>
          <a:bodyPr wrap="none" rtlCol="0">
            <a:spAutoFit/>
          </a:bodyPr>
          <a:lstStyle/>
          <a:p>
            <a:pPr algn="ctr"/>
            <a:r>
              <a:rPr lang="pl-PL" sz="4000" b="1" dirty="0"/>
              <a:t>Przemysław Szufel</a:t>
            </a:r>
          </a:p>
          <a:p>
            <a:pPr algn="ctr"/>
            <a:r>
              <a:rPr lang="pl-PL" sz="4000" b="1" dirty="0"/>
              <a:t>https://szufel.pl/</a:t>
            </a:r>
            <a:endParaRPr lang="en-US" sz="4000" b="1" dirty="0"/>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
        <p:nvSpPr>
          <p:cNvPr id="6" name="Prostokąt 4">
            <a:extLst>
              <a:ext uri="{FF2B5EF4-FFF2-40B4-BE49-F238E27FC236}">
                <a16:creationId xmlns:a16="http://schemas.microsoft.com/office/drawing/2014/main" id="{E50BCF74-3F5E-D480-C0B0-6E6472B6C62E}"/>
              </a:ext>
            </a:extLst>
          </p:cNvPr>
          <p:cNvSpPr/>
          <p:nvPr/>
        </p:nvSpPr>
        <p:spPr>
          <a:xfrm>
            <a:off x="5571391" y="6124262"/>
            <a:ext cx="300082"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a:solidFill>
                  <a:srgbClr val="FF0000"/>
                </a:solidFill>
              </a:rPr>
              <a:t> </a:t>
            </a:r>
          </a:p>
        </p:txBody>
      </p:sp>
    </p:spTree>
    <p:extLst>
      <p:ext uri="{BB962C8B-B14F-4D97-AF65-F5344CB8AC3E}">
        <p14:creationId xmlns:p14="http://schemas.microsoft.com/office/powerpoint/2010/main" val="424610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EDEA-CEF5-45CC-A88E-94D5D9DB425D}"/>
              </a:ext>
            </a:extLst>
          </p:cNvPr>
          <p:cNvSpPr>
            <a:spLocks noGrp="1"/>
          </p:cNvSpPr>
          <p:nvPr>
            <p:ph type="title"/>
          </p:nvPr>
        </p:nvSpPr>
        <p:spPr/>
        <p:txBody>
          <a:bodyPr/>
          <a:lstStyle/>
          <a:p>
            <a:r>
              <a:rPr lang="en-US" dirty="0"/>
              <a:t>Comparison of parallelism types</a:t>
            </a:r>
          </a:p>
        </p:txBody>
      </p:sp>
      <p:sp>
        <p:nvSpPr>
          <p:cNvPr id="3" name="Text Placeholder 2">
            <a:extLst>
              <a:ext uri="{FF2B5EF4-FFF2-40B4-BE49-F238E27FC236}">
                <a16:creationId xmlns:a16="http://schemas.microsoft.com/office/drawing/2014/main" id="{DBBA6D4E-BE99-4F37-B0FD-6F24F41CD5B4}"/>
              </a:ext>
            </a:extLst>
          </p:cNvPr>
          <p:cNvSpPr>
            <a:spLocks noGrp="1"/>
          </p:cNvSpPr>
          <p:nvPr>
            <p:ph type="body" idx="1"/>
          </p:nvPr>
        </p:nvSpPr>
        <p:spPr/>
        <p:txBody>
          <a:bodyPr/>
          <a:lstStyle/>
          <a:p>
            <a:r>
              <a:rPr lang="en-US" dirty="0"/>
              <a:t>Threading</a:t>
            </a:r>
          </a:p>
        </p:txBody>
      </p:sp>
      <p:sp>
        <p:nvSpPr>
          <p:cNvPr id="4" name="Content Placeholder 3">
            <a:extLst>
              <a:ext uri="{FF2B5EF4-FFF2-40B4-BE49-F238E27FC236}">
                <a16:creationId xmlns:a16="http://schemas.microsoft.com/office/drawing/2014/main" id="{D6B77F5A-4731-4A0E-8A19-C4C60FFD2018}"/>
              </a:ext>
            </a:extLst>
          </p:cNvPr>
          <p:cNvSpPr>
            <a:spLocks noGrp="1"/>
          </p:cNvSpPr>
          <p:nvPr>
            <p:ph sz="half" idx="2"/>
          </p:nvPr>
        </p:nvSpPr>
        <p:spPr>
          <a:xfrm>
            <a:off x="839788" y="2505075"/>
            <a:ext cx="3913581" cy="3684588"/>
          </a:xfrm>
        </p:spPr>
        <p:txBody>
          <a:bodyPr>
            <a:normAutofit lnSpcReduction="10000"/>
          </a:bodyPr>
          <a:lstStyle/>
          <a:p>
            <a:r>
              <a:rPr lang="en-US" dirty="0"/>
              <a:t>Single process (cheap)</a:t>
            </a:r>
          </a:p>
          <a:p>
            <a:r>
              <a:rPr lang="en-US" dirty="0"/>
              <a:t>Shared memory</a:t>
            </a:r>
          </a:p>
          <a:p>
            <a:r>
              <a:rPr lang="en-US" dirty="0"/>
              <a:t>Number of threads running simultaneously limited by number of processors</a:t>
            </a:r>
          </a:p>
          <a:p>
            <a:r>
              <a:rPr lang="en-US" dirty="0"/>
              <a:t>Possible issues with locking and false sharing</a:t>
            </a:r>
          </a:p>
        </p:txBody>
      </p:sp>
      <p:sp>
        <p:nvSpPr>
          <p:cNvPr id="5" name="Text Placeholder 4">
            <a:extLst>
              <a:ext uri="{FF2B5EF4-FFF2-40B4-BE49-F238E27FC236}">
                <a16:creationId xmlns:a16="http://schemas.microsoft.com/office/drawing/2014/main" id="{205FFA39-4417-414C-8BFD-A06B68D54812}"/>
              </a:ext>
            </a:extLst>
          </p:cNvPr>
          <p:cNvSpPr>
            <a:spLocks noGrp="1"/>
          </p:cNvSpPr>
          <p:nvPr>
            <p:ph type="body" sz="quarter" idx="3"/>
          </p:nvPr>
        </p:nvSpPr>
        <p:spPr>
          <a:xfrm>
            <a:off x="9461395" y="1848677"/>
            <a:ext cx="2402440" cy="823912"/>
          </a:xfrm>
        </p:spPr>
        <p:txBody>
          <a:bodyPr/>
          <a:lstStyle/>
          <a:p>
            <a:r>
              <a:rPr lang="en-US" dirty="0"/>
              <a:t>Distributed computing</a:t>
            </a:r>
          </a:p>
        </p:txBody>
      </p:sp>
      <p:sp>
        <p:nvSpPr>
          <p:cNvPr id="6" name="Content Placeholder 5">
            <a:extLst>
              <a:ext uri="{FF2B5EF4-FFF2-40B4-BE49-F238E27FC236}">
                <a16:creationId xmlns:a16="http://schemas.microsoft.com/office/drawing/2014/main" id="{3D69F4AB-6C40-4FCD-AABC-043E2980A5F8}"/>
              </a:ext>
            </a:extLst>
          </p:cNvPr>
          <p:cNvSpPr>
            <a:spLocks noGrp="1"/>
          </p:cNvSpPr>
          <p:nvPr>
            <p:ph sz="quarter" idx="4"/>
          </p:nvPr>
        </p:nvSpPr>
        <p:spPr>
          <a:xfrm>
            <a:off x="5280472" y="2505075"/>
            <a:ext cx="4180923" cy="3684588"/>
          </a:xfrm>
        </p:spPr>
        <p:txBody>
          <a:bodyPr>
            <a:normAutofit lnSpcReduction="10000"/>
          </a:bodyPr>
          <a:lstStyle/>
          <a:p>
            <a:r>
              <a:rPr lang="en-US" dirty="0"/>
              <a:t>Multiple processes</a:t>
            </a:r>
          </a:p>
          <a:p>
            <a:r>
              <a:rPr lang="en-US" dirty="0"/>
              <a:t>Separate memory</a:t>
            </a:r>
          </a:p>
          <a:p>
            <a:r>
              <a:rPr lang="en-US" dirty="0"/>
              <a:t>Number of processes running simultaneously limited by cluster size</a:t>
            </a:r>
          </a:p>
          <a:p>
            <a:r>
              <a:rPr lang="en-US" dirty="0"/>
              <a:t>Possible issues if inter-process communication is needed</a:t>
            </a:r>
          </a:p>
        </p:txBody>
      </p:sp>
      <p:sp>
        <p:nvSpPr>
          <p:cNvPr id="7" name="Text Placeholder 4">
            <a:extLst>
              <a:ext uri="{FF2B5EF4-FFF2-40B4-BE49-F238E27FC236}">
                <a16:creationId xmlns:a16="http://schemas.microsoft.com/office/drawing/2014/main" id="{E217361A-DE0E-4E87-83D8-3CA15FDC84E8}"/>
              </a:ext>
            </a:extLst>
          </p:cNvPr>
          <p:cNvSpPr txBox="1">
            <a:spLocks/>
          </p:cNvSpPr>
          <p:nvPr/>
        </p:nvSpPr>
        <p:spPr>
          <a:xfrm>
            <a:off x="5410201" y="1621966"/>
            <a:ext cx="4180923"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Multiprocessing</a:t>
            </a:r>
          </a:p>
        </p:txBody>
      </p:sp>
      <p:sp>
        <p:nvSpPr>
          <p:cNvPr id="8" name="Content Placeholder 5">
            <a:extLst>
              <a:ext uri="{FF2B5EF4-FFF2-40B4-BE49-F238E27FC236}">
                <a16:creationId xmlns:a16="http://schemas.microsoft.com/office/drawing/2014/main" id="{5C8CDD71-1D4D-43CD-972E-46CE0E445A35}"/>
              </a:ext>
            </a:extLst>
          </p:cNvPr>
          <p:cNvSpPr txBox="1">
            <a:spLocks/>
          </p:cNvSpPr>
          <p:nvPr/>
        </p:nvSpPr>
        <p:spPr>
          <a:xfrm>
            <a:off x="9485611" y="2672589"/>
            <a:ext cx="2271544"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Multiple </a:t>
            </a:r>
            <a:br>
              <a:rPr lang="en-US" dirty="0"/>
            </a:br>
            <a:r>
              <a:rPr lang="en-US" dirty="0"/>
              <a:t>hosts</a:t>
            </a:r>
          </a:p>
          <a:p>
            <a:r>
              <a:rPr lang="en-US" dirty="0"/>
              <a:t>Multiple </a:t>
            </a:r>
            <a:br>
              <a:rPr lang="en-US" dirty="0"/>
            </a:br>
            <a:r>
              <a:rPr lang="en-US" dirty="0"/>
              <a:t>processes</a:t>
            </a:r>
            <a:br>
              <a:rPr lang="en-US" dirty="0"/>
            </a:br>
            <a:r>
              <a:rPr lang="en-US" dirty="0"/>
              <a:t>(single- or </a:t>
            </a:r>
            <a:br>
              <a:rPr lang="en-US" dirty="0"/>
            </a:br>
            <a:r>
              <a:rPr lang="en-US" dirty="0"/>
              <a:t>multi-threaded)</a:t>
            </a:r>
          </a:p>
        </p:txBody>
      </p:sp>
    </p:spTree>
    <p:extLst>
      <p:ext uri="{BB962C8B-B14F-4D97-AF65-F5344CB8AC3E}">
        <p14:creationId xmlns:p14="http://schemas.microsoft.com/office/powerpoint/2010/main" val="149233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215BF534-E34A-4A2A-80A3-E69DF185F6A5}"/>
              </a:ext>
            </a:extLst>
          </p:cNvPr>
          <p:cNvSpPr>
            <a:spLocks noGrp="1"/>
          </p:cNvSpPr>
          <p:nvPr>
            <p:ph type="title"/>
          </p:nvPr>
        </p:nvSpPr>
        <p:spPr/>
        <p:txBody>
          <a:bodyPr/>
          <a:lstStyle/>
          <a:p>
            <a:r>
              <a:rPr lang="en-US" dirty="0"/>
              <a:t>Julia command line option for parallelism </a:t>
            </a:r>
            <a:endParaRPr lang="en-GB" dirty="0"/>
          </a:p>
        </p:txBody>
      </p:sp>
      <p:sp>
        <p:nvSpPr>
          <p:cNvPr id="8" name="Symbol zastępczy zawartości 7">
            <a:extLst>
              <a:ext uri="{FF2B5EF4-FFF2-40B4-BE49-F238E27FC236}">
                <a16:creationId xmlns:a16="http://schemas.microsoft.com/office/drawing/2014/main" id="{A0929A5D-77A3-4820-B849-D5CB5C11BE2B}"/>
              </a:ext>
            </a:extLst>
          </p:cNvPr>
          <p:cNvSpPr>
            <a:spLocks noGrp="1"/>
          </p:cNvSpPr>
          <p:nvPr>
            <p:ph idx="1"/>
          </p:nvPr>
        </p:nvSpPr>
        <p:spPr>
          <a:xfrm>
            <a:off x="838200" y="2120348"/>
            <a:ext cx="10515600" cy="4351338"/>
          </a:xfrm>
        </p:spPr>
        <p:txBody>
          <a:bodyPr>
            <a:normAutofit/>
          </a:bodyPr>
          <a:lstStyle/>
          <a:p>
            <a:pPr marL="0" indent="0">
              <a:buNone/>
            </a:pPr>
            <a:r>
              <a:rPr lang="en-GB" sz="2000" dirty="0">
                <a:latin typeface="Consolas" panose="020B0609020204030204" pitchFamily="49" charset="0"/>
              </a:rPr>
              <a:t> -t, --threads {</a:t>
            </a:r>
            <a:r>
              <a:rPr lang="en-GB" sz="2000" dirty="0" err="1">
                <a:latin typeface="Consolas" panose="020B0609020204030204" pitchFamily="49" charset="0"/>
              </a:rPr>
              <a:t>N|auto</a:t>
            </a:r>
            <a:r>
              <a:rPr lang="en-GB" sz="2000" dirty="0">
                <a:latin typeface="Consolas" panose="020B0609020204030204" pitchFamily="49" charset="0"/>
              </a:rPr>
              <a:t>}    Enable N threads; "auto" currently sets N to</a:t>
            </a:r>
          </a:p>
          <a:p>
            <a:pPr marL="0" indent="0">
              <a:buNone/>
            </a:pPr>
            <a:r>
              <a:rPr lang="en-GB" sz="2000" dirty="0">
                <a:latin typeface="Consolas" panose="020B0609020204030204" pitchFamily="49" charset="0"/>
              </a:rPr>
              <a:t>                           the number of local CPU threads but this</a:t>
            </a:r>
          </a:p>
          <a:p>
            <a:pPr marL="0" indent="0">
              <a:buNone/>
            </a:pPr>
            <a:r>
              <a:rPr lang="en-GB" sz="2000" dirty="0">
                <a:latin typeface="Consolas" panose="020B0609020204030204" pitchFamily="49" charset="0"/>
              </a:rPr>
              <a:t>                           might change in the future</a:t>
            </a:r>
          </a:p>
          <a:p>
            <a:pPr marL="0" indent="0">
              <a:buNone/>
            </a:pPr>
            <a:endParaRPr lang="en-GB" sz="2000" dirty="0">
              <a:latin typeface="Consolas" panose="020B0609020204030204" pitchFamily="49" charset="0"/>
            </a:endParaRPr>
          </a:p>
          <a:p>
            <a:pPr marL="0" indent="0">
              <a:buNone/>
            </a:pPr>
            <a:r>
              <a:rPr lang="en-GB" sz="2000" dirty="0">
                <a:latin typeface="Consolas" panose="020B0609020204030204" pitchFamily="49" charset="0"/>
              </a:rPr>
              <a:t> -p, --procs {</a:t>
            </a:r>
            <a:r>
              <a:rPr lang="en-GB" sz="2000" dirty="0" err="1">
                <a:latin typeface="Consolas" panose="020B0609020204030204" pitchFamily="49" charset="0"/>
              </a:rPr>
              <a:t>N|auto</a:t>
            </a:r>
            <a:r>
              <a:rPr lang="en-GB" sz="2000" dirty="0">
                <a:latin typeface="Consolas" panose="020B0609020204030204" pitchFamily="49" charset="0"/>
              </a:rPr>
              <a:t>}      Integer value N launches N additional local</a:t>
            </a:r>
          </a:p>
          <a:p>
            <a:pPr marL="0" indent="0">
              <a:buNone/>
            </a:pPr>
            <a:r>
              <a:rPr lang="en-GB" sz="2000" dirty="0">
                <a:latin typeface="Consolas" panose="020B0609020204030204" pitchFamily="49" charset="0"/>
              </a:rPr>
              <a:t>                           worker processes</a:t>
            </a:r>
          </a:p>
          <a:p>
            <a:pPr marL="0" indent="0">
              <a:buNone/>
            </a:pPr>
            <a:r>
              <a:rPr lang="en-GB" sz="2000" dirty="0">
                <a:latin typeface="Consolas" panose="020B0609020204030204" pitchFamily="49" charset="0"/>
              </a:rPr>
              <a:t>                           "auto" launches as many workers as the number</a:t>
            </a:r>
          </a:p>
          <a:p>
            <a:pPr marL="0" indent="0">
              <a:buNone/>
            </a:pPr>
            <a:r>
              <a:rPr lang="en-GB" sz="2000" dirty="0">
                <a:latin typeface="Consolas" panose="020B0609020204030204" pitchFamily="49" charset="0"/>
              </a:rPr>
              <a:t>                           of local CPU threads (logical cores)</a:t>
            </a:r>
          </a:p>
          <a:p>
            <a:pPr marL="0" indent="0">
              <a:buNone/>
            </a:pPr>
            <a:endParaRPr lang="en-GB" sz="2000" dirty="0">
              <a:latin typeface="Consolas" panose="020B0609020204030204" pitchFamily="49" charset="0"/>
            </a:endParaRPr>
          </a:p>
          <a:p>
            <a:pPr marL="0" indent="0">
              <a:buNone/>
            </a:pPr>
            <a:r>
              <a:rPr lang="en-GB" sz="2000" dirty="0">
                <a:latin typeface="Consolas" panose="020B0609020204030204" pitchFamily="49" charset="0"/>
              </a:rPr>
              <a:t> --machine-file &lt;file&gt;     Run processes on hosts listed in &lt;file&gt;</a:t>
            </a:r>
          </a:p>
        </p:txBody>
      </p:sp>
      <p:sp>
        <p:nvSpPr>
          <p:cNvPr id="9" name="pole tekstowe 8">
            <a:extLst>
              <a:ext uri="{FF2B5EF4-FFF2-40B4-BE49-F238E27FC236}">
                <a16:creationId xmlns:a16="http://schemas.microsoft.com/office/drawing/2014/main" id="{601435AC-996E-424E-896E-8749192D0E04}"/>
              </a:ext>
            </a:extLst>
          </p:cNvPr>
          <p:cNvSpPr txBox="1"/>
          <p:nvPr/>
        </p:nvSpPr>
        <p:spPr>
          <a:xfrm>
            <a:off x="557674" y="1597128"/>
            <a:ext cx="1941557" cy="523220"/>
          </a:xfrm>
          <a:prstGeom prst="rect">
            <a:avLst/>
          </a:prstGeom>
          <a:noFill/>
        </p:spPr>
        <p:txBody>
          <a:bodyPr wrap="none" rtlCol="0">
            <a:spAutoFit/>
          </a:bodyPr>
          <a:lstStyle/>
          <a:p>
            <a:r>
              <a:rPr lang="en-US" sz="2800" dirty="0">
                <a:solidFill>
                  <a:srgbClr val="00B0F0"/>
                </a:solidFill>
                <a:latin typeface="Agency FB" panose="020B0503020202020204" pitchFamily="34" charset="0"/>
              </a:rPr>
              <a:t>multi-threading</a:t>
            </a:r>
            <a:endParaRPr lang="en-GB" sz="2800" dirty="0">
              <a:solidFill>
                <a:srgbClr val="00B0F0"/>
              </a:solidFill>
              <a:latin typeface="Agency FB" panose="020B0503020202020204" pitchFamily="34" charset="0"/>
            </a:endParaRPr>
          </a:p>
        </p:txBody>
      </p:sp>
      <p:sp>
        <p:nvSpPr>
          <p:cNvPr id="11" name="pole tekstowe 10">
            <a:extLst>
              <a:ext uri="{FF2B5EF4-FFF2-40B4-BE49-F238E27FC236}">
                <a16:creationId xmlns:a16="http://schemas.microsoft.com/office/drawing/2014/main" id="{AA9A5A05-2768-4E51-9E66-4072A3A050DC}"/>
              </a:ext>
            </a:extLst>
          </p:cNvPr>
          <p:cNvSpPr txBox="1"/>
          <p:nvPr/>
        </p:nvSpPr>
        <p:spPr>
          <a:xfrm>
            <a:off x="557674" y="3140047"/>
            <a:ext cx="2105063" cy="523220"/>
          </a:xfrm>
          <a:prstGeom prst="rect">
            <a:avLst/>
          </a:prstGeom>
          <a:noFill/>
        </p:spPr>
        <p:txBody>
          <a:bodyPr wrap="none" rtlCol="0">
            <a:spAutoFit/>
          </a:bodyPr>
          <a:lstStyle/>
          <a:p>
            <a:r>
              <a:rPr lang="en-US" sz="2800" dirty="0">
                <a:solidFill>
                  <a:srgbClr val="00B0F0"/>
                </a:solidFill>
                <a:latin typeface="Agency FB" panose="020B0503020202020204" pitchFamily="34" charset="0"/>
              </a:rPr>
              <a:t>multi-processing</a:t>
            </a:r>
            <a:endParaRPr lang="en-GB" sz="2800" dirty="0">
              <a:solidFill>
                <a:srgbClr val="00B0F0"/>
              </a:solidFill>
              <a:latin typeface="Agency FB" panose="020B0503020202020204" pitchFamily="34" charset="0"/>
            </a:endParaRPr>
          </a:p>
        </p:txBody>
      </p:sp>
      <p:sp>
        <p:nvSpPr>
          <p:cNvPr id="12" name="pole tekstowe 11">
            <a:extLst>
              <a:ext uri="{FF2B5EF4-FFF2-40B4-BE49-F238E27FC236}">
                <a16:creationId xmlns:a16="http://schemas.microsoft.com/office/drawing/2014/main" id="{D6C5F332-6712-445E-92F5-0B031BC6DECA}"/>
              </a:ext>
            </a:extLst>
          </p:cNvPr>
          <p:cNvSpPr txBox="1"/>
          <p:nvPr/>
        </p:nvSpPr>
        <p:spPr>
          <a:xfrm>
            <a:off x="557674" y="5233173"/>
            <a:ext cx="2666114" cy="523220"/>
          </a:xfrm>
          <a:prstGeom prst="rect">
            <a:avLst/>
          </a:prstGeom>
          <a:noFill/>
        </p:spPr>
        <p:txBody>
          <a:bodyPr wrap="none" rtlCol="0">
            <a:spAutoFit/>
          </a:bodyPr>
          <a:lstStyle/>
          <a:p>
            <a:r>
              <a:rPr lang="en-US" sz="2800" dirty="0">
                <a:solidFill>
                  <a:srgbClr val="00B0F0"/>
                </a:solidFill>
                <a:latin typeface="Agency FB" panose="020B0503020202020204" pitchFamily="34" charset="0"/>
              </a:rPr>
              <a:t>distributed computing</a:t>
            </a:r>
            <a:endParaRPr lang="en-GB" sz="28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374618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C6F6-0EFA-45E5-81D6-89675207ED1C}"/>
              </a:ext>
            </a:extLst>
          </p:cNvPr>
          <p:cNvSpPr>
            <a:spLocks noGrp="1"/>
          </p:cNvSpPr>
          <p:nvPr>
            <p:ph type="title"/>
          </p:nvPr>
        </p:nvSpPr>
        <p:spPr>
          <a:xfrm>
            <a:off x="442415" y="269590"/>
            <a:ext cx="10515600" cy="1325563"/>
          </a:xfrm>
        </p:spPr>
        <p:txBody>
          <a:bodyPr/>
          <a:lstStyle/>
          <a:p>
            <a:r>
              <a:rPr lang="en-US" dirty="0"/>
              <a:t>Threading</a:t>
            </a:r>
          </a:p>
        </p:txBody>
      </p:sp>
      <p:pic>
        <p:nvPicPr>
          <p:cNvPr id="2050" name="Picture 2" descr="Single vs Multithreaded Process">
            <a:extLst>
              <a:ext uri="{FF2B5EF4-FFF2-40B4-BE49-F238E27FC236}">
                <a16:creationId xmlns:a16="http://schemas.microsoft.com/office/drawing/2014/main" id="{D8647E25-A1AB-4EC9-AA5C-0B01A3B8F8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224" y="504310"/>
            <a:ext cx="8738510" cy="616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39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6AFF-05D5-4E06-85AB-559B41AD11D8}"/>
              </a:ext>
            </a:extLst>
          </p:cNvPr>
          <p:cNvSpPr>
            <a:spLocks noGrp="1"/>
          </p:cNvSpPr>
          <p:nvPr>
            <p:ph type="title"/>
          </p:nvPr>
        </p:nvSpPr>
        <p:spPr/>
        <p:txBody>
          <a:bodyPr/>
          <a:lstStyle/>
          <a:p>
            <a:r>
              <a:rPr lang="pl-PL" dirty="0"/>
              <a:t>Simple </a:t>
            </a:r>
            <a:r>
              <a:rPr lang="en-US" dirty="0"/>
              <a:t> example – threading</a:t>
            </a:r>
            <a:endParaRPr lang="en-US" dirty="0">
              <a:latin typeface="Consolas" panose="020B0609020204030204" pitchFamily="49" charset="0"/>
            </a:endParaRPr>
          </a:p>
        </p:txBody>
      </p:sp>
      <p:sp>
        <p:nvSpPr>
          <p:cNvPr id="6" name="Text Placeholder 5">
            <a:extLst>
              <a:ext uri="{FF2B5EF4-FFF2-40B4-BE49-F238E27FC236}">
                <a16:creationId xmlns:a16="http://schemas.microsoft.com/office/drawing/2014/main" id="{6FCCF05A-5008-40F1-9701-FC4D92CDD20C}"/>
              </a:ext>
            </a:extLst>
          </p:cNvPr>
          <p:cNvSpPr>
            <a:spLocks noGrp="1"/>
          </p:cNvSpPr>
          <p:nvPr>
            <p:ph type="body" idx="1"/>
          </p:nvPr>
        </p:nvSpPr>
        <p:spPr>
          <a:xfrm>
            <a:off x="269265" y="1579563"/>
            <a:ext cx="5157787" cy="823912"/>
          </a:xfrm>
        </p:spPr>
        <p:txBody>
          <a:bodyPr/>
          <a:lstStyle/>
          <a:p>
            <a:r>
              <a:rPr lang="en-US" dirty="0"/>
              <a:t>Single threaded</a:t>
            </a:r>
          </a:p>
        </p:txBody>
      </p:sp>
      <p:sp>
        <p:nvSpPr>
          <p:cNvPr id="7" name="Content Placeholder 6">
            <a:extLst>
              <a:ext uri="{FF2B5EF4-FFF2-40B4-BE49-F238E27FC236}">
                <a16:creationId xmlns:a16="http://schemas.microsoft.com/office/drawing/2014/main" id="{8D0342E5-A4AF-45C5-8608-D7E231BF4593}"/>
              </a:ext>
            </a:extLst>
          </p:cNvPr>
          <p:cNvSpPr>
            <a:spLocks noGrp="1"/>
          </p:cNvSpPr>
          <p:nvPr>
            <p:ph sz="half" idx="2"/>
          </p:nvPr>
        </p:nvSpPr>
        <p:spPr>
          <a:xfrm>
            <a:off x="204040" y="2505075"/>
            <a:ext cx="5793535" cy="3684588"/>
          </a:xfrm>
        </p:spPr>
        <p:txBody>
          <a:bodyPr>
            <a:noAutofit/>
          </a:bodyPr>
          <a:lstStyle/>
          <a:p>
            <a:pPr marL="0" indent="0">
              <a:buNone/>
            </a:pPr>
            <a:r>
              <a:rPr lang="en-US" sz="2000" dirty="0">
                <a:latin typeface="Consolas" panose="020B0609020204030204" pitchFamily="49" charset="0"/>
              </a:rPr>
              <a:t>function </a:t>
            </a:r>
            <a:r>
              <a:rPr lang="en-US" sz="2000" dirty="0" err="1">
                <a:latin typeface="Consolas" panose="020B0609020204030204" pitchFamily="49" charset="0"/>
              </a:rPr>
              <a:t>ssum</a:t>
            </a:r>
            <a:r>
              <a:rPr lang="en-US" sz="2000" dirty="0">
                <a:latin typeface="Consolas" panose="020B0609020204030204" pitchFamily="49" charset="0"/>
              </a:rPr>
              <a:t>(x)</a:t>
            </a:r>
          </a:p>
          <a:p>
            <a:pPr marL="0" indent="0">
              <a:buNone/>
            </a:pPr>
            <a:r>
              <a:rPr lang="en-US" sz="2000" dirty="0">
                <a:latin typeface="Consolas" panose="020B0609020204030204" pitchFamily="49" charset="0"/>
              </a:rPr>
              <a:t>    r, c = size(x)</a:t>
            </a:r>
          </a:p>
          <a:p>
            <a:pPr marL="0" indent="0">
              <a:buNone/>
            </a:pPr>
            <a:r>
              <a:rPr lang="en-US" sz="2000" dirty="0">
                <a:latin typeface="Consolas" panose="020B0609020204030204" pitchFamily="49" charset="0"/>
              </a:rPr>
              <a:t>    y = zeros(c)</a:t>
            </a:r>
          </a:p>
          <a:p>
            <a:pPr marL="0" indent="0">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1:c</a:t>
            </a:r>
          </a:p>
          <a:p>
            <a:pPr marL="0" indent="0">
              <a:buNone/>
            </a:pPr>
            <a:r>
              <a:rPr lang="en-US" sz="2000" dirty="0">
                <a:latin typeface="Consolas" panose="020B0609020204030204" pitchFamily="49" charset="0"/>
              </a:rPr>
              <a:t>        for j in 1:r</a:t>
            </a:r>
          </a:p>
          <a:p>
            <a:pPr marL="0" indent="0">
              <a:buNone/>
            </a:pPr>
            <a:r>
              <a:rPr lang="en-US" sz="2000" dirty="0">
                <a:latin typeface="Consolas" panose="020B0609020204030204" pitchFamily="49" charset="0"/>
              </a:rPr>
              <a:t>            @inbounds y[</a:t>
            </a:r>
            <a:r>
              <a:rPr lang="en-US" sz="2000" dirty="0" err="1">
                <a:latin typeface="Consolas" panose="020B0609020204030204" pitchFamily="49" charset="0"/>
              </a:rPr>
              <a:t>i</a:t>
            </a:r>
            <a:r>
              <a:rPr lang="en-US" sz="2000" dirty="0">
                <a:latin typeface="Consolas" panose="020B0609020204030204" pitchFamily="49" charset="0"/>
              </a:rPr>
              <a:t>] += x[j, </a:t>
            </a:r>
            <a:r>
              <a:rPr lang="en-US" sz="2000" dirty="0" err="1">
                <a:latin typeface="Consolas" panose="020B0609020204030204" pitchFamily="49" charset="0"/>
              </a:rPr>
              <a:t>i</a:t>
            </a:r>
            <a:r>
              <a:rPr lang="en-US" sz="2000" dirty="0">
                <a:latin typeface="Consolas" panose="020B0609020204030204" pitchFamily="49" charset="0"/>
              </a:rPr>
              <a:t>]</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y</a:t>
            </a:r>
          </a:p>
          <a:p>
            <a:pPr marL="0" indent="0">
              <a:buNone/>
            </a:pPr>
            <a:r>
              <a:rPr lang="en-US" sz="2000" dirty="0">
                <a:latin typeface="Consolas" panose="020B0609020204030204" pitchFamily="49" charset="0"/>
              </a:rPr>
              <a:t>end</a:t>
            </a:r>
          </a:p>
        </p:txBody>
      </p:sp>
      <p:sp>
        <p:nvSpPr>
          <p:cNvPr id="8" name="Text Placeholder 7">
            <a:extLst>
              <a:ext uri="{FF2B5EF4-FFF2-40B4-BE49-F238E27FC236}">
                <a16:creationId xmlns:a16="http://schemas.microsoft.com/office/drawing/2014/main" id="{7D3E1CEF-77DA-4783-8763-98434308F6D9}"/>
              </a:ext>
            </a:extLst>
          </p:cNvPr>
          <p:cNvSpPr>
            <a:spLocks noGrp="1"/>
          </p:cNvSpPr>
          <p:nvPr>
            <p:ph type="body" sz="quarter" idx="3"/>
          </p:nvPr>
        </p:nvSpPr>
        <p:spPr/>
        <p:txBody>
          <a:bodyPr/>
          <a:lstStyle/>
          <a:p>
            <a:r>
              <a:rPr lang="en-US" dirty="0"/>
              <a:t>Multithreading</a:t>
            </a:r>
          </a:p>
        </p:txBody>
      </p:sp>
      <p:sp>
        <p:nvSpPr>
          <p:cNvPr id="9" name="Content Placeholder 8">
            <a:extLst>
              <a:ext uri="{FF2B5EF4-FFF2-40B4-BE49-F238E27FC236}">
                <a16:creationId xmlns:a16="http://schemas.microsoft.com/office/drawing/2014/main" id="{C19D498E-E5B8-460A-AD3B-002E912C2E9C}"/>
              </a:ext>
            </a:extLst>
          </p:cNvPr>
          <p:cNvSpPr>
            <a:spLocks noGrp="1"/>
          </p:cNvSpPr>
          <p:nvPr>
            <p:ph sz="quarter" idx="4"/>
          </p:nvPr>
        </p:nvSpPr>
        <p:spPr>
          <a:xfrm>
            <a:off x="6172199" y="2505075"/>
            <a:ext cx="6019801" cy="3684588"/>
          </a:xfrm>
        </p:spPr>
        <p:txBody>
          <a:bodyPr>
            <a:noAutofit/>
          </a:bodyPr>
          <a:lstStyle/>
          <a:p>
            <a:pPr marL="0" indent="0">
              <a:buNone/>
            </a:pPr>
            <a:r>
              <a:rPr lang="en-US" sz="2000" dirty="0">
                <a:latin typeface="Consolas" panose="020B0609020204030204" pitchFamily="49" charset="0"/>
              </a:rPr>
              <a:t>function </a:t>
            </a:r>
            <a:r>
              <a:rPr lang="en-US" sz="2000" dirty="0" err="1">
                <a:latin typeface="Consolas" panose="020B0609020204030204" pitchFamily="49" charset="0"/>
              </a:rPr>
              <a:t>tsum</a:t>
            </a:r>
            <a:r>
              <a:rPr lang="en-US" sz="2000" dirty="0">
                <a:latin typeface="Consolas" panose="020B0609020204030204" pitchFamily="49" charset="0"/>
              </a:rPr>
              <a:t>(x)</a:t>
            </a:r>
          </a:p>
          <a:p>
            <a:pPr marL="0" indent="0">
              <a:buNone/>
            </a:pPr>
            <a:r>
              <a:rPr lang="en-US" sz="2000" dirty="0">
                <a:latin typeface="Consolas" panose="020B0609020204030204" pitchFamily="49" charset="0"/>
              </a:rPr>
              <a:t>    r, c = size(x)</a:t>
            </a:r>
          </a:p>
          <a:p>
            <a:pPr marL="0" indent="0">
              <a:buNone/>
            </a:pPr>
            <a:r>
              <a:rPr lang="en-US" sz="2000" dirty="0">
                <a:latin typeface="Consolas" panose="020B0609020204030204" pitchFamily="49" charset="0"/>
              </a:rPr>
              <a:t>    y = zeros(c)</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Threads.@threads</a:t>
            </a: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1:c</a:t>
            </a:r>
          </a:p>
          <a:p>
            <a:pPr marL="0" indent="0">
              <a:buNone/>
            </a:pPr>
            <a:r>
              <a:rPr lang="en-US" sz="2000" dirty="0">
                <a:latin typeface="Consolas" panose="020B0609020204030204" pitchFamily="49" charset="0"/>
              </a:rPr>
              <a:t>        for j in 1:r</a:t>
            </a:r>
          </a:p>
          <a:p>
            <a:pPr marL="0" indent="0">
              <a:buNone/>
            </a:pPr>
            <a:r>
              <a:rPr lang="en-US" sz="2000" dirty="0">
                <a:latin typeface="Consolas" panose="020B0609020204030204" pitchFamily="49" charset="0"/>
              </a:rPr>
              <a:t> 		@inbounds y[</a:t>
            </a:r>
            <a:r>
              <a:rPr lang="en-US" sz="2000" dirty="0" err="1">
                <a:latin typeface="Consolas" panose="020B0609020204030204" pitchFamily="49" charset="0"/>
              </a:rPr>
              <a:t>i</a:t>
            </a:r>
            <a:r>
              <a:rPr lang="en-US" sz="2000" dirty="0">
                <a:latin typeface="Consolas" panose="020B0609020204030204" pitchFamily="49" charset="0"/>
              </a:rPr>
              <a:t>] += x[j, </a:t>
            </a:r>
            <a:r>
              <a:rPr lang="en-US" sz="2000" dirty="0" err="1">
                <a:latin typeface="Consolas" panose="020B0609020204030204" pitchFamily="49" charset="0"/>
              </a:rPr>
              <a:t>i</a:t>
            </a:r>
            <a:r>
              <a:rPr lang="en-US" sz="2000" dirty="0">
                <a:latin typeface="Consolas" panose="020B0609020204030204" pitchFamily="49" charset="0"/>
              </a:rPr>
              <a:t>]</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y</a:t>
            </a:r>
          </a:p>
          <a:p>
            <a:pPr marL="0" indent="0">
              <a:buNone/>
            </a:pPr>
            <a:r>
              <a:rPr lang="en-US" sz="2000" dirty="0">
                <a:latin typeface="Consolas" panose="020B0609020204030204" pitchFamily="49" charset="0"/>
              </a:rPr>
              <a:t>end</a:t>
            </a:r>
          </a:p>
        </p:txBody>
      </p:sp>
    </p:spTree>
    <p:extLst>
      <p:ext uri="{BB962C8B-B14F-4D97-AF65-F5344CB8AC3E}">
        <p14:creationId xmlns:p14="http://schemas.microsoft.com/office/powerpoint/2010/main" val="309070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9CCE-4C0C-4D24-A7FC-EF1C36C18B34}"/>
              </a:ext>
            </a:extLst>
          </p:cNvPr>
          <p:cNvSpPr>
            <a:spLocks noGrp="1"/>
          </p:cNvSpPr>
          <p:nvPr>
            <p:ph type="title"/>
          </p:nvPr>
        </p:nvSpPr>
        <p:spPr>
          <a:xfrm>
            <a:off x="838200" y="365126"/>
            <a:ext cx="10515600" cy="942240"/>
          </a:xfrm>
        </p:spPr>
        <p:txBody>
          <a:bodyPr/>
          <a:lstStyle/>
          <a:p>
            <a:r>
              <a:rPr lang="en-US" dirty="0"/>
              <a:t>Sum: output</a:t>
            </a:r>
          </a:p>
        </p:txBody>
      </p:sp>
      <p:sp>
        <p:nvSpPr>
          <p:cNvPr id="3" name="Content Placeholder 2">
            <a:extLst>
              <a:ext uri="{FF2B5EF4-FFF2-40B4-BE49-F238E27FC236}">
                <a16:creationId xmlns:a16="http://schemas.microsoft.com/office/drawing/2014/main" id="{FF8DFF0A-F7CE-4BAB-9526-ED4C9BF63071}"/>
              </a:ext>
            </a:extLst>
          </p:cNvPr>
          <p:cNvSpPr>
            <a:spLocks noGrp="1"/>
          </p:cNvSpPr>
          <p:nvPr>
            <p:ph idx="1"/>
          </p:nvPr>
        </p:nvSpPr>
        <p:spPr>
          <a:xfrm>
            <a:off x="422564" y="1255857"/>
            <a:ext cx="10515600" cy="5469895"/>
          </a:xfrm>
        </p:spPr>
        <p:txBody>
          <a:bodyPr>
            <a:normAutofit fontScale="55000" lnSpcReduction="20000"/>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threads: 1</a:t>
            </a:r>
          </a:p>
          <a:p>
            <a:pPr marL="0" indent="0">
              <a:buNone/>
            </a:pPr>
            <a:r>
              <a:rPr lang="en-US" dirty="0">
                <a:latin typeface="Consolas" panose="020B0609020204030204" pitchFamily="49" charset="0"/>
              </a:rPr>
              <a:t>  0.721701 seconds (2 allocations: 156.328 KiB)</a:t>
            </a:r>
          </a:p>
          <a:p>
            <a:pPr marL="0" indent="0">
              <a:buNone/>
            </a:pPr>
            <a:r>
              <a:rPr lang="en-US" dirty="0">
                <a:latin typeface="Consolas" panose="020B0609020204030204" pitchFamily="49" charset="0"/>
              </a:rPr>
              <a:t>  0.858513 seconds (2 allocations: 156.328 KiB)</a:t>
            </a:r>
          </a:p>
          <a:p>
            <a:pPr marL="0" indent="0">
              <a:buNone/>
            </a:pPr>
            <a:r>
              <a:rPr lang="en-US" dirty="0">
                <a:latin typeface="Consolas" panose="020B0609020204030204" pitchFamily="49" charset="0"/>
              </a:rPr>
              <a:t>  0.730469 seconds (60.27 k allocations: 3.834 MiB, 8.09% compilation time)</a:t>
            </a:r>
          </a:p>
          <a:p>
            <a:pPr marL="0" indent="0">
              <a:buNone/>
            </a:pPr>
            <a:r>
              <a:rPr lang="en-US" dirty="0">
                <a:latin typeface="Consolas" panose="020B0609020204030204" pitchFamily="49" charset="0"/>
              </a:rPr>
              <a:t>  0.914933 seconds (8 allocations: 156.938 KiB)</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threads: 2</a:t>
            </a:r>
          </a:p>
          <a:p>
            <a:pPr marL="0" indent="0">
              <a:buNone/>
            </a:pPr>
            <a:r>
              <a:rPr lang="en-US" dirty="0">
                <a:latin typeface="Consolas" panose="020B0609020204030204" pitchFamily="49" charset="0"/>
              </a:rPr>
              <a:t>  0.750043 seconds (2 allocations: 156.328 KiB)</a:t>
            </a:r>
          </a:p>
          <a:p>
            <a:pPr marL="0" indent="0">
              <a:buNone/>
            </a:pPr>
            <a:r>
              <a:rPr lang="en-US" dirty="0">
                <a:latin typeface="Consolas" panose="020B0609020204030204" pitchFamily="49" charset="0"/>
              </a:rPr>
              <a:t>  0.882158 seconds (2 allocations: 156.328 KiB)</a:t>
            </a:r>
          </a:p>
          <a:p>
            <a:pPr marL="0" indent="0">
              <a:buNone/>
            </a:pPr>
            <a:r>
              <a:rPr lang="en-US" dirty="0">
                <a:latin typeface="Consolas" panose="020B0609020204030204" pitchFamily="49" charset="0"/>
              </a:rPr>
              <a:t>  0.415769 seconds (60.29 k allocations: 3.835 MiB, 14.25% compilation time)</a:t>
            </a:r>
          </a:p>
          <a:p>
            <a:pPr marL="0" indent="0">
              <a:buNone/>
            </a:pPr>
            <a:r>
              <a:rPr lang="en-US" dirty="0">
                <a:latin typeface="Consolas" panose="020B0609020204030204" pitchFamily="49" charset="0"/>
              </a:rPr>
              <a:t>  0.341232 seconds (14 allocations: 157.469 KiB)</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threads: 4</a:t>
            </a:r>
          </a:p>
          <a:p>
            <a:pPr marL="0" indent="0">
              <a:buNone/>
            </a:pPr>
            <a:r>
              <a:rPr lang="en-US" dirty="0">
                <a:latin typeface="Consolas" panose="020B0609020204030204" pitchFamily="49" charset="0"/>
              </a:rPr>
              <a:t>  0.709045 seconds (2 allocations: 156.328 KiB)</a:t>
            </a:r>
          </a:p>
          <a:p>
            <a:pPr marL="0" indent="0">
              <a:buNone/>
            </a:pPr>
            <a:r>
              <a:rPr lang="en-US" dirty="0">
                <a:latin typeface="Consolas" panose="020B0609020204030204" pitchFamily="49" charset="0"/>
              </a:rPr>
              <a:t>  0.690816 seconds (2 allocations: 156.328 KiB)</a:t>
            </a:r>
          </a:p>
          <a:p>
            <a:pPr marL="0" indent="0">
              <a:buNone/>
            </a:pPr>
            <a:r>
              <a:rPr lang="en-US" dirty="0">
                <a:latin typeface="Consolas" panose="020B0609020204030204" pitchFamily="49" charset="0"/>
              </a:rPr>
              <a:t>  0.261915 seconds (60.32 k allocations: 3.838 MiB, 23.98% compilation time)</a:t>
            </a:r>
          </a:p>
          <a:p>
            <a:pPr marL="0" indent="0">
              <a:buNone/>
            </a:pPr>
            <a:r>
              <a:rPr lang="en-US" dirty="0">
                <a:latin typeface="Consolas" panose="020B0609020204030204" pitchFamily="49" charset="0"/>
              </a:rPr>
              <a:t>  0.224480 seconds (24 allocations: 158.484 KiB)</a:t>
            </a:r>
            <a:endParaRPr lang="en-US" dirty="0">
              <a:solidFill>
                <a:srgbClr val="00B050"/>
              </a:solidFill>
              <a:latin typeface="Consolas" panose="020B0609020204030204" pitchFamily="49" charset="0"/>
            </a:endParaRPr>
          </a:p>
        </p:txBody>
      </p:sp>
      <p:sp>
        <p:nvSpPr>
          <p:cNvPr id="4" name="Right Brace 3">
            <a:extLst>
              <a:ext uri="{FF2B5EF4-FFF2-40B4-BE49-F238E27FC236}">
                <a16:creationId xmlns:a16="http://schemas.microsoft.com/office/drawing/2014/main" id="{5FD4A561-400E-4184-BAF3-8810A4389D80}"/>
              </a:ext>
            </a:extLst>
          </p:cNvPr>
          <p:cNvSpPr/>
          <p:nvPr/>
        </p:nvSpPr>
        <p:spPr>
          <a:xfrm>
            <a:off x="7031394" y="2068822"/>
            <a:ext cx="378691" cy="40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7D344EF-5510-44CC-86F6-58BB3243E386}"/>
              </a:ext>
            </a:extLst>
          </p:cNvPr>
          <p:cNvSpPr txBox="1"/>
          <p:nvPr/>
        </p:nvSpPr>
        <p:spPr>
          <a:xfrm flipH="1">
            <a:off x="7410084" y="2013431"/>
            <a:ext cx="3585386" cy="523220"/>
          </a:xfrm>
          <a:prstGeom prst="rect">
            <a:avLst/>
          </a:prstGeom>
          <a:noFill/>
        </p:spPr>
        <p:txBody>
          <a:bodyPr wrap="square" rtlCol="0">
            <a:spAutoFit/>
          </a:bodyPr>
          <a:lstStyle/>
          <a:p>
            <a:r>
              <a:rPr lang="en-US" sz="2800" dirty="0">
                <a:solidFill>
                  <a:srgbClr val="00B0F0"/>
                </a:solidFill>
                <a:latin typeface="Agency FB" panose="020B0503020202020204" pitchFamily="34" charset="0"/>
              </a:rPr>
              <a:t>delta is compilation time</a:t>
            </a:r>
          </a:p>
        </p:txBody>
      </p:sp>
    </p:spTree>
    <p:extLst>
      <p:ext uri="{BB962C8B-B14F-4D97-AF65-F5344CB8AC3E}">
        <p14:creationId xmlns:p14="http://schemas.microsoft.com/office/powerpoint/2010/main" val="3585911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E025-4ECF-4821-97A9-9D802EB05CCD}"/>
              </a:ext>
            </a:extLst>
          </p:cNvPr>
          <p:cNvSpPr>
            <a:spLocks noGrp="1"/>
          </p:cNvSpPr>
          <p:nvPr>
            <p:ph type="title"/>
          </p:nvPr>
        </p:nvSpPr>
        <p:spPr/>
        <p:txBody>
          <a:bodyPr/>
          <a:lstStyle/>
          <a:p>
            <a:r>
              <a:rPr lang="en-US" dirty="0"/>
              <a:t>Threading: synchronization</a:t>
            </a:r>
            <a:br>
              <a:rPr lang="en-US" dirty="0"/>
            </a:br>
            <a:endParaRPr lang="en-US"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1ACB62-93CC-4202-A7E1-21B6A5D53FFF}"/>
                  </a:ext>
                </a:extLst>
              </p:cNvPr>
              <p:cNvSpPr>
                <a:spLocks noGrp="1"/>
              </p:cNvSpPr>
              <p:nvPr>
                <p:ph idx="1"/>
              </p:nvPr>
            </p:nvSpPr>
            <p:spPr/>
            <p:txBody>
              <a:bodyPr/>
              <a:lstStyle/>
              <a:p>
                <a:pPr marL="0" indent="0">
                  <a:buNone/>
                </a:pPr>
                <a:r>
                  <a:rPr lang="en-US" dirty="0"/>
                  <a:t>Increment </a:t>
                </a:r>
                <a14:m>
                  <m:oMath xmlns:m="http://schemas.openxmlformats.org/officeDocument/2006/math">
                    <m:r>
                      <a:rPr lang="en-US" b="0" i="1" smtClean="0">
                        <a:latin typeface="Cambria Math" panose="02040503050406030204" pitchFamily="18" charset="0"/>
                      </a:rPr>
                      <m:t>𝑥</m:t>
                    </m:r>
                  </m:oMath>
                </a14:m>
                <a:r>
                  <a:rPr lang="en-US" dirty="0"/>
                  <a: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6</m:t>
                        </m:r>
                      </m:sup>
                    </m:sSup>
                  </m:oMath>
                </a14:m>
                <a:r>
                  <a:rPr lang="en-US" dirty="0"/>
                  <a:t> times using threads:</a:t>
                </a:r>
              </a:p>
              <a:p>
                <a:r>
                  <a:rPr lang="en-US" dirty="0"/>
                  <a:t>Atomic operations</a:t>
                </a:r>
              </a:p>
              <a:p>
                <a:r>
                  <a:rPr lang="en-US" dirty="0" err="1"/>
                  <a:t>SpinLock</a:t>
                </a:r>
                <a:r>
                  <a:rPr lang="en-US" dirty="0"/>
                  <a:t> (busy waiting)</a:t>
                </a:r>
              </a:p>
              <a:p>
                <a:r>
                  <a:rPr lang="en-US" dirty="0"/>
                  <a:t>Mutex (OS provided lock)</a:t>
                </a:r>
              </a:p>
              <a:p>
                <a:endParaRPr lang="en-US" dirty="0"/>
              </a:p>
            </p:txBody>
          </p:sp>
        </mc:Choice>
        <mc:Fallback xmlns="">
          <p:sp>
            <p:nvSpPr>
              <p:cNvPr id="3" name="Content Placeholder 2">
                <a:extLst>
                  <a:ext uri="{FF2B5EF4-FFF2-40B4-BE49-F238E27FC236}">
                    <a16:creationId xmlns:a16="http://schemas.microsoft.com/office/drawing/2014/main" id="{9B1ACB62-93CC-4202-A7E1-21B6A5D53F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7551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C661-797D-4D4C-A0CC-53ED8F2A6FD4}"/>
              </a:ext>
            </a:extLst>
          </p:cNvPr>
          <p:cNvSpPr>
            <a:spLocks noGrp="1"/>
          </p:cNvSpPr>
          <p:nvPr>
            <p:ph type="title"/>
          </p:nvPr>
        </p:nvSpPr>
        <p:spPr/>
        <p:txBody>
          <a:bodyPr/>
          <a:lstStyle/>
          <a:p>
            <a:r>
              <a:rPr lang="en-US" dirty="0"/>
              <a:t>Locking: output </a:t>
            </a:r>
          </a:p>
        </p:txBody>
      </p:sp>
      <p:sp>
        <p:nvSpPr>
          <p:cNvPr id="6" name="Text Placeholder 5">
            <a:extLst>
              <a:ext uri="{FF2B5EF4-FFF2-40B4-BE49-F238E27FC236}">
                <a16:creationId xmlns:a16="http://schemas.microsoft.com/office/drawing/2014/main" id="{8D9B0626-9429-425F-93F4-8F08ECFE9BF5}"/>
              </a:ext>
            </a:extLst>
          </p:cNvPr>
          <p:cNvSpPr>
            <a:spLocks noGrp="1"/>
          </p:cNvSpPr>
          <p:nvPr>
            <p:ph type="body" idx="1"/>
          </p:nvPr>
        </p:nvSpPr>
        <p:spPr>
          <a:xfrm>
            <a:off x="839788" y="812947"/>
            <a:ext cx="5157787" cy="823912"/>
          </a:xfrm>
        </p:spPr>
        <p:txBody>
          <a:bodyPr/>
          <a:lstStyle/>
          <a:p>
            <a:r>
              <a:rPr lang="en-US" dirty="0"/>
              <a:t>1 thread</a:t>
            </a:r>
          </a:p>
        </p:txBody>
      </p:sp>
      <p:sp>
        <p:nvSpPr>
          <p:cNvPr id="7" name="Content Placeholder 6">
            <a:extLst>
              <a:ext uri="{FF2B5EF4-FFF2-40B4-BE49-F238E27FC236}">
                <a16:creationId xmlns:a16="http://schemas.microsoft.com/office/drawing/2014/main" id="{CFD44051-7EED-455E-9F12-F61F9A135CCB}"/>
              </a:ext>
            </a:extLst>
          </p:cNvPr>
          <p:cNvSpPr>
            <a:spLocks noGrp="1"/>
          </p:cNvSpPr>
          <p:nvPr>
            <p:ph sz="half" idx="2"/>
          </p:nvPr>
        </p:nvSpPr>
        <p:spPr>
          <a:xfrm>
            <a:off x="839788" y="1848455"/>
            <a:ext cx="5157787" cy="3684588"/>
          </a:xfrm>
        </p:spPr>
        <p:txBody>
          <a:bodyPr>
            <a:noAutofit/>
          </a:bodyPr>
          <a:lstStyle/>
          <a:p>
            <a:pPr marL="0" indent="0">
              <a:buNone/>
            </a:pPr>
            <a:r>
              <a:rPr lang="en-US" sz="1400" dirty="0">
                <a:latin typeface="Consolas" panose="020B0609020204030204" pitchFamily="49" charset="0"/>
              </a:rPr>
              <a:t> Row │ f            </a:t>
            </a:r>
            <a:r>
              <a:rPr lang="en-US" sz="1400" dirty="0" err="1">
                <a:latin typeface="Consolas" panose="020B0609020204030204" pitchFamily="49" charset="0"/>
              </a:rPr>
              <a:t>i</a:t>
            </a:r>
            <a:r>
              <a:rPr lang="en-US" sz="1400" dirty="0">
                <a:latin typeface="Consolas" panose="020B0609020204030204" pitchFamily="49" charset="0"/>
              </a:rPr>
              <a:t>      value     </a:t>
            </a:r>
            <a:r>
              <a:rPr lang="en-US" sz="1400" dirty="0" err="1">
                <a:latin typeface="Consolas" panose="020B0609020204030204" pitchFamily="49" charset="0"/>
              </a:rPr>
              <a:t>timems</a:t>
            </a: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f_bad</a:t>
            </a:r>
            <a:r>
              <a:rPr lang="en-US" sz="1400" dirty="0">
                <a:latin typeface="Consolas" panose="020B0609020204030204" pitchFamily="49" charset="0"/>
              </a:rPr>
              <a:t>            1  10000000   65.416</a:t>
            </a:r>
          </a:p>
          <a:p>
            <a:pPr marL="0" indent="0">
              <a:buNone/>
            </a:pPr>
            <a:r>
              <a:rPr lang="en-US" sz="1400" dirty="0">
                <a:latin typeface="Consolas" panose="020B0609020204030204" pitchFamily="49" charset="0"/>
              </a:rPr>
              <a:t>   2 │ </a:t>
            </a:r>
            <a:r>
              <a:rPr lang="en-US" sz="1400" dirty="0" err="1">
                <a:latin typeface="Consolas" panose="020B0609020204030204" pitchFamily="49" charset="0"/>
              </a:rPr>
              <a:t>f_bad</a:t>
            </a:r>
            <a:r>
              <a:rPr lang="en-US" sz="1400" dirty="0">
                <a:latin typeface="Consolas" panose="020B0609020204030204" pitchFamily="49" charset="0"/>
              </a:rPr>
              <a:t>            2  10000000   47.856</a:t>
            </a:r>
          </a:p>
          <a:p>
            <a:pPr marL="0" indent="0">
              <a:buNone/>
            </a:pPr>
            <a:r>
              <a:rPr lang="en-US" sz="1400" dirty="0">
                <a:latin typeface="Consolas" panose="020B0609020204030204" pitchFamily="49" charset="0"/>
              </a:rPr>
              <a:t>   3 │ </a:t>
            </a:r>
            <a:r>
              <a:rPr lang="en-US" sz="1400" dirty="0" err="1">
                <a:latin typeface="Consolas" panose="020B0609020204030204" pitchFamily="49" charset="0"/>
              </a:rPr>
              <a:t>f_atomic</a:t>
            </a:r>
            <a:r>
              <a:rPr lang="en-US" sz="1400" dirty="0">
                <a:latin typeface="Consolas" panose="020B0609020204030204" pitchFamily="49" charset="0"/>
              </a:rPr>
              <a:t>         1  10000000   12.144</a:t>
            </a:r>
          </a:p>
          <a:p>
            <a:pPr marL="0" indent="0">
              <a:buNone/>
            </a:pPr>
            <a:r>
              <a:rPr lang="en-US" sz="1400" dirty="0">
                <a:latin typeface="Consolas" panose="020B0609020204030204" pitchFamily="49" charset="0"/>
              </a:rPr>
              <a:t>   4 │ </a:t>
            </a:r>
            <a:r>
              <a:rPr lang="en-US" sz="1400" dirty="0" err="1">
                <a:latin typeface="Consolas" panose="020B0609020204030204" pitchFamily="49" charset="0"/>
              </a:rPr>
              <a:t>f_atomic</a:t>
            </a:r>
            <a:r>
              <a:rPr lang="en-US" sz="1400" dirty="0">
                <a:latin typeface="Consolas" panose="020B0609020204030204" pitchFamily="49" charset="0"/>
              </a:rPr>
              <a:t>         2  10000000    5.9725</a:t>
            </a:r>
          </a:p>
          <a:p>
            <a:pPr marL="0" indent="0">
              <a:buNone/>
            </a:pPr>
            <a:r>
              <a:rPr lang="en-US" sz="1400" dirty="0">
                <a:latin typeface="Consolas" panose="020B0609020204030204" pitchFamily="49" charset="0"/>
              </a:rPr>
              <a:t>   5 │ </a:t>
            </a:r>
            <a:r>
              <a:rPr lang="en-US" sz="1400" dirty="0" err="1">
                <a:latin typeface="Consolas" panose="020B0609020204030204" pitchFamily="49" charset="0"/>
              </a:rPr>
              <a:t>f_spin</a:t>
            </a:r>
            <a:r>
              <a:rPr lang="en-US" sz="1400" dirty="0">
                <a:latin typeface="Consolas" panose="020B0609020204030204" pitchFamily="49" charset="0"/>
              </a:rPr>
              <a:t>           1  10000000  116.92</a:t>
            </a:r>
          </a:p>
          <a:p>
            <a:pPr marL="0" indent="0">
              <a:buNone/>
            </a:pPr>
            <a:r>
              <a:rPr lang="en-US" sz="1400" dirty="0">
                <a:latin typeface="Consolas" panose="020B0609020204030204" pitchFamily="49" charset="0"/>
              </a:rPr>
              <a:t>   6 │ </a:t>
            </a:r>
            <a:r>
              <a:rPr lang="en-US" sz="1400" dirty="0" err="1">
                <a:latin typeface="Consolas" panose="020B0609020204030204" pitchFamily="49" charset="0"/>
              </a:rPr>
              <a:t>f_spin</a:t>
            </a:r>
            <a:r>
              <a:rPr lang="en-US" sz="1400" dirty="0">
                <a:latin typeface="Consolas" panose="020B0609020204030204" pitchFamily="49" charset="0"/>
              </a:rPr>
              <a:t>           2  10000000  107.22</a:t>
            </a:r>
          </a:p>
          <a:p>
            <a:pPr marL="0" indent="0">
              <a:buNone/>
            </a:pPr>
            <a:r>
              <a:rPr lang="en-US" sz="1400" dirty="0">
                <a:latin typeface="Consolas" panose="020B0609020204030204" pitchFamily="49" charset="0"/>
              </a:rPr>
              <a:t>   7 │ </a:t>
            </a:r>
            <a:r>
              <a:rPr lang="en-US" sz="1400" dirty="0" err="1">
                <a:latin typeface="Consolas" panose="020B0609020204030204" pitchFamily="49" charset="0"/>
              </a:rPr>
              <a:t>f_reentrant</a:t>
            </a:r>
            <a:r>
              <a:rPr lang="en-US" sz="1400" dirty="0">
                <a:latin typeface="Consolas" panose="020B0609020204030204" pitchFamily="49" charset="0"/>
              </a:rPr>
              <a:t>      1  10000000  175.71</a:t>
            </a:r>
          </a:p>
          <a:p>
            <a:pPr marL="0" indent="0">
              <a:buNone/>
            </a:pPr>
            <a:r>
              <a:rPr lang="en-US" sz="1400" dirty="0">
                <a:latin typeface="Consolas" panose="020B0609020204030204" pitchFamily="49" charset="0"/>
              </a:rPr>
              <a:t>   8 │ </a:t>
            </a:r>
            <a:r>
              <a:rPr lang="en-US" sz="1400" dirty="0" err="1">
                <a:latin typeface="Consolas" panose="020B0609020204030204" pitchFamily="49" charset="0"/>
              </a:rPr>
              <a:t>f_reentrant</a:t>
            </a:r>
            <a:r>
              <a:rPr lang="en-US" sz="1400" dirty="0">
                <a:latin typeface="Consolas" panose="020B0609020204030204" pitchFamily="49" charset="0"/>
              </a:rPr>
              <a:t>      2  10000000  180.96</a:t>
            </a:r>
          </a:p>
        </p:txBody>
      </p:sp>
      <p:sp>
        <p:nvSpPr>
          <p:cNvPr id="8" name="Text Placeholder 7">
            <a:extLst>
              <a:ext uri="{FF2B5EF4-FFF2-40B4-BE49-F238E27FC236}">
                <a16:creationId xmlns:a16="http://schemas.microsoft.com/office/drawing/2014/main" id="{2BD10C74-0F67-4C31-A40D-254A49FFD528}"/>
              </a:ext>
            </a:extLst>
          </p:cNvPr>
          <p:cNvSpPr>
            <a:spLocks noGrp="1"/>
          </p:cNvSpPr>
          <p:nvPr>
            <p:ph type="body" sz="quarter" idx="3"/>
          </p:nvPr>
        </p:nvSpPr>
        <p:spPr>
          <a:xfrm>
            <a:off x="6172200" y="812947"/>
            <a:ext cx="5183188" cy="823912"/>
          </a:xfrm>
        </p:spPr>
        <p:txBody>
          <a:bodyPr/>
          <a:lstStyle/>
          <a:p>
            <a:r>
              <a:rPr lang="en-US" dirty="0"/>
              <a:t>4 threads</a:t>
            </a:r>
          </a:p>
        </p:txBody>
      </p:sp>
      <p:sp>
        <p:nvSpPr>
          <p:cNvPr id="9" name="Content Placeholder 8">
            <a:extLst>
              <a:ext uri="{FF2B5EF4-FFF2-40B4-BE49-F238E27FC236}">
                <a16:creationId xmlns:a16="http://schemas.microsoft.com/office/drawing/2014/main" id="{DB926B80-D533-4BB2-9B4E-600477567A6D}"/>
              </a:ext>
            </a:extLst>
          </p:cNvPr>
          <p:cNvSpPr>
            <a:spLocks noGrp="1"/>
          </p:cNvSpPr>
          <p:nvPr>
            <p:ph sz="quarter" idx="4"/>
          </p:nvPr>
        </p:nvSpPr>
        <p:spPr>
          <a:xfrm>
            <a:off x="6172200" y="1848455"/>
            <a:ext cx="5183188" cy="3684588"/>
          </a:xfrm>
        </p:spPr>
        <p:txBody>
          <a:bodyPr>
            <a:noAutofit/>
          </a:bodyPr>
          <a:lstStyle/>
          <a:p>
            <a:pPr marL="0" indent="0">
              <a:buNone/>
            </a:pPr>
            <a:r>
              <a:rPr lang="en-US" sz="1400" dirty="0">
                <a:latin typeface="Consolas" panose="020B0609020204030204" pitchFamily="49" charset="0"/>
              </a:rPr>
              <a:t> Row │ f            </a:t>
            </a:r>
            <a:r>
              <a:rPr lang="en-US" sz="1400" dirty="0" err="1">
                <a:latin typeface="Consolas" panose="020B0609020204030204" pitchFamily="49" charset="0"/>
              </a:rPr>
              <a:t>i</a:t>
            </a:r>
            <a:r>
              <a:rPr lang="en-US" sz="1400" dirty="0">
                <a:latin typeface="Consolas" panose="020B0609020204030204" pitchFamily="49" charset="0"/>
              </a:rPr>
              <a:t>      value     </a:t>
            </a:r>
            <a:r>
              <a:rPr lang="en-US" sz="1400" dirty="0" err="1">
                <a:latin typeface="Consolas" panose="020B0609020204030204" pitchFamily="49" charset="0"/>
              </a:rPr>
              <a:t>timems</a:t>
            </a: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f_bad</a:t>
            </a:r>
            <a:r>
              <a:rPr lang="en-US" sz="1400" dirty="0">
                <a:latin typeface="Consolas" panose="020B0609020204030204" pitchFamily="49" charset="0"/>
              </a:rPr>
              <a:t>            1   </a:t>
            </a:r>
            <a:r>
              <a:rPr lang="en-US" sz="1400" b="1" dirty="0">
                <a:solidFill>
                  <a:srgbClr val="FF0000"/>
                </a:solidFill>
                <a:latin typeface="Consolas" panose="020B0609020204030204" pitchFamily="49" charset="0"/>
              </a:rPr>
              <a:t>2500984</a:t>
            </a:r>
            <a:r>
              <a:rPr lang="en-US" sz="1400" dirty="0">
                <a:latin typeface="Consolas" panose="020B0609020204030204" pitchFamily="49" charset="0"/>
              </a:rPr>
              <a:t>    32.145</a:t>
            </a:r>
          </a:p>
          <a:p>
            <a:pPr marL="0" indent="0">
              <a:buNone/>
            </a:pPr>
            <a:r>
              <a:rPr lang="en-US" sz="1400" dirty="0">
                <a:latin typeface="Consolas" panose="020B0609020204030204" pitchFamily="49" charset="0"/>
              </a:rPr>
              <a:t>   2 │ </a:t>
            </a:r>
            <a:r>
              <a:rPr lang="en-US" sz="1400" dirty="0" err="1">
                <a:latin typeface="Consolas" panose="020B0609020204030204" pitchFamily="49" charset="0"/>
              </a:rPr>
              <a:t>f_bad</a:t>
            </a:r>
            <a:r>
              <a:rPr lang="en-US" sz="1400" dirty="0">
                <a:latin typeface="Consolas" panose="020B0609020204030204" pitchFamily="49" charset="0"/>
              </a:rPr>
              <a:t>            2   </a:t>
            </a:r>
            <a:r>
              <a:rPr lang="en-US" sz="1400" b="1" dirty="0">
                <a:solidFill>
                  <a:srgbClr val="FF0000"/>
                </a:solidFill>
                <a:latin typeface="Consolas" panose="020B0609020204030204" pitchFamily="49" charset="0"/>
              </a:rPr>
              <a:t>2501422</a:t>
            </a:r>
            <a:r>
              <a:rPr lang="en-US" sz="1400" dirty="0">
                <a:latin typeface="Consolas" panose="020B0609020204030204" pitchFamily="49" charset="0"/>
              </a:rPr>
              <a:t>    30.683</a:t>
            </a:r>
          </a:p>
          <a:p>
            <a:pPr marL="0" indent="0">
              <a:buNone/>
            </a:pPr>
            <a:r>
              <a:rPr lang="en-US" sz="1400" dirty="0">
                <a:latin typeface="Consolas" panose="020B0609020204030204" pitchFamily="49" charset="0"/>
              </a:rPr>
              <a:t>   3 │ </a:t>
            </a:r>
            <a:r>
              <a:rPr lang="en-US" sz="1400" dirty="0" err="1">
                <a:latin typeface="Consolas" panose="020B0609020204030204" pitchFamily="49" charset="0"/>
              </a:rPr>
              <a:t>f_atomic</a:t>
            </a:r>
            <a:r>
              <a:rPr lang="en-US" sz="1400" dirty="0">
                <a:latin typeface="Consolas" panose="020B0609020204030204" pitchFamily="49" charset="0"/>
              </a:rPr>
              <a:t>         1  10000000    26.352</a:t>
            </a:r>
          </a:p>
          <a:p>
            <a:pPr marL="0" indent="0">
              <a:buNone/>
            </a:pPr>
            <a:r>
              <a:rPr lang="en-US" sz="1400" dirty="0">
                <a:latin typeface="Consolas" panose="020B0609020204030204" pitchFamily="49" charset="0"/>
              </a:rPr>
              <a:t>   4 │ </a:t>
            </a:r>
            <a:r>
              <a:rPr lang="en-US" sz="1400" dirty="0" err="1">
                <a:latin typeface="Consolas" panose="020B0609020204030204" pitchFamily="49" charset="0"/>
              </a:rPr>
              <a:t>f_atomic</a:t>
            </a:r>
            <a:r>
              <a:rPr lang="en-US" sz="1400" dirty="0">
                <a:latin typeface="Consolas" panose="020B0609020204030204" pitchFamily="49" charset="0"/>
              </a:rPr>
              <a:t>         2  10000000    18.803</a:t>
            </a:r>
          </a:p>
          <a:p>
            <a:pPr marL="0" indent="0">
              <a:buNone/>
            </a:pPr>
            <a:r>
              <a:rPr lang="en-US" sz="1400" dirty="0">
                <a:latin typeface="Consolas" panose="020B0609020204030204" pitchFamily="49" charset="0"/>
              </a:rPr>
              <a:t>   5 │ </a:t>
            </a:r>
            <a:r>
              <a:rPr lang="en-US" sz="1400" dirty="0" err="1">
                <a:latin typeface="Consolas" panose="020B0609020204030204" pitchFamily="49" charset="0"/>
              </a:rPr>
              <a:t>f_spin</a:t>
            </a:r>
            <a:r>
              <a:rPr lang="en-US" sz="1400" dirty="0">
                <a:latin typeface="Consolas" panose="020B0609020204030204" pitchFamily="49" charset="0"/>
              </a:rPr>
              <a:t>           1  10000000   186.86</a:t>
            </a:r>
          </a:p>
          <a:p>
            <a:pPr marL="0" indent="0">
              <a:buNone/>
            </a:pPr>
            <a:r>
              <a:rPr lang="en-US" sz="1400" dirty="0">
                <a:latin typeface="Consolas" panose="020B0609020204030204" pitchFamily="49" charset="0"/>
              </a:rPr>
              <a:t>   6 │ </a:t>
            </a:r>
            <a:r>
              <a:rPr lang="en-US" sz="1400" dirty="0" err="1">
                <a:latin typeface="Consolas" panose="020B0609020204030204" pitchFamily="49" charset="0"/>
              </a:rPr>
              <a:t>f_spin</a:t>
            </a:r>
            <a:r>
              <a:rPr lang="en-US" sz="1400" dirty="0">
                <a:latin typeface="Consolas" panose="020B0609020204030204" pitchFamily="49" charset="0"/>
              </a:rPr>
              <a:t>           2  10000000   185.11</a:t>
            </a:r>
          </a:p>
          <a:p>
            <a:pPr marL="0" indent="0">
              <a:buNone/>
            </a:pPr>
            <a:r>
              <a:rPr lang="en-US" sz="1400" dirty="0">
                <a:latin typeface="Consolas" panose="020B0609020204030204" pitchFamily="49" charset="0"/>
              </a:rPr>
              <a:t>   7 │ </a:t>
            </a:r>
            <a:r>
              <a:rPr lang="en-US" sz="1400" dirty="0" err="1">
                <a:latin typeface="Consolas" panose="020B0609020204030204" pitchFamily="49" charset="0"/>
              </a:rPr>
              <a:t>f_reentrant</a:t>
            </a:r>
            <a:r>
              <a:rPr lang="en-US" sz="1400" dirty="0">
                <a:latin typeface="Consolas" panose="020B0609020204030204" pitchFamily="49" charset="0"/>
              </a:rPr>
              <a:t>      1  10000000   998.39</a:t>
            </a:r>
          </a:p>
          <a:p>
            <a:pPr marL="0" indent="0">
              <a:buNone/>
            </a:pPr>
            <a:r>
              <a:rPr lang="en-US" sz="1400" dirty="0">
                <a:latin typeface="Consolas" panose="020B0609020204030204" pitchFamily="49" charset="0"/>
              </a:rPr>
              <a:t>   8 │ </a:t>
            </a:r>
            <a:r>
              <a:rPr lang="en-US" sz="1400" dirty="0" err="1">
                <a:latin typeface="Consolas" panose="020B0609020204030204" pitchFamily="49" charset="0"/>
              </a:rPr>
              <a:t>f_reentrant</a:t>
            </a:r>
            <a:r>
              <a:rPr lang="en-US" sz="1400" dirty="0">
                <a:latin typeface="Consolas" panose="020B0609020204030204" pitchFamily="49" charset="0"/>
              </a:rPr>
              <a:t>      2  10000000  1003.6</a:t>
            </a:r>
          </a:p>
        </p:txBody>
      </p:sp>
    </p:spTree>
    <p:extLst>
      <p:ext uri="{BB962C8B-B14F-4D97-AF65-F5344CB8AC3E}">
        <p14:creationId xmlns:p14="http://schemas.microsoft.com/office/powerpoint/2010/main" val="23450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74784" y="365125"/>
            <a:ext cx="10515600" cy="1050192"/>
          </a:xfrm>
        </p:spPr>
        <p:txBody>
          <a:bodyPr>
            <a:normAutofit/>
          </a:bodyPr>
          <a:lstStyle/>
          <a:p>
            <a:r>
              <a:rPr lang="pl-PL" dirty="0"/>
              <a:t>E</a:t>
            </a:r>
            <a:r>
              <a:rPr lang="en-US" dirty="0" err="1"/>
              <a:t>xample</a:t>
            </a:r>
            <a:r>
              <a:rPr lang="en-US" dirty="0"/>
              <a:t> – multiprocessing</a:t>
            </a:r>
          </a:p>
        </p:txBody>
      </p:sp>
      <p:sp>
        <p:nvSpPr>
          <p:cNvPr id="3" name="Symbol zastępczy zawartości 2"/>
          <p:cNvSpPr>
            <a:spLocks noGrp="1"/>
          </p:cNvSpPr>
          <p:nvPr>
            <p:ph idx="1"/>
          </p:nvPr>
        </p:nvSpPr>
        <p:spPr>
          <a:xfrm>
            <a:off x="474784" y="1509102"/>
            <a:ext cx="4572000" cy="4868252"/>
          </a:xfrm>
        </p:spPr>
        <p:txBody>
          <a:bodyPr>
            <a:noAutofit/>
          </a:bodyPr>
          <a:lstStyle/>
          <a:p>
            <a:pPr marL="0" indent="0">
              <a:lnSpc>
                <a:spcPct val="120000"/>
              </a:lnSpc>
              <a:spcBef>
                <a:spcPts val="0"/>
              </a:spcBef>
              <a:spcAft>
                <a:spcPts val="0"/>
              </a:spcAft>
              <a:buNone/>
            </a:pP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in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sum(rand(10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endParaRPr lang="en-US" sz="1800" dirty="0"/>
          </a:p>
        </p:txBody>
      </p:sp>
      <p:sp>
        <p:nvSpPr>
          <p:cNvPr id="4" name="Symbol zastępczy zawartości 2"/>
          <p:cNvSpPr txBox="1">
            <a:spLocks/>
          </p:cNvSpPr>
          <p:nvPr/>
        </p:nvSpPr>
        <p:spPr>
          <a:xfrm>
            <a:off x="9278816" y="644770"/>
            <a:ext cx="4050323" cy="2349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US" sz="2000" dirty="0"/>
          </a:p>
        </p:txBody>
      </p:sp>
      <p:sp>
        <p:nvSpPr>
          <p:cNvPr id="5" name="Symbol zastępczy zawartości 2"/>
          <p:cNvSpPr txBox="1">
            <a:spLocks/>
          </p:cNvSpPr>
          <p:nvPr/>
        </p:nvSpPr>
        <p:spPr>
          <a:xfrm>
            <a:off x="5940668" y="1415317"/>
            <a:ext cx="5360377" cy="48682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using</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Distributed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distributed</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in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sum(rand(10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p>
          <a:p>
            <a:pPr marL="0" indent="0">
              <a:lnSpc>
                <a:spcPct val="120000"/>
              </a:lnSpc>
              <a:spcBef>
                <a:spcPts val="0"/>
              </a:spcBef>
              <a:buFont typeface="Arial" panose="020B0604020202020204" pitchFamily="34" charset="0"/>
              <a:buNone/>
            </a:pPr>
            <a:endParaRPr lang="en-US" sz="1800" dirty="0">
              <a:solidFill>
                <a:srgbClr val="008000"/>
              </a:solidFill>
              <a:latin typeface="Courier New" panose="02070309020205020404" pitchFamily="49"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endParaRPr lang="en-US" sz="1800" dirty="0"/>
          </a:p>
        </p:txBody>
      </p:sp>
    </p:spTree>
    <p:extLst>
      <p:ext uri="{BB962C8B-B14F-4D97-AF65-F5344CB8AC3E}">
        <p14:creationId xmlns:p14="http://schemas.microsoft.com/office/powerpoint/2010/main" val="222954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2833-4339-4918-914C-5068C8E6CF0E}"/>
              </a:ext>
            </a:extLst>
          </p:cNvPr>
          <p:cNvSpPr>
            <a:spLocks noGrp="1"/>
          </p:cNvSpPr>
          <p:nvPr>
            <p:ph type="title"/>
          </p:nvPr>
        </p:nvSpPr>
        <p:spPr/>
        <p:txBody>
          <a:bodyPr/>
          <a:lstStyle/>
          <a:p>
            <a:r>
              <a:rPr lang="en-US" dirty="0"/>
              <a:t>Rand: output</a:t>
            </a:r>
          </a:p>
        </p:txBody>
      </p:sp>
      <p:sp>
        <p:nvSpPr>
          <p:cNvPr id="3" name="Content Placeholder 2">
            <a:extLst>
              <a:ext uri="{FF2B5EF4-FFF2-40B4-BE49-F238E27FC236}">
                <a16:creationId xmlns:a16="http://schemas.microsoft.com/office/drawing/2014/main" id="{AA73DD4A-47C2-4451-8600-A4364F8392D1}"/>
              </a:ext>
            </a:extLst>
          </p:cNvPr>
          <p:cNvSpPr>
            <a:spLocks noGrp="1"/>
          </p:cNvSpPr>
          <p:nvPr>
            <p:ph idx="1"/>
          </p:nvPr>
        </p:nvSpPr>
        <p:spPr>
          <a:xfrm>
            <a:off x="415636" y="1825625"/>
            <a:ext cx="11021290" cy="4351338"/>
          </a:xfrm>
        </p:spPr>
        <p:txBody>
          <a:bodyPr>
            <a:normAutofit/>
          </a:bodyPr>
          <a:lstStyle/>
          <a:p>
            <a:pPr marL="0" indent="0">
              <a:buNone/>
            </a:pPr>
            <a:r>
              <a:rPr lang="en-US" sz="1600" dirty="0">
                <a:latin typeface="Consolas" panose="020B0609020204030204" pitchFamily="49" charset="0"/>
              </a:rPr>
              <a:t>  0.685125 seconds (20.01 k allocations: 763.722 MiB, 16.21% </a:t>
            </a:r>
            <a:r>
              <a:rPr lang="en-US" sz="1600" dirty="0" err="1">
                <a:latin typeface="Consolas" panose="020B0609020204030204" pitchFamily="49" charset="0"/>
              </a:rPr>
              <a:t>gc</a:t>
            </a:r>
            <a:r>
              <a:rPr lang="en-US" sz="1600" dirty="0">
                <a:latin typeface="Consolas" panose="020B0609020204030204" pitchFamily="49" charset="0"/>
              </a:rPr>
              <a:t> time)</a:t>
            </a:r>
          </a:p>
          <a:p>
            <a:pPr marL="0" indent="0">
              <a:buNone/>
            </a:pPr>
            <a:r>
              <a:rPr lang="en-US" sz="1600" dirty="0">
                <a:latin typeface="Consolas" panose="020B0609020204030204" pitchFamily="49" charset="0"/>
              </a:rPr>
              <a:t>  0.642642 seconds (20.00 k allocations: 763.702 MiB, 15.37% </a:t>
            </a:r>
            <a:r>
              <a:rPr lang="en-US" sz="1600" dirty="0" err="1">
                <a:latin typeface="Consolas" panose="020B0609020204030204" pitchFamily="49" charset="0"/>
              </a:rPr>
              <a:t>gc</a:t>
            </a:r>
            <a:r>
              <a:rPr lang="en-US" sz="1600" dirty="0">
                <a:latin typeface="Consolas" panose="020B0609020204030204" pitchFamily="49" charset="0"/>
              </a:rPr>
              <a:t> time)</a:t>
            </a:r>
          </a:p>
          <a:p>
            <a:pPr marL="0" indent="0">
              <a:buNone/>
            </a:pPr>
            <a:r>
              <a:rPr lang="en-US" sz="1600" dirty="0">
                <a:latin typeface="Consolas" panose="020B0609020204030204" pitchFamily="49" charset="0"/>
              </a:rPr>
              <a:t>  0.927246 seconds (356.68 k allocations: 783.715 MiB, 11.54% </a:t>
            </a:r>
            <a:r>
              <a:rPr lang="en-US" sz="1600" dirty="0" err="1">
                <a:latin typeface="Consolas" panose="020B0609020204030204" pitchFamily="49" charset="0"/>
              </a:rPr>
              <a:t>gc</a:t>
            </a:r>
            <a:r>
              <a:rPr lang="en-US" sz="1600" dirty="0">
                <a:latin typeface="Consolas" panose="020B0609020204030204" pitchFamily="49" charset="0"/>
              </a:rPr>
              <a:t> time, 26.08% compilation time)</a:t>
            </a:r>
          </a:p>
          <a:p>
            <a:pPr marL="0" indent="0">
              <a:buNone/>
            </a:pPr>
            <a:r>
              <a:rPr lang="en-US" sz="1600" dirty="0">
                <a:latin typeface="Consolas" panose="020B0609020204030204" pitchFamily="49" charset="0"/>
              </a:rPr>
              <a:t>  0.471032 seconds (20.03 k allocations: 763.704 MiB, 14.47% </a:t>
            </a:r>
            <a:r>
              <a:rPr lang="en-US" sz="1600" dirty="0" err="1">
                <a:latin typeface="Consolas" panose="020B0609020204030204" pitchFamily="49" charset="0"/>
              </a:rPr>
              <a:t>gc</a:t>
            </a:r>
            <a:r>
              <a:rPr lang="en-US" sz="1600" dirty="0">
                <a:latin typeface="Consolas" panose="020B0609020204030204" pitchFamily="49" charset="0"/>
              </a:rPr>
              <a:t> time)</a:t>
            </a:r>
          </a:p>
        </p:txBody>
      </p:sp>
    </p:spTree>
    <p:extLst>
      <p:ext uri="{BB962C8B-B14F-4D97-AF65-F5344CB8AC3E}">
        <p14:creationId xmlns:p14="http://schemas.microsoft.com/office/powerpoint/2010/main" val="292607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Parallelizing Julia code</a:t>
            </a:r>
          </a:p>
        </p:txBody>
      </p:sp>
      <p:sp>
        <p:nvSpPr>
          <p:cNvPr id="3" name="Symbol zastępczy zawartości 2"/>
          <p:cNvSpPr>
            <a:spLocks noGrp="1"/>
          </p:cNvSpPr>
          <p:nvPr>
            <p:ph idx="1"/>
          </p:nvPr>
        </p:nvSpPr>
        <p:spPr/>
        <p:txBody>
          <a:bodyPr/>
          <a:lstStyle/>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distributed</a:t>
            </a:r>
            <a:endParaRPr lang="pl-PL" dirty="0">
              <a:solidFill>
                <a:srgbClr val="000000"/>
              </a:solidFill>
              <a:latin typeface="Arial Narrow" panose="020B0606020202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spawnat</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everywhere</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async</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sync</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fetch</a:t>
            </a:r>
            <a:r>
              <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34528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4D2A-E3D7-4163-AE60-CA6CBAF3CDEA}"/>
              </a:ext>
            </a:extLst>
          </p:cNvPr>
          <p:cNvSpPr>
            <a:spLocks noGrp="1"/>
          </p:cNvSpPr>
          <p:nvPr>
            <p:ph type="title"/>
          </p:nvPr>
        </p:nvSpPr>
        <p:spPr/>
        <p:txBody>
          <a:bodyPr/>
          <a:lstStyle/>
          <a:p>
            <a:r>
              <a:rPr lang="pl-PL" b="1" dirty="0"/>
              <a:t>Parallelization </a:t>
            </a:r>
            <a:r>
              <a:rPr lang="en-US" b="1" dirty="0"/>
              <a:t>options in programming</a:t>
            </a:r>
            <a:r>
              <a:rPr lang="en-US" dirty="0"/>
              <a:t> </a:t>
            </a:r>
            <a:r>
              <a:rPr lang="en-US" b="1" dirty="0"/>
              <a:t>languages</a:t>
            </a:r>
          </a:p>
        </p:txBody>
      </p:sp>
      <p:sp>
        <p:nvSpPr>
          <p:cNvPr id="5" name="Content Placeholder 4">
            <a:extLst>
              <a:ext uri="{FF2B5EF4-FFF2-40B4-BE49-F238E27FC236}">
                <a16:creationId xmlns:a16="http://schemas.microsoft.com/office/drawing/2014/main" id="{7FF2AA25-518F-41F7-B4E8-2F0BA1BCA753}"/>
              </a:ext>
            </a:extLst>
          </p:cNvPr>
          <p:cNvSpPr>
            <a:spLocks noGrp="1"/>
          </p:cNvSpPr>
          <p:nvPr>
            <p:ph idx="1"/>
          </p:nvPr>
        </p:nvSpPr>
        <p:spPr/>
        <p:txBody>
          <a:bodyPr>
            <a:normAutofit/>
          </a:bodyPr>
          <a:lstStyle/>
          <a:p>
            <a:pPr marL="0" fontAlgn="t">
              <a:spcBef>
                <a:spcPts val="0"/>
              </a:spcBef>
            </a:pPr>
            <a:r>
              <a:rPr lang="en-US" sz="3200" dirty="0">
                <a:latin typeface="Calibri" panose="020F0502020204030204" pitchFamily="34" charset="0"/>
              </a:rPr>
              <a:t>Single instruction, multiple data (SIMD)  </a:t>
            </a:r>
          </a:p>
          <a:p>
            <a:pPr marL="0" fontAlgn="t">
              <a:spcBef>
                <a:spcPts val="0"/>
              </a:spcBef>
            </a:pPr>
            <a:r>
              <a:rPr lang="en-US" sz="3200" dirty="0">
                <a:latin typeface="Calibri" panose="020F0502020204030204" pitchFamily="34" charset="0"/>
              </a:rPr>
              <a:t>Green-threads (co-routines) only where I/O  is bottleneck</a:t>
            </a:r>
            <a:endParaRPr lang="en-US" sz="3200" dirty="0">
              <a:latin typeface="Arial" panose="020B0604020202020204" pitchFamily="34" charset="0"/>
            </a:endParaRPr>
          </a:p>
          <a:p>
            <a:pPr marL="0" fontAlgn="t">
              <a:spcBef>
                <a:spcPts val="0"/>
              </a:spcBef>
            </a:pPr>
            <a:r>
              <a:rPr lang="en-US" sz="3200" dirty="0">
                <a:latin typeface="Calibri" panose="020F0502020204030204" pitchFamily="34" charset="0"/>
              </a:rPr>
              <a:t>Multi-threading</a:t>
            </a:r>
          </a:p>
          <a:p>
            <a:pPr marL="457200" lvl="1" fontAlgn="t">
              <a:spcBef>
                <a:spcPts val="0"/>
              </a:spcBef>
            </a:pPr>
            <a:r>
              <a:rPr lang="en-US" sz="2800" dirty="0">
                <a:latin typeface="Calibri" panose="020F0502020204030204" pitchFamily="34" charset="0"/>
              </a:rPr>
              <a:t>Language</a:t>
            </a:r>
          </a:p>
          <a:p>
            <a:pPr marL="457200" lvl="1" fontAlgn="t">
              <a:spcBef>
                <a:spcPts val="0"/>
              </a:spcBef>
            </a:pPr>
            <a:r>
              <a:rPr lang="en-US" sz="2800" dirty="0">
                <a:latin typeface="Calibri" panose="020F0502020204030204" pitchFamily="34" charset="0"/>
              </a:rPr>
              <a:t>Libraries</a:t>
            </a:r>
            <a:endParaRPr lang="en-US" sz="2800" dirty="0">
              <a:latin typeface="Arial" panose="020B0604020202020204" pitchFamily="34" charset="0"/>
            </a:endParaRPr>
          </a:p>
          <a:p>
            <a:pPr marL="0" fontAlgn="t">
              <a:spcBef>
                <a:spcPts val="0"/>
              </a:spcBef>
            </a:pPr>
            <a:r>
              <a:rPr lang="en-US" sz="3200" dirty="0">
                <a:latin typeface="Calibri" panose="020F0502020204030204" pitchFamily="34" charset="0"/>
              </a:rPr>
              <a:t>Multi-processing – many </a:t>
            </a:r>
            <a:r>
              <a:rPr lang="en-US" sz="3200" dirty="0" err="1">
                <a:latin typeface="Calibri" panose="020F0502020204030204" pitchFamily="34" charset="0"/>
              </a:rPr>
              <a:t>julia</a:t>
            </a:r>
            <a:r>
              <a:rPr lang="en-US" sz="3200" dirty="0">
                <a:latin typeface="Calibri" panose="020F0502020204030204" pitchFamily="34" charset="0"/>
              </a:rPr>
              <a:t> processes at the same time</a:t>
            </a:r>
          </a:p>
          <a:p>
            <a:pPr marL="457200" lvl="1" fontAlgn="t">
              <a:spcBef>
                <a:spcPts val="0"/>
              </a:spcBef>
            </a:pPr>
            <a:r>
              <a:rPr lang="en-US" sz="2800" dirty="0">
                <a:latin typeface="Calibri" panose="020F0502020204030204" pitchFamily="34" charset="0"/>
              </a:rPr>
              <a:t>single machine</a:t>
            </a:r>
            <a:endParaRPr lang="en-US" sz="2800" dirty="0">
              <a:latin typeface="Arial" panose="020B0604020202020204" pitchFamily="34" charset="0"/>
            </a:endParaRPr>
          </a:p>
          <a:p>
            <a:pPr marL="457200" lvl="1" fontAlgn="t">
              <a:spcBef>
                <a:spcPts val="0"/>
              </a:spcBef>
            </a:pPr>
            <a:r>
              <a:rPr lang="en-US" sz="2800" dirty="0">
                <a:latin typeface="Calibri" panose="020F0502020204030204" pitchFamily="34" charset="0"/>
              </a:rPr>
              <a:t>distributed (cluster)</a:t>
            </a:r>
            <a:endParaRPr lang="en-US" sz="2800" dirty="0">
              <a:latin typeface="Arial" panose="020B0604020202020204" pitchFamily="34" charset="0"/>
            </a:endParaRPr>
          </a:p>
          <a:p>
            <a:pPr marL="457200" lvl="1" fontAlgn="t">
              <a:spcBef>
                <a:spcPts val="0"/>
              </a:spcBef>
            </a:pPr>
            <a:r>
              <a:rPr lang="en-US" sz="2800" dirty="0">
                <a:latin typeface="Calibri" panose="020F0502020204030204" pitchFamily="34" charset="0"/>
              </a:rPr>
              <a:t>distributed (cluster) via external tools</a:t>
            </a:r>
            <a:endParaRPr lang="pl-PL" sz="2800" dirty="0">
              <a:latin typeface="Calibri" panose="020F0502020204030204" pitchFamily="34" charset="0"/>
            </a:endParaRPr>
          </a:p>
          <a:p>
            <a:pPr marL="0" fontAlgn="t">
              <a:spcBef>
                <a:spcPts val="0"/>
              </a:spcBef>
            </a:pPr>
            <a:r>
              <a:rPr lang="pl-PL" sz="3200" dirty="0">
                <a:latin typeface="Calibri" panose="020F0502020204030204" pitchFamily="34" charset="0"/>
              </a:rPr>
              <a:t>GPU </a:t>
            </a:r>
            <a:r>
              <a:rPr lang="pl-PL" sz="3200" dirty="0" err="1">
                <a:latin typeface="Calibri" panose="020F0502020204030204" pitchFamily="34" charset="0"/>
              </a:rPr>
              <a:t>computing</a:t>
            </a:r>
            <a:endParaRPr lang="en-US" sz="3200" dirty="0">
              <a:latin typeface="Arial" panose="020B0604020202020204" pitchFamily="34" charset="0"/>
            </a:endParaRPr>
          </a:p>
        </p:txBody>
      </p:sp>
    </p:spTree>
    <p:extLst>
      <p:ext uri="{BB962C8B-B14F-4D97-AF65-F5344CB8AC3E}">
        <p14:creationId xmlns:p14="http://schemas.microsoft.com/office/powerpoint/2010/main" val="2287528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Typical pattern for distributed computation</a:t>
            </a:r>
          </a:p>
        </p:txBody>
      </p:sp>
      <p:sp>
        <p:nvSpPr>
          <p:cNvPr id="3" name="Symbol zastępczy zawartości 2"/>
          <p:cNvSpPr>
            <a:spLocks noGrp="1"/>
          </p:cNvSpPr>
          <p:nvPr>
            <p:ph idx="1"/>
          </p:nvPr>
        </p:nvSpPr>
        <p:spPr>
          <a:xfrm>
            <a:off x="838200" y="1481380"/>
            <a:ext cx="10515600" cy="4705804"/>
          </a:xfrm>
        </p:spPr>
        <p:txBody>
          <a:bodyPr>
            <a:normAutofit fontScale="85000" lnSpcReduction="20000"/>
          </a:bodyPr>
          <a:lstStyle/>
          <a:p>
            <a:pPr marL="0" indent="0">
              <a:buNone/>
            </a:pPr>
            <a:r>
              <a:rPr lang="en-US" b="1" noProof="1">
                <a:latin typeface="Courier New" panose="02070309020205020404" pitchFamily="49" charset="0"/>
                <a:cs typeface="Courier New" panose="02070309020205020404" pitchFamily="49" charset="0"/>
              </a:rPr>
              <a:t>using</a:t>
            </a:r>
            <a:r>
              <a:rPr lang="en-US" noProof="1">
                <a:latin typeface="Courier New" panose="02070309020205020404" pitchFamily="49" charset="0"/>
                <a:cs typeface="Courier New" panose="02070309020205020404" pitchFamily="49" charset="0"/>
              </a:rPr>
              <a:t> Distributed</a:t>
            </a:r>
          </a:p>
          <a:p>
            <a:pPr marL="0" indent="0">
              <a:buNone/>
            </a:pPr>
            <a:r>
              <a:rPr lang="en-US" noProof="1">
                <a:latin typeface="Courier New" panose="02070309020205020404" pitchFamily="49" charset="0"/>
                <a:cs typeface="Courier New" panose="02070309020205020404" pitchFamily="49" charset="0"/>
              </a:rPr>
              <a:t>addprocs(4);</a:t>
            </a:r>
            <a:r>
              <a:rPr lang="pl-PL" noProof="1">
                <a:latin typeface="Courier New" panose="02070309020205020404" pitchFamily="49" charset="0"/>
                <a:cs typeface="Courier New" panose="02070309020205020404" pitchFamily="49" charset="0"/>
              </a:rPr>
              <a:t>  # instead –p </a:t>
            </a:r>
            <a:endParaRPr lang="en-US" noProof="1">
              <a:latin typeface="Courier New" panose="02070309020205020404" pitchFamily="49" charset="0"/>
              <a:cs typeface="Courier New" panose="02070309020205020404" pitchFamily="49" charset="0"/>
            </a:endParaRPr>
          </a:p>
          <a:p>
            <a:pPr marL="0" indent="0">
              <a:buNone/>
            </a:pPr>
            <a:endParaRPr lang="en-US" noProof="1">
              <a:latin typeface="Courier New" panose="02070309020205020404" pitchFamily="49" charset="0"/>
              <a:cs typeface="Courier New" panose="02070309020205020404" pitchFamily="49" charset="0"/>
            </a:endParaRPr>
          </a:p>
          <a:p>
            <a:pPr marL="0" indent="0">
              <a:buNone/>
            </a:pPr>
            <a:r>
              <a:rPr lang="en-US" noProof="1">
                <a:latin typeface="Courier New" panose="02070309020205020404" pitchFamily="49" charset="0"/>
                <a:cs typeface="Courier New" panose="02070309020205020404" pitchFamily="49" charset="0"/>
              </a:rPr>
              <a:t>@</a:t>
            </a:r>
            <a:r>
              <a:rPr lang="en-US" b="1" noProof="1">
                <a:latin typeface="Courier New" panose="02070309020205020404" pitchFamily="49" charset="0"/>
                <a:cs typeface="Courier New" panose="02070309020205020404" pitchFamily="49" charset="0"/>
              </a:rPr>
              <a:t>everywhere</a:t>
            </a:r>
            <a:r>
              <a:rPr lang="en-US" noProof="1">
                <a:latin typeface="Courier New" panose="02070309020205020404" pitchFamily="49" charset="0"/>
                <a:cs typeface="Courier New" panose="02070309020205020404" pitchFamily="49" charset="0"/>
              </a:rPr>
              <a:t> include("worker_setup.jl")</a:t>
            </a:r>
          </a:p>
          <a:p>
            <a:pPr marL="0" indent="0">
              <a:buNone/>
            </a:pPr>
            <a:endParaRPr lang="en-US" noProof="1">
              <a:latin typeface="Courier New" panose="02070309020205020404" pitchFamily="49" charset="0"/>
              <a:cs typeface="Courier New" panose="02070309020205020404" pitchFamily="49" charset="0"/>
            </a:endParaRPr>
          </a:p>
          <a:p>
            <a:pPr marL="0" indent="0">
              <a:buNone/>
            </a:pPr>
            <a:r>
              <a:rPr lang="en-US" b="1" noProof="1">
                <a:latin typeface="Courier New" panose="02070309020205020404" pitchFamily="49" charset="0"/>
                <a:cs typeface="Courier New" panose="02070309020205020404" pitchFamily="49" charset="0"/>
              </a:rPr>
              <a:t>function</a:t>
            </a:r>
            <a:r>
              <a:rPr lang="en-US" noProof="1">
                <a:latin typeface="Courier New" panose="02070309020205020404" pitchFamily="49" charset="0"/>
                <a:cs typeface="Courier New" panose="02070309020205020404" pitchFamily="49" charset="0"/>
              </a:rPr>
              <a:t> init_worker()    </a:t>
            </a:r>
          </a:p>
          <a:p>
            <a:pPr marL="0" indent="0">
              <a:buNone/>
            </a:pPr>
            <a:r>
              <a:rPr lang="en-US" noProof="1">
                <a:latin typeface="Courier New" panose="02070309020205020404" pitchFamily="49" charset="0"/>
                <a:cs typeface="Courier New" panose="02070309020205020404" pitchFamily="49" charset="0"/>
              </a:rPr>
              <a:t>   Random.seed!(myid())</a:t>
            </a:r>
          </a:p>
          <a:p>
            <a:pPr marL="0" indent="0">
              <a:buNone/>
            </a:pPr>
            <a:r>
              <a:rPr lang="en-US" b="1" noProof="1">
                <a:latin typeface="Courier New" panose="02070309020205020404" pitchFamily="49" charset="0"/>
                <a:cs typeface="Courier New" panose="02070309020205020404" pitchFamily="49" charset="0"/>
              </a:rPr>
              <a:t>end</a:t>
            </a:r>
          </a:p>
          <a:p>
            <a:pPr marL="0" indent="0">
              <a:buNone/>
            </a:pPr>
            <a:endParaRPr lang="en-US" noProof="1">
              <a:latin typeface="Courier New" panose="02070309020205020404" pitchFamily="49" charset="0"/>
              <a:cs typeface="Courier New" panose="02070309020205020404" pitchFamily="49" charset="0"/>
            </a:endParaRPr>
          </a:p>
          <a:p>
            <a:pPr marL="0" indent="0">
              <a:buNone/>
            </a:pPr>
            <a:r>
              <a:rPr lang="en-US" noProof="1">
                <a:latin typeface="Courier New" panose="02070309020205020404" pitchFamily="49" charset="0"/>
                <a:cs typeface="Courier New" panose="02070309020205020404" pitchFamily="49" charset="0"/>
              </a:rPr>
              <a:t>@</a:t>
            </a:r>
            <a:r>
              <a:rPr lang="en-US" b="1" noProof="1">
                <a:latin typeface="Courier New" panose="02070309020205020404" pitchFamily="49" charset="0"/>
                <a:cs typeface="Courier New" panose="02070309020205020404" pitchFamily="49" charset="0"/>
              </a:rPr>
              <a:t>sync for</a:t>
            </a:r>
            <a:r>
              <a:rPr lang="en-US" noProof="1">
                <a:latin typeface="Courier New" panose="02070309020205020404" pitchFamily="49" charset="0"/>
                <a:cs typeface="Courier New" panose="02070309020205020404" pitchFamily="49" charset="0"/>
              </a:rPr>
              <a:t> wid </a:t>
            </a:r>
            <a:r>
              <a:rPr lang="en-US" b="1" noProof="1">
                <a:latin typeface="Courier New" panose="02070309020205020404" pitchFamily="49" charset="0"/>
                <a:cs typeface="Courier New" panose="02070309020205020404" pitchFamily="49" charset="0"/>
              </a:rPr>
              <a:t>in</a:t>
            </a:r>
            <a:r>
              <a:rPr lang="en-US" noProof="1">
                <a:latin typeface="Courier New" panose="02070309020205020404" pitchFamily="49" charset="0"/>
                <a:cs typeface="Courier New" panose="02070309020205020404" pitchFamily="49" charset="0"/>
              </a:rPr>
              <a:t> workers()</a:t>
            </a:r>
          </a:p>
          <a:p>
            <a:pPr marL="0" indent="0">
              <a:buNone/>
            </a:pPr>
            <a:r>
              <a:rPr lang="en-US" noProof="1">
                <a:latin typeface="Courier New" panose="02070309020205020404" pitchFamily="49" charset="0"/>
                <a:cs typeface="Courier New" panose="02070309020205020404" pitchFamily="49" charset="0"/>
              </a:rPr>
              <a:t>    @</a:t>
            </a:r>
            <a:r>
              <a:rPr lang="en-US" b="1" noProof="1">
                <a:latin typeface="Courier New" panose="02070309020205020404" pitchFamily="49" charset="0"/>
                <a:cs typeface="Courier New" panose="02070309020205020404" pitchFamily="49" charset="0"/>
              </a:rPr>
              <a:t>async </a:t>
            </a:r>
            <a:r>
              <a:rPr lang="en-US" noProof="1">
                <a:latin typeface="Courier New" panose="02070309020205020404" pitchFamily="49" charset="0"/>
                <a:cs typeface="Courier New" panose="02070309020205020404" pitchFamily="49" charset="0"/>
              </a:rPr>
              <a:t>fetch(@</a:t>
            </a:r>
            <a:r>
              <a:rPr lang="en-US" b="1" noProof="1">
                <a:latin typeface="Courier New" panose="02070309020205020404" pitchFamily="49" charset="0"/>
                <a:cs typeface="Courier New" panose="02070309020205020404" pitchFamily="49" charset="0"/>
              </a:rPr>
              <a:t>spawnat</a:t>
            </a:r>
            <a:r>
              <a:rPr lang="en-US" noProof="1">
                <a:latin typeface="Courier New" panose="02070309020205020404" pitchFamily="49" charset="0"/>
                <a:cs typeface="Courier New" panose="02070309020205020404" pitchFamily="49" charset="0"/>
              </a:rPr>
              <a:t> wid init_worker())</a:t>
            </a:r>
          </a:p>
          <a:p>
            <a:pPr marL="0" indent="0">
              <a:buNone/>
            </a:pPr>
            <a:r>
              <a:rPr lang="en-US" b="1" noProof="1">
                <a:latin typeface="Courier New" panose="02070309020205020404" pitchFamily="49" charset="0"/>
                <a:cs typeface="Courier New" panose="02070309020205020404" pitchFamily="49" charset="0"/>
              </a:rPr>
              <a:t>end</a:t>
            </a:r>
          </a:p>
          <a:p>
            <a:pPr marL="0" indent="0">
              <a:buNone/>
            </a:pPr>
            <a:endParaRPr lang="en-US" noProof="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353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Writing distributed loops</a:t>
            </a:r>
          </a:p>
        </p:txBody>
      </p:sp>
      <p:sp>
        <p:nvSpPr>
          <p:cNvPr id="3" name="Symbol zastępczy zawartości 2"/>
          <p:cNvSpPr>
            <a:spLocks noGrp="1"/>
          </p:cNvSpPr>
          <p:nvPr>
            <p:ph idx="1"/>
          </p:nvPr>
        </p:nvSpPr>
        <p:spPr/>
        <p:txBody>
          <a:bodyPr>
            <a:normAutofit/>
          </a:bodyPr>
          <a:lstStyle/>
          <a:p>
            <a:pPr marL="0" indent="0">
              <a:buNone/>
            </a:pPr>
            <a:r>
              <a:rPr lang="en-US" noProof="1">
                <a:latin typeface="Courier New" panose="02070309020205020404" pitchFamily="49" charset="0"/>
                <a:cs typeface="Courier New" panose="02070309020205020404" pitchFamily="49" charset="0"/>
              </a:rPr>
              <a:t>data = @</a:t>
            </a:r>
            <a:r>
              <a:rPr lang="en-US" b="1" noProof="1">
                <a:latin typeface="Courier New" panose="02070309020205020404" pitchFamily="49" charset="0"/>
                <a:cs typeface="Courier New" panose="02070309020205020404" pitchFamily="49" charset="0"/>
              </a:rPr>
              <a:t>distributed</a:t>
            </a:r>
            <a:r>
              <a:rPr lang="en-US" noProof="1">
                <a:latin typeface="Courier New" panose="02070309020205020404" pitchFamily="49" charset="0"/>
                <a:cs typeface="Courier New" panose="02070309020205020404" pitchFamily="49" charset="0"/>
              </a:rPr>
              <a:t> (append!) for (i, j) = 	vec(collect(Iterators.product(1:4, 1:5)))</a:t>
            </a:r>
          </a:p>
          <a:p>
            <a:pPr marL="0" indent="0">
              <a:buNone/>
            </a:pPr>
            <a:r>
              <a:rPr lang="en-US" noProof="1">
                <a:latin typeface="Courier New" panose="02070309020205020404" pitchFamily="49" charset="0"/>
                <a:cs typeface="Courier New" panose="02070309020205020404" pitchFamily="49" charset="0"/>
              </a:rPr>
              <a:t>    a = rand(1:499)</a:t>
            </a:r>
          </a:p>
          <a:p>
            <a:pPr marL="0" indent="0">
              <a:buNone/>
            </a:pPr>
            <a:r>
              <a:rPr lang="en-US" noProof="1">
                <a:latin typeface="Courier New" panose="02070309020205020404" pitchFamily="49" charset="0"/>
                <a:cs typeface="Courier New" panose="02070309020205020404" pitchFamily="49" charset="0"/>
              </a:rPr>
              <a:t>    b = rand(1:9)*1000</a:t>
            </a:r>
          </a:p>
          <a:p>
            <a:pPr marL="0" indent="0">
              <a:buNone/>
            </a:pPr>
            <a:r>
              <a:rPr lang="en-US" noProof="1">
                <a:latin typeface="Courier New" panose="02070309020205020404" pitchFamily="49" charset="0"/>
                <a:cs typeface="Courier New" panose="02070309020205020404" pitchFamily="49" charset="0"/>
              </a:rPr>
              <a:t>    c = calc(a, b)</a:t>
            </a:r>
          </a:p>
          <a:p>
            <a:pPr marL="0" indent="0">
              <a:buNone/>
            </a:pPr>
            <a:r>
              <a:rPr lang="en-US" noProof="1">
                <a:latin typeface="Courier New" panose="02070309020205020404" pitchFamily="49" charset="0"/>
                <a:cs typeface="Courier New" panose="02070309020205020404" pitchFamily="49" charset="0"/>
              </a:rPr>
              <a:t>    DataFrame(;i,j,a,b,c,procid = myid())</a:t>
            </a:r>
          </a:p>
          <a:p>
            <a:pPr marL="0" indent="0">
              <a:buNone/>
            </a:pPr>
            <a:r>
              <a:rPr lang="en-US" noProof="1">
                <a:latin typeface="Courier New" panose="02070309020205020404" pitchFamily="49" charset="0"/>
                <a:cs typeface="Courier New" panose="02070309020205020404" pitchFamily="49" charset="0"/>
              </a:rPr>
              <a:t>end</a:t>
            </a:r>
            <a:endParaRPr lang="en-US" b="1" noProof="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06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Typical</a:t>
            </a:r>
            <a:r>
              <a:rPr lang="pl-PL" dirty="0"/>
              <a:t> </a:t>
            </a:r>
            <a:r>
              <a:rPr lang="pl-PL" dirty="0" err="1"/>
              <a:t>computation</a:t>
            </a:r>
            <a:r>
              <a:rPr lang="pl-PL" dirty="0"/>
              <a:t> </a:t>
            </a:r>
            <a:r>
              <a:rPr lang="pl-PL" dirty="0" err="1"/>
              <a:t>distribution</a:t>
            </a:r>
            <a:r>
              <a:rPr lang="pl-PL" dirty="0"/>
              <a:t> </a:t>
            </a:r>
            <a:r>
              <a:rPr lang="pl-PL" dirty="0" err="1"/>
              <a:t>pattern</a:t>
            </a:r>
            <a:endParaRPr lang="en-US" dirty="0"/>
          </a:p>
        </p:txBody>
      </p:sp>
      <p:sp>
        <p:nvSpPr>
          <p:cNvPr id="5" name="Prostokąt 4"/>
          <p:cNvSpPr/>
          <p:nvPr/>
        </p:nvSpPr>
        <p:spPr>
          <a:xfrm>
            <a:off x="1000834" y="1852881"/>
            <a:ext cx="7938449" cy="4832092"/>
          </a:xfrm>
          <a:prstGeom prst="rect">
            <a:avLst/>
          </a:prstGeom>
        </p:spPr>
        <p:txBody>
          <a:bodyPr wrap="square">
            <a:spAutoFit/>
          </a:bodyPr>
          <a:lstStyle/>
          <a:p>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everywhere</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function</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f()</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C0C0C0"/>
                </a:solidFill>
                <a:latin typeface="Lucida Console" panose="020B0609040504020204" pitchFamily="49" charset="0"/>
              </a:rPr>
              <a:t># do something </a:t>
            </a:r>
            <a:endParaRPr lang="pl-PL" sz="2400" dirty="0">
              <a:solidFill>
                <a:srgbClr val="C0C0C0"/>
              </a:solidFill>
              <a:latin typeface="Lucida Console" panose="020B0609040504020204" pitchFamily="49" charset="0"/>
            </a:endParaRPr>
          </a:p>
          <a:p>
            <a:r>
              <a:rPr lang="pl-PL" sz="2400" dirty="0">
                <a:solidFill>
                  <a:srgbClr val="C0C0C0"/>
                </a:solidFill>
                <a:latin typeface="Lucida Console" panose="020B0609040504020204" pitchFamily="49" charset="0"/>
              </a:rPr>
              <a:t>	</a:t>
            </a:r>
            <a:r>
              <a:rPr lang="en-US" sz="2400" dirty="0">
                <a:solidFill>
                  <a:srgbClr val="0080C0"/>
                </a:solidFill>
                <a:latin typeface="Lucida Console" panose="020B0609040504020204" pitchFamily="49" charset="0"/>
              </a:rPr>
              <a:t>return</a:t>
            </a:r>
            <a:r>
              <a:rPr lang="en-US" sz="2800" dirty="0">
                <a:solidFill>
                  <a:srgbClr val="000000"/>
                </a:solidFill>
                <a:latin typeface="Courier New" panose="02070309020205020404" pitchFamily="49" charset="0"/>
              </a:rPr>
              <a:t> </a:t>
            </a:r>
            <a:r>
              <a:rPr lang="pl-PL" sz="2800" dirty="0">
                <a:solidFill>
                  <a:srgbClr val="000080"/>
                </a:solidFill>
                <a:latin typeface="Courier New" panose="02070309020205020404" pitchFamily="49" charset="0"/>
              </a:rPr>
              <a:t>sum(</a:t>
            </a:r>
            <a:r>
              <a:rPr lang="pl-PL" sz="2800" dirty="0" err="1">
                <a:solidFill>
                  <a:srgbClr val="000080"/>
                </a:solidFill>
                <a:latin typeface="Courier New" panose="02070309020205020404" pitchFamily="49" charset="0"/>
              </a:rPr>
              <a:t>rand</a:t>
            </a:r>
            <a:r>
              <a:rPr lang="pl-PL" sz="2800" dirty="0">
                <a:solidFill>
                  <a:srgbClr val="000080"/>
                </a:solidFill>
                <a:latin typeface="Courier New" panose="02070309020205020404" pitchFamily="49" charset="0"/>
              </a:rPr>
              <a:t>(10000))</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en-US" sz="2800" dirty="0">
                <a:solidFill>
                  <a:srgbClr val="008000"/>
                </a:solidFill>
                <a:latin typeface="Courier New" panose="02070309020205020404" pitchFamily="49" charset="0"/>
              </a:rPr>
              <a:t>end</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endParaRPr lang="pl-PL" sz="2800" dirty="0">
              <a:solidFill>
                <a:srgbClr val="000000"/>
              </a:solidFill>
              <a:latin typeface="Courier New" panose="02070309020205020404" pitchFamily="49" charset="0"/>
            </a:endParaRPr>
          </a:p>
          <a:p>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sync</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for</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w</a:t>
            </a:r>
            <a:r>
              <a:rPr lang="en-US"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in</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workers()</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a:t>
            </a:r>
            <a:r>
              <a:rPr lang="en-US" sz="2400" dirty="0" err="1">
                <a:solidFill>
                  <a:srgbClr val="000000"/>
                </a:solidFill>
                <a:latin typeface="Consolas" panose="020B0609020204030204" pitchFamily="49" charset="0"/>
              </a:rPr>
              <a:t>async</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begin</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res</a:t>
            </a:r>
            <a:r>
              <a:rPr lang="en-US"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a:t>
            </a:r>
            <a:r>
              <a:rPr lang="en-US"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a:t>
            </a:r>
            <a:r>
              <a:rPr lang="en-US" sz="2400" dirty="0" err="1">
                <a:solidFill>
                  <a:srgbClr val="000000"/>
                </a:solidFill>
                <a:latin typeface="Consolas" panose="020B0609020204030204" pitchFamily="49" charset="0"/>
              </a:rPr>
              <a:t>spawnat</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w</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f()</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values[w</a:t>
            </a:r>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1]</a:t>
            </a:r>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fetch(res)</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end</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en-US" sz="2800" dirty="0">
                <a:solidFill>
                  <a:srgbClr val="008000"/>
                </a:solidFill>
                <a:latin typeface="Courier New" panose="02070309020205020404" pitchFamily="49" charset="0"/>
              </a:rPr>
              <a:t>end</a:t>
            </a:r>
            <a:endParaRPr lang="en-US" sz="2400" dirty="0">
              <a:effectLst/>
            </a:endParaRPr>
          </a:p>
        </p:txBody>
      </p:sp>
    </p:spTree>
    <p:extLst>
      <p:ext uri="{BB962C8B-B14F-4D97-AF65-F5344CB8AC3E}">
        <p14:creationId xmlns:p14="http://schemas.microsoft.com/office/powerpoint/2010/main" val="581344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Sending data across cluster nodes</a:t>
            </a:r>
          </a:p>
        </p:txBody>
      </p:sp>
      <p:sp>
        <p:nvSpPr>
          <p:cNvPr id="4" name="Prostokąt 3"/>
          <p:cNvSpPr/>
          <p:nvPr/>
        </p:nvSpPr>
        <p:spPr>
          <a:xfrm>
            <a:off x="1069073" y="2457145"/>
            <a:ext cx="9985613" cy="2492990"/>
          </a:xfrm>
          <a:prstGeom prst="rect">
            <a:avLst/>
          </a:prstGeom>
        </p:spPr>
        <p:txBody>
          <a:bodyPr wrap="square">
            <a:spAutoFit/>
          </a:bodyPr>
          <a:lstStyle/>
          <a:p>
            <a:r>
              <a:rPr lang="pl-PL" sz="2800" dirty="0">
                <a:solidFill>
                  <a:srgbClr val="0080C0"/>
                </a:solidFill>
                <a:latin typeface="Lucida Console" panose="020B0609040504020204" pitchFamily="49" charset="0"/>
              </a:rPr>
              <a:t>@</a:t>
            </a:r>
            <a:r>
              <a:rPr lang="pl-PL" sz="2800" dirty="0" err="1">
                <a:solidFill>
                  <a:srgbClr val="000000"/>
                </a:solidFill>
                <a:latin typeface="Consolas" panose="020B0609020204030204" pitchFamily="49" charset="0"/>
              </a:rPr>
              <a:t>everywhere</a:t>
            </a:r>
            <a:r>
              <a:rPr lang="pl-PL" sz="3200" dirty="0">
                <a:solidFill>
                  <a:srgbClr val="000000"/>
                </a:solidFill>
                <a:latin typeface="Courier New" panose="02070309020205020404" pitchFamily="49" charset="0"/>
              </a:rPr>
              <a:t> </a:t>
            </a:r>
            <a:r>
              <a:rPr lang="pl-PL" sz="2800" dirty="0" err="1">
                <a:solidFill>
                  <a:srgbClr val="000000"/>
                </a:solidFill>
                <a:latin typeface="Consolas" panose="020B0609020204030204" pitchFamily="49" charset="0"/>
              </a:rPr>
              <a:t>using</a:t>
            </a:r>
            <a:r>
              <a:rPr lang="pl-PL" sz="3200" dirty="0">
                <a:solidFill>
                  <a:srgbClr val="000000"/>
                </a:solidFill>
                <a:latin typeface="Courier New" panose="02070309020205020404" pitchFamily="49" charset="0"/>
              </a:rPr>
              <a:t> </a:t>
            </a:r>
            <a:r>
              <a:rPr lang="pl-PL" sz="2800" dirty="0" err="1">
                <a:solidFill>
                  <a:srgbClr val="000000"/>
                </a:solidFill>
                <a:latin typeface="Consolas" panose="020B0609020204030204" pitchFamily="49" charset="0"/>
              </a:rPr>
              <a:t>ParallelDataTransfer</a:t>
            </a:r>
            <a:endParaRPr lang="en-US" sz="2800" dirty="0">
              <a:solidFill>
                <a:srgbClr val="000000"/>
              </a:solidFill>
              <a:latin typeface="Consolas" panose="020B0609020204030204" pitchFamily="49" charset="0"/>
            </a:endParaRPr>
          </a:p>
          <a:p>
            <a:endParaRPr lang="en-US" sz="2800" dirty="0">
              <a:solidFill>
                <a:srgbClr val="000000"/>
              </a:solidFill>
              <a:latin typeface="Consolas" panose="020B0609020204030204" pitchFamily="49" charset="0"/>
            </a:endParaRPr>
          </a:p>
          <a:p>
            <a:r>
              <a:rPr lang="pl-PL" sz="2800" dirty="0" err="1">
                <a:solidFill>
                  <a:srgbClr val="000000"/>
                </a:solidFill>
                <a:latin typeface="Consolas" panose="020B0609020204030204" pitchFamily="49" charset="0"/>
              </a:rPr>
              <a:t>sendto</a:t>
            </a:r>
            <a:r>
              <a:rPr lang="pl-PL"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workerid</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vara</a:t>
            </a:r>
            <a:r>
              <a:rPr lang="pl-PL" sz="3200" dirty="0">
                <a:solidFill>
                  <a:srgbClr val="000000"/>
                </a:solidFill>
                <a:latin typeface="Courier New" panose="02070309020205020404" pitchFamily="49" charset="0"/>
              </a:rPr>
              <a:t> </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vara</a:t>
            </a:r>
            <a:r>
              <a:rPr lang="pl-PL" sz="2800" dirty="0">
                <a:solidFill>
                  <a:srgbClr val="000000"/>
                </a:solidFill>
                <a:latin typeface="Consolas" panose="020B0609020204030204" pitchFamily="49" charset="0"/>
              </a:rPr>
              <a:t>)</a:t>
            </a:r>
            <a:r>
              <a:rPr lang="pl-PL" sz="3200" dirty="0">
                <a:solidFill>
                  <a:srgbClr val="000000"/>
                </a:solidFill>
                <a:latin typeface="Courier New" panose="02070309020205020404" pitchFamily="49" charset="0"/>
              </a:rPr>
              <a:t> </a:t>
            </a:r>
            <a:endParaRPr lang="en-US" sz="3200" dirty="0">
              <a:solidFill>
                <a:srgbClr val="000000"/>
              </a:solidFill>
              <a:latin typeface="Courier New" panose="02070309020205020404" pitchFamily="49" charset="0"/>
            </a:endParaRPr>
          </a:p>
          <a:p>
            <a:endParaRPr lang="en-US" sz="3200" dirty="0">
              <a:solidFill>
                <a:srgbClr val="000000"/>
              </a:solidFill>
              <a:latin typeface="Courier New" panose="02070309020205020404" pitchFamily="49" charset="0"/>
            </a:endParaRPr>
          </a:p>
          <a:p>
            <a:r>
              <a:rPr lang="pl-PL" sz="2800" dirty="0" err="1">
                <a:solidFill>
                  <a:srgbClr val="000000"/>
                </a:solidFill>
                <a:latin typeface="Consolas" panose="020B0609020204030204" pitchFamily="49" charset="0"/>
              </a:rPr>
              <a:t>sendto</a:t>
            </a:r>
            <a:r>
              <a:rPr lang="pl-PL" sz="2800" dirty="0">
                <a:solidFill>
                  <a:srgbClr val="000000"/>
                </a:solidFill>
                <a:latin typeface="Consolas" panose="020B0609020204030204" pitchFamily="49" charset="0"/>
              </a:rPr>
              <a:t>(</a:t>
            </a:r>
            <a:r>
              <a:rPr lang="en-US" sz="2800" dirty="0">
                <a:solidFill>
                  <a:srgbClr val="000000"/>
                </a:solidFill>
                <a:latin typeface="Consolas" panose="020B0609020204030204" pitchFamily="49" charset="0"/>
              </a:rPr>
              <a:t>[workerid1, workerid2]</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varb</a:t>
            </a:r>
            <a:r>
              <a:rPr lang="en-US" sz="2800" dirty="0">
                <a:solidFill>
                  <a:srgbClr val="000000"/>
                </a:solidFill>
                <a:latin typeface="Consolas" panose="020B0609020204030204" pitchFamily="49" charset="0"/>
              </a:rPr>
              <a:t> </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varb</a:t>
            </a:r>
            <a:r>
              <a:rPr lang="pl-PL" sz="2800" dirty="0">
                <a:solidFill>
                  <a:srgbClr val="000000"/>
                </a:solidFill>
                <a:latin typeface="Consolas" panose="020B0609020204030204" pitchFamily="49" charset="0"/>
              </a:rPr>
              <a:t>)</a:t>
            </a:r>
            <a:endParaRPr lang="pl-PL" sz="2800" dirty="0">
              <a:effectLst/>
            </a:endParaRPr>
          </a:p>
        </p:txBody>
      </p:sp>
    </p:spTree>
    <p:extLst>
      <p:ext uri="{BB962C8B-B14F-4D97-AF65-F5344CB8AC3E}">
        <p14:creationId xmlns:p14="http://schemas.microsoft.com/office/powerpoint/2010/main" val="1258194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4E9B3C-45C2-4F37-B6F4-4ECFAAF1C8F7}"/>
              </a:ext>
            </a:extLst>
          </p:cNvPr>
          <p:cNvSpPr>
            <a:spLocks noGrp="1"/>
          </p:cNvSpPr>
          <p:nvPr>
            <p:ph type="title"/>
          </p:nvPr>
        </p:nvSpPr>
        <p:spPr/>
        <p:txBody>
          <a:bodyPr/>
          <a:lstStyle/>
          <a:p>
            <a:r>
              <a:rPr lang="en-US" dirty="0"/>
              <a:t>Cellular automaton</a:t>
            </a:r>
            <a:endParaRPr lang="pl-PL" dirty="0"/>
          </a:p>
        </p:txBody>
      </p:sp>
      <p:pic>
        <p:nvPicPr>
          <p:cNvPr id="5" name="Obraz 4">
            <a:extLst>
              <a:ext uri="{FF2B5EF4-FFF2-40B4-BE49-F238E27FC236}">
                <a16:creationId xmlns:a16="http://schemas.microsoft.com/office/drawing/2014/main" id="{01AB44C3-C0BA-4ED7-9EEB-2E3E238CC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2" y="1484195"/>
            <a:ext cx="7938901" cy="5373805"/>
          </a:xfrm>
          <a:prstGeom prst="rect">
            <a:avLst/>
          </a:prstGeom>
        </p:spPr>
      </p:pic>
      <p:pic>
        <p:nvPicPr>
          <p:cNvPr id="7" name="Obraz 6">
            <a:extLst>
              <a:ext uri="{FF2B5EF4-FFF2-40B4-BE49-F238E27FC236}">
                <a16:creationId xmlns:a16="http://schemas.microsoft.com/office/drawing/2014/main" id="{A6126635-7799-4BE0-9FEE-0DDD7DD87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007" y="3710431"/>
            <a:ext cx="4072869" cy="2040499"/>
          </a:xfrm>
          <a:prstGeom prst="rect">
            <a:avLst/>
          </a:prstGeom>
        </p:spPr>
      </p:pic>
      <p:sp>
        <p:nvSpPr>
          <p:cNvPr id="8" name="Prostokąt 7">
            <a:extLst>
              <a:ext uri="{FF2B5EF4-FFF2-40B4-BE49-F238E27FC236}">
                <a16:creationId xmlns:a16="http://schemas.microsoft.com/office/drawing/2014/main" id="{A71C1BC4-4EB3-44D9-A275-A05371355E46}"/>
              </a:ext>
            </a:extLst>
          </p:cNvPr>
          <p:cNvSpPr/>
          <p:nvPr/>
        </p:nvSpPr>
        <p:spPr>
          <a:xfrm>
            <a:off x="7433969" y="6038027"/>
            <a:ext cx="4367542" cy="646331"/>
          </a:xfrm>
          <a:prstGeom prst="rect">
            <a:avLst/>
          </a:prstGeom>
        </p:spPr>
        <p:txBody>
          <a:bodyPr wrap="none">
            <a:spAutoFit/>
          </a:bodyPr>
          <a:lstStyle/>
          <a:p>
            <a:r>
              <a:rPr lang="en-US" dirty="0"/>
              <a:t>Source:</a:t>
            </a:r>
          </a:p>
          <a:p>
            <a:r>
              <a:rPr lang="pl-PL" dirty="0"/>
              <a:t>http://mathworld.wolfram.com/Rule30.html</a:t>
            </a:r>
          </a:p>
        </p:txBody>
      </p:sp>
    </p:spTree>
    <p:extLst>
      <p:ext uri="{BB962C8B-B14F-4D97-AF65-F5344CB8AC3E}">
        <p14:creationId xmlns:p14="http://schemas.microsoft.com/office/powerpoint/2010/main" val="2602717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7797E6-0468-48A6-AE03-DF9E19D054E3}"/>
              </a:ext>
            </a:extLst>
          </p:cNvPr>
          <p:cNvSpPr>
            <a:spLocks noGrp="1"/>
          </p:cNvSpPr>
          <p:nvPr>
            <p:ph type="title"/>
          </p:nvPr>
        </p:nvSpPr>
        <p:spPr/>
        <p:txBody>
          <a:bodyPr/>
          <a:lstStyle/>
          <a:p>
            <a:r>
              <a:rPr lang="en-US" dirty="0"/>
              <a:t>Distributed cellular automaton</a:t>
            </a:r>
            <a:endParaRPr lang="pl-PL" dirty="0"/>
          </a:p>
        </p:txBody>
      </p:sp>
      <p:sp>
        <p:nvSpPr>
          <p:cNvPr id="3" name="Symbol zastępczy zawartości 2">
            <a:extLst>
              <a:ext uri="{FF2B5EF4-FFF2-40B4-BE49-F238E27FC236}">
                <a16:creationId xmlns:a16="http://schemas.microsoft.com/office/drawing/2014/main" id="{D38E8E98-A617-45D6-BF54-5B597320B9A2}"/>
              </a:ext>
            </a:extLst>
          </p:cNvPr>
          <p:cNvSpPr>
            <a:spLocks noGrp="1"/>
          </p:cNvSpPr>
          <p:nvPr>
            <p:ph idx="1"/>
          </p:nvPr>
        </p:nvSpPr>
        <p:spPr/>
        <p:txBody>
          <a:bodyPr/>
          <a:lstStyle/>
          <a:p>
            <a:r>
              <a:rPr lang="en-US" dirty="0"/>
              <a:t>Distributing data among worker processes </a:t>
            </a:r>
            <a:endParaRPr lang="pl-PL" dirty="0"/>
          </a:p>
        </p:txBody>
      </p:sp>
      <p:pic>
        <p:nvPicPr>
          <p:cNvPr id="4" name="Obraz 3">
            <a:extLst>
              <a:ext uri="{FF2B5EF4-FFF2-40B4-BE49-F238E27FC236}">
                <a16:creationId xmlns:a16="http://schemas.microsoft.com/office/drawing/2014/main" id="{2C108AE1-6FA2-4FFB-9F3A-F1A3A53443C5}"/>
              </a:ext>
            </a:extLst>
          </p:cNvPr>
          <p:cNvPicPr>
            <a:picLocks noChangeAspect="1"/>
          </p:cNvPicPr>
          <p:nvPr/>
        </p:nvPicPr>
        <p:blipFill>
          <a:blip r:embed="rId2"/>
          <a:stretch>
            <a:fillRect/>
          </a:stretch>
        </p:blipFill>
        <p:spPr>
          <a:xfrm>
            <a:off x="1488780" y="2373794"/>
            <a:ext cx="9582376" cy="3938106"/>
          </a:xfrm>
          <a:prstGeom prst="rect">
            <a:avLst/>
          </a:prstGeom>
        </p:spPr>
      </p:pic>
    </p:spTree>
    <p:extLst>
      <p:ext uri="{BB962C8B-B14F-4D97-AF65-F5344CB8AC3E}">
        <p14:creationId xmlns:p14="http://schemas.microsoft.com/office/powerpoint/2010/main" val="3380646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0592BE-1FF3-4C4C-92D6-FEFC385F119A}"/>
              </a:ext>
            </a:extLst>
          </p:cNvPr>
          <p:cNvSpPr>
            <a:spLocks noGrp="1"/>
          </p:cNvSpPr>
          <p:nvPr>
            <p:ph type="title"/>
          </p:nvPr>
        </p:nvSpPr>
        <p:spPr/>
        <p:txBody>
          <a:bodyPr/>
          <a:lstStyle/>
          <a:p>
            <a:r>
              <a:rPr lang="en-US" dirty="0"/>
              <a:t>cellular automaton</a:t>
            </a:r>
          </a:p>
        </p:txBody>
      </p:sp>
      <p:sp>
        <p:nvSpPr>
          <p:cNvPr id="3" name="Symbol zastępczy zawartości 2">
            <a:extLst>
              <a:ext uri="{FF2B5EF4-FFF2-40B4-BE49-F238E27FC236}">
                <a16:creationId xmlns:a16="http://schemas.microsoft.com/office/drawing/2014/main" id="{0BD33D08-C000-49C8-ABE7-900AD1F3CC01}"/>
              </a:ext>
            </a:extLst>
          </p:cNvPr>
          <p:cNvSpPr>
            <a:spLocks noGrp="1"/>
          </p:cNvSpPr>
          <p:nvPr>
            <p:ph idx="1"/>
          </p:nvPr>
        </p:nvSpPr>
        <p:spPr/>
        <p:txBody>
          <a:bodyPr>
            <a:normAutofit fontScale="85000" lnSpcReduction="20000"/>
          </a:bodyPr>
          <a:lstStyle/>
          <a:p>
            <a:pPr marL="0" indent="0">
              <a:buNone/>
            </a:pPr>
            <a:r>
              <a:rPr lang="pl-PL" dirty="0" err="1"/>
              <a:t>using</a:t>
            </a:r>
            <a:r>
              <a:rPr lang="pl-PL" dirty="0"/>
              <a:t> Distributed</a:t>
            </a:r>
          </a:p>
          <a:p>
            <a:pPr marL="0" indent="0">
              <a:buNone/>
            </a:pPr>
            <a:r>
              <a:rPr lang="pl-PL" dirty="0"/>
              <a:t>@</a:t>
            </a:r>
            <a:r>
              <a:rPr lang="pl-PL" dirty="0" err="1"/>
              <a:t>everywhere</a:t>
            </a:r>
            <a:r>
              <a:rPr lang="pl-PL" dirty="0"/>
              <a:t> </a:t>
            </a:r>
            <a:r>
              <a:rPr lang="pl-PL" dirty="0" err="1"/>
              <a:t>using</a:t>
            </a:r>
            <a:r>
              <a:rPr lang="pl-PL" dirty="0"/>
              <a:t> </a:t>
            </a:r>
            <a:r>
              <a:rPr lang="pl-PL" dirty="0" err="1"/>
              <a:t>ParallelDataTransfer</a:t>
            </a:r>
            <a:endParaRPr lang="en-US" dirty="0"/>
          </a:p>
          <a:p>
            <a:pPr marL="0" indent="0">
              <a:buNone/>
            </a:pPr>
            <a:endParaRPr lang="pl-PL" dirty="0"/>
          </a:p>
          <a:p>
            <a:pPr marL="0" indent="0">
              <a:buNone/>
            </a:pPr>
            <a:r>
              <a:rPr lang="pl-PL" dirty="0"/>
              <a:t>@</a:t>
            </a:r>
            <a:r>
              <a:rPr lang="pl-PL" dirty="0" err="1"/>
              <a:t>everywhere</a:t>
            </a:r>
            <a:r>
              <a:rPr lang="pl-PL" dirty="0"/>
              <a:t> </a:t>
            </a:r>
            <a:r>
              <a:rPr lang="pl-PL" dirty="0" err="1"/>
              <a:t>function</a:t>
            </a:r>
            <a:r>
              <a:rPr lang="pl-PL" dirty="0"/>
              <a:t> rule30(ca::</a:t>
            </a:r>
            <a:r>
              <a:rPr lang="pl-PL" dirty="0" err="1"/>
              <a:t>Array</a:t>
            </a:r>
            <a:r>
              <a:rPr lang="pl-PL" dirty="0"/>
              <a:t>{</a:t>
            </a:r>
            <a:r>
              <a:rPr lang="pl-PL" dirty="0" err="1"/>
              <a:t>Bool</a:t>
            </a:r>
            <a:r>
              <a:rPr lang="pl-PL" dirty="0"/>
              <a:t>})</a:t>
            </a:r>
          </a:p>
          <a:p>
            <a:pPr marL="0" indent="0">
              <a:buNone/>
            </a:pPr>
            <a:r>
              <a:rPr lang="pl-PL" dirty="0"/>
              <a:t>    </a:t>
            </a:r>
            <a:r>
              <a:rPr lang="pl-PL" dirty="0" err="1"/>
              <a:t>lastv</a:t>
            </a:r>
            <a:r>
              <a:rPr lang="pl-PL" dirty="0"/>
              <a:t> = ca[1]</a:t>
            </a:r>
          </a:p>
          <a:p>
            <a:pPr marL="0" indent="0">
              <a:buNone/>
            </a:pPr>
            <a:r>
              <a:rPr lang="pl-PL" dirty="0"/>
              <a:t>    for i in 2:(</a:t>
            </a:r>
            <a:r>
              <a:rPr lang="pl-PL" dirty="0" err="1"/>
              <a:t>length</a:t>
            </a:r>
            <a:r>
              <a:rPr lang="pl-PL" dirty="0"/>
              <a:t>(ca)-1)</a:t>
            </a:r>
          </a:p>
          <a:p>
            <a:pPr marL="0" indent="0">
              <a:buNone/>
            </a:pPr>
            <a:r>
              <a:rPr lang="pl-PL" dirty="0"/>
              <a:t>        </a:t>
            </a:r>
            <a:r>
              <a:rPr lang="pl-PL" dirty="0" err="1"/>
              <a:t>current</a:t>
            </a:r>
            <a:r>
              <a:rPr lang="pl-PL" dirty="0"/>
              <a:t> = ca[i]</a:t>
            </a:r>
          </a:p>
          <a:p>
            <a:pPr marL="0" indent="0">
              <a:buNone/>
            </a:pPr>
            <a:r>
              <a:rPr lang="pl-PL" dirty="0"/>
              <a:t>        ca[i] = </a:t>
            </a:r>
            <a:r>
              <a:rPr lang="pl-PL" dirty="0" err="1"/>
              <a:t>xor</a:t>
            </a:r>
            <a:r>
              <a:rPr lang="pl-PL" dirty="0"/>
              <a:t>(</a:t>
            </a:r>
            <a:r>
              <a:rPr lang="pl-PL" dirty="0" err="1"/>
              <a:t>lastv</a:t>
            </a:r>
            <a:r>
              <a:rPr lang="pl-PL" dirty="0"/>
              <a:t>, ca[i] || ca[i+1])</a:t>
            </a:r>
          </a:p>
          <a:p>
            <a:pPr marL="0" indent="0">
              <a:buNone/>
            </a:pPr>
            <a:r>
              <a:rPr lang="pl-PL" dirty="0"/>
              <a:t>        </a:t>
            </a:r>
            <a:r>
              <a:rPr lang="pl-PL" dirty="0" err="1"/>
              <a:t>lastv</a:t>
            </a:r>
            <a:r>
              <a:rPr lang="pl-PL" dirty="0"/>
              <a:t> = </a:t>
            </a:r>
            <a:r>
              <a:rPr lang="pl-PL" dirty="0" err="1"/>
              <a:t>current</a:t>
            </a:r>
            <a:endParaRPr lang="pl-PL" dirty="0"/>
          </a:p>
          <a:p>
            <a:pPr marL="0" indent="0">
              <a:buNone/>
            </a:pPr>
            <a:r>
              <a:rPr lang="pl-PL" dirty="0"/>
              <a:t>    end</a:t>
            </a:r>
          </a:p>
          <a:p>
            <a:pPr marL="0" indent="0">
              <a:buNone/>
            </a:pPr>
            <a:r>
              <a:rPr lang="pl-PL" dirty="0"/>
              <a:t>end</a:t>
            </a:r>
          </a:p>
          <a:p>
            <a:pPr marL="0" indent="0">
              <a:buNone/>
            </a:pPr>
            <a:endParaRPr lang="pl-PL" dirty="0"/>
          </a:p>
        </p:txBody>
      </p:sp>
    </p:spTree>
    <p:extLst>
      <p:ext uri="{BB962C8B-B14F-4D97-AF65-F5344CB8AC3E}">
        <p14:creationId xmlns:p14="http://schemas.microsoft.com/office/powerpoint/2010/main" val="3075878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D6271567-2ADE-42E3-A92E-A3BD0A341D88}"/>
              </a:ext>
            </a:extLst>
          </p:cNvPr>
          <p:cNvSpPr>
            <a:spLocks noGrp="1"/>
          </p:cNvSpPr>
          <p:nvPr>
            <p:ph idx="1"/>
          </p:nvPr>
        </p:nvSpPr>
        <p:spPr/>
        <p:txBody>
          <a:bodyPr>
            <a:normAutofit/>
          </a:bodyPr>
          <a:lstStyle/>
          <a:p>
            <a:pPr marL="0" indent="0">
              <a:buNone/>
            </a:pPr>
            <a:r>
              <a:rPr lang="pl-PL" dirty="0"/>
              <a:t>@everywhere </a:t>
            </a:r>
            <a:r>
              <a:rPr lang="pl-PL" dirty="0" err="1"/>
              <a:t>function</a:t>
            </a:r>
            <a:r>
              <a:rPr lang="pl-PL" dirty="0"/>
              <a:t> </a:t>
            </a:r>
            <a:r>
              <a:rPr lang="pl-PL" dirty="0" err="1"/>
              <a:t>getsetborder</a:t>
            </a:r>
            <a:r>
              <a:rPr lang="pl-PL" dirty="0"/>
              <a:t>()</a:t>
            </a:r>
          </a:p>
          <a:p>
            <a:pPr marL="0" indent="0">
              <a:buNone/>
            </a:pPr>
            <a:r>
              <a:rPr lang="pl-PL" dirty="0"/>
              <a:t>    ca</a:t>
            </a:r>
            <a:r>
              <a:rPr lang="en-US" dirty="0"/>
              <a:t>a</a:t>
            </a:r>
            <a:r>
              <a:rPr lang="pl-PL" dirty="0"/>
              <a:t>[1] = (@fetchfrom </a:t>
            </a:r>
            <a:r>
              <a:rPr lang="pl-PL" dirty="0" err="1"/>
              <a:t>neighbours</a:t>
            </a:r>
            <a:r>
              <a:rPr lang="pl-PL" dirty="0"/>
              <a:t>[1] </a:t>
            </a:r>
            <a:r>
              <a:rPr lang="en-US" dirty="0"/>
              <a:t>get</a:t>
            </a:r>
            <a:r>
              <a:rPr lang="pl-PL" dirty="0" err="1"/>
              <a:t>caa</a:t>
            </a:r>
            <a:r>
              <a:rPr lang="pl-PL" dirty="0"/>
              <a:t>[end-1])</a:t>
            </a:r>
          </a:p>
          <a:p>
            <a:pPr marL="0" indent="0">
              <a:buNone/>
            </a:pPr>
            <a:r>
              <a:rPr lang="pl-PL" dirty="0"/>
              <a:t>    ca</a:t>
            </a:r>
            <a:r>
              <a:rPr lang="en-US" dirty="0"/>
              <a:t>a</a:t>
            </a:r>
            <a:r>
              <a:rPr lang="pl-PL" dirty="0"/>
              <a:t>[end] = (@fetchfrom </a:t>
            </a:r>
            <a:r>
              <a:rPr lang="pl-PL" dirty="0" err="1"/>
              <a:t>neighbours</a:t>
            </a:r>
            <a:r>
              <a:rPr lang="pl-PL" dirty="0"/>
              <a:t>[2] </a:t>
            </a:r>
            <a:r>
              <a:rPr lang="en-US" dirty="0"/>
              <a:t>get</a:t>
            </a:r>
            <a:r>
              <a:rPr lang="pl-PL" dirty="0" err="1"/>
              <a:t>caa</a:t>
            </a:r>
            <a:r>
              <a:rPr lang="pl-PL" dirty="0"/>
              <a:t>[2])</a:t>
            </a:r>
          </a:p>
          <a:p>
            <a:pPr marL="0" indent="0">
              <a:buNone/>
            </a:pPr>
            <a:r>
              <a:rPr lang="pl-PL" dirty="0"/>
              <a:t>end</a:t>
            </a:r>
            <a:endParaRPr lang="en-US" dirty="0"/>
          </a:p>
          <a:p>
            <a:pPr marL="0" indent="0">
              <a:buNone/>
            </a:pPr>
            <a:endParaRPr lang="pl-PL" dirty="0"/>
          </a:p>
        </p:txBody>
      </p:sp>
    </p:spTree>
    <p:extLst>
      <p:ext uri="{BB962C8B-B14F-4D97-AF65-F5344CB8AC3E}">
        <p14:creationId xmlns:p14="http://schemas.microsoft.com/office/powerpoint/2010/main" val="3016009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9CE830F-0FA5-4002-8893-B34A8E80DD5F}"/>
              </a:ext>
            </a:extLst>
          </p:cNvPr>
          <p:cNvSpPr>
            <a:spLocks noGrp="1"/>
          </p:cNvSpPr>
          <p:nvPr>
            <p:ph idx="1"/>
          </p:nvPr>
        </p:nvSpPr>
        <p:spPr>
          <a:xfrm>
            <a:off x="838200" y="570016"/>
            <a:ext cx="10515600" cy="5949537"/>
          </a:xfrm>
        </p:spPr>
        <p:txBody>
          <a:bodyPr>
            <a:normAutofit fontScale="70000" lnSpcReduction="20000"/>
          </a:bodyPr>
          <a:lstStyle/>
          <a:p>
            <a:pPr marL="0" indent="0">
              <a:buNone/>
            </a:pPr>
            <a:endParaRPr lang="pl-PL" dirty="0"/>
          </a:p>
          <a:p>
            <a:pPr marL="0" indent="0">
              <a:buNone/>
            </a:pPr>
            <a:r>
              <a:rPr lang="pl-PL" dirty="0" err="1"/>
              <a:t>function</a:t>
            </a:r>
            <a:r>
              <a:rPr lang="pl-PL" dirty="0"/>
              <a:t> </a:t>
            </a:r>
            <a:r>
              <a:rPr lang="pl-PL" dirty="0" err="1"/>
              <a:t>runca</a:t>
            </a:r>
            <a:r>
              <a:rPr lang="pl-PL" dirty="0"/>
              <a:t>(</a:t>
            </a:r>
            <a:r>
              <a:rPr lang="pl-PL" dirty="0" err="1"/>
              <a:t>steps</a:t>
            </a:r>
            <a:r>
              <a:rPr lang="pl-PL" dirty="0"/>
              <a:t>::</a:t>
            </a:r>
            <a:r>
              <a:rPr lang="pl-PL" dirty="0" err="1"/>
              <a:t>Int</a:t>
            </a:r>
            <a:r>
              <a:rPr lang="pl-PL" dirty="0"/>
              <a:t>, </a:t>
            </a:r>
            <a:r>
              <a:rPr lang="pl-PL" dirty="0" err="1"/>
              <a:t>visualize</a:t>
            </a:r>
            <a:r>
              <a:rPr lang="pl-PL" dirty="0"/>
              <a:t>::</a:t>
            </a:r>
            <a:r>
              <a:rPr lang="pl-PL" dirty="0" err="1"/>
              <a:t>Bool</a:t>
            </a:r>
            <a:r>
              <a:rPr lang="pl-PL" dirty="0"/>
              <a:t>)</a:t>
            </a:r>
          </a:p>
          <a:p>
            <a:pPr marL="0" indent="0">
              <a:buNone/>
            </a:pPr>
            <a:r>
              <a:rPr lang="pl-PL" dirty="0"/>
              <a:t>    @</a:t>
            </a:r>
            <a:r>
              <a:rPr lang="pl-PL" dirty="0" err="1"/>
              <a:t>sync</a:t>
            </a:r>
            <a:r>
              <a:rPr lang="pl-PL" dirty="0"/>
              <a:t> for w in </a:t>
            </a:r>
            <a:r>
              <a:rPr lang="pl-PL" dirty="0" err="1"/>
              <a:t>workers</a:t>
            </a:r>
            <a:r>
              <a:rPr lang="pl-PL" dirty="0"/>
              <a:t>()</a:t>
            </a:r>
          </a:p>
          <a:p>
            <a:pPr marL="0" indent="0">
              <a:buNone/>
            </a:pPr>
            <a:r>
              <a:rPr lang="pl-PL" dirty="0"/>
              <a:t>        @</a:t>
            </a:r>
            <a:r>
              <a:rPr lang="pl-PL" dirty="0" err="1"/>
              <a:t>async</a:t>
            </a:r>
            <a:r>
              <a:rPr lang="pl-PL" dirty="0"/>
              <a:t> @</a:t>
            </a:r>
            <a:r>
              <a:rPr lang="pl-PL" dirty="0" err="1"/>
              <a:t>fetchfrom</a:t>
            </a:r>
            <a:r>
              <a:rPr lang="pl-PL" dirty="0"/>
              <a:t> w </a:t>
            </a:r>
            <a:r>
              <a:rPr lang="pl-PL" dirty="0" err="1"/>
              <a:t>fill</a:t>
            </a:r>
            <a:r>
              <a:rPr lang="pl-PL" dirty="0"/>
              <a:t>!(</a:t>
            </a:r>
            <a:r>
              <a:rPr lang="pl-PL" dirty="0" err="1"/>
              <a:t>caa</a:t>
            </a:r>
            <a:r>
              <a:rPr lang="pl-PL" dirty="0"/>
              <a:t>, </a:t>
            </a:r>
            <a:r>
              <a:rPr lang="pl-PL" dirty="0" err="1"/>
              <a:t>false</a:t>
            </a:r>
            <a:r>
              <a:rPr lang="pl-PL" dirty="0"/>
              <a:t>)</a:t>
            </a:r>
          </a:p>
          <a:p>
            <a:pPr marL="0" indent="0">
              <a:buNone/>
            </a:pPr>
            <a:r>
              <a:rPr lang="pl-PL" dirty="0"/>
              <a:t>    end</a:t>
            </a:r>
          </a:p>
          <a:p>
            <a:pPr marL="0" indent="0">
              <a:buNone/>
            </a:pPr>
            <a:r>
              <a:rPr lang="pl-PL" dirty="0"/>
              <a:t>    @</a:t>
            </a:r>
            <a:r>
              <a:rPr lang="pl-PL" dirty="0" err="1"/>
              <a:t>fetchfrom</a:t>
            </a:r>
            <a:r>
              <a:rPr lang="pl-PL" dirty="0"/>
              <a:t> </a:t>
            </a:r>
            <a:r>
              <a:rPr lang="pl-PL" dirty="0" err="1"/>
              <a:t>wks</a:t>
            </a:r>
            <a:r>
              <a:rPr lang="pl-PL" dirty="0"/>
              <a:t>[</a:t>
            </a:r>
            <a:r>
              <a:rPr lang="pl-PL" dirty="0" err="1"/>
              <a:t>Int</a:t>
            </a:r>
            <a:r>
              <a:rPr lang="pl-PL" dirty="0"/>
              <a:t>(</a:t>
            </a:r>
            <a:r>
              <a:rPr lang="pl-PL" dirty="0" err="1"/>
              <a:t>nwks</a:t>
            </a:r>
            <a:r>
              <a:rPr lang="pl-PL" dirty="0"/>
              <a:t>/2)+1] </a:t>
            </a:r>
            <a:r>
              <a:rPr lang="pl-PL" dirty="0" err="1"/>
              <a:t>caa</a:t>
            </a:r>
            <a:r>
              <a:rPr lang="pl-PL" dirty="0"/>
              <a:t>[2]=</a:t>
            </a:r>
            <a:r>
              <a:rPr lang="pl-PL" dirty="0" err="1"/>
              <a:t>true</a:t>
            </a:r>
            <a:endParaRPr lang="pl-PL" dirty="0"/>
          </a:p>
          <a:p>
            <a:pPr marL="0" indent="0">
              <a:buNone/>
            </a:pPr>
            <a:r>
              <a:rPr lang="pl-PL" dirty="0"/>
              <a:t>    </a:t>
            </a:r>
            <a:r>
              <a:rPr lang="pl-PL" dirty="0" err="1"/>
              <a:t>visualize</a:t>
            </a:r>
            <a:r>
              <a:rPr lang="pl-PL" dirty="0"/>
              <a:t> &amp;&amp; </a:t>
            </a:r>
            <a:r>
              <a:rPr lang="pl-PL" dirty="0" err="1"/>
              <a:t>printsimdist</a:t>
            </a:r>
            <a:r>
              <a:rPr lang="pl-PL" dirty="0"/>
              <a:t>(</a:t>
            </a:r>
            <a:r>
              <a:rPr lang="pl-PL" dirty="0" err="1"/>
              <a:t>workers</a:t>
            </a:r>
            <a:r>
              <a:rPr lang="pl-PL" dirty="0"/>
              <a:t>())</a:t>
            </a:r>
          </a:p>
          <a:p>
            <a:pPr marL="0" indent="0">
              <a:buNone/>
            </a:pPr>
            <a:r>
              <a:rPr lang="pl-PL" dirty="0"/>
              <a:t>    for i in 1:steps</a:t>
            </a:r>
          </a:p>
          <a:p>
            <a:pPr marL="0" indent="0">
              <a:buNone/>
            </a:pPr>
            <a:r>
              <a:rPr lang="pl-PL" dirty="0"/>
              <a:t>        @</a:t>
            </a:r>
            <a:r>
              <a:rPr lang="pl-PL" dirty="0" err="1"/>
              <a:t>sync</a:t>
            </a:r>
            <a:r>
              <a:rPr lang="pl-PL" dirty="0"/>
              <a:t> for w in </a:t>
            </a:r>
            <a:r>
              <a:rPr lang="pl-PL" dirty="0" err="1"/>
              <a:t>workers</a:t>
            </a:r>
            <a:r>
              <a:rPr lang="pl-PL" dirty="0"/>
              <a:t>()</a:t>
            </a:r>
          </a:p>
          <a:p>
            <a:pPr marL="0" indent="0">
              <a:buNone/>
            </a:pPr>
            <a:r>
              <a:rPr lang="pl-PL" dirty="0"/>
              <a:t>            @</a:t>
            </a:r>
            <a:r>
              <a:rPr lang="pl-PL" dirty="0" err="1"/>
              <a:t>async</a:t>
            </a:r>
            <a:r>
              <a:rPr lang="pl-PL" dirty="0"/>
              <a:t> @</a:t>
            </a:r>
            <a:r>
              <a:rPr lang="pl-PL" dirty="0" err="1"/>
              <a:t>fetchfrom</a:t>
            </a:r>
            <a:r>
              <a:rPr lang="pl-PL" dirty="0"/>
              <a:t> w </a:t>
            </a:r>
            <a:r>
              <a:rPr lang="pl-PL" dirty="0" err="1"/>
              <a:t>getsetborder</a:t>
            </a:r>
            <a:r>
              <a:rPr lang="pl-PL" dirty="0"/>
              <a:t>(</a:t>
            </a:r>
            <a:r>
              <a:rPr lang="pl-PL" dirty="0" err="1"/>
              <a:t>caa</a:t>
            </a:r>
            <a:r>
              <a:rPr lang="pl-PL" dirty="0"/>
              <a:t>, </a:t>
            </a:r>
            <a:r>
              <a:rPr lang="pl-PL" dirty="0" err="1"/>
              <a:t>neighbours</a:t>
            </a:r>
            <a:r>
              <a:rPr lang="pl-PL" dirty="0"/>
              <a:t>)</a:t>
            </a:r>
          </a:p>
          <a:p>
            <a:pPr marL="0" indent="0">
              <a:buNone/>
            </a:pPr>
            <a:r>
              <a:rPr lang="pl-PL" dirty="0"/>
              <a:t>        end</a:t>
            </a:r>
          </a:p>
          <a:p>
            <a:pPr marL="0" indent="0">
              <a:buNone/>
            </a:pPr>
            <a:r>
              <a:rPr lang="pl-PL" dirty="0"/>
              <a:t>        @</a:t>
            </a:r>
            <a:r>
              <a:rPr lang="pl-PL" dirty="0" err="1"/>
              <a:t>sync</a:t>
            </a:r>
            <a:r>
              <a:rPr lang="pl-PL" dirty="0"/>
              <a:t> for w in </a:t>
            </a:r>
            <a:r>
              <a:rPr lang="pl-PL" dirty="0" err="1"/>
              <a:t>workers</a:t>
            </a:r>
            <a:r>
              <a:rPr lang="pl-PL" dirty="0"/>
              <a:t>()</a:t>
            </a:r>
          </a:p>
          <a:p>
            <a:pPr marL="0" indent="0">
              <a:buNone/>
            </a:pPr>
            <a:r>
              <a:rPr lang="pl-PL" dirty="0"/>
              <a:t>            @</a:t>
            </a:r>
            <a:r>
              <a:rPr lang="pl-PL" dirty="0" err="1"/>
              <a:t>async</a:t>
            </a:r>
            <a:r>
              <a:rPr lang="pl-PL" dirty="0"/>
              <a:t> @</a:t>
            </a:r>
            <a:r>
              <a:rPr lang="pl-PL" dirty="0" err="1"/>
              <a:t>fetchfrom</a:t>
            </a:r>
            <a:r>
              <a:rPr lang="pl-PL" dirty="0"/>
              <a:t> w rule30(</a:t>
            </a:r>
            <a:r>
              <a:rPr lang="pl-PL" dirty="0" err="1"/>
              <a:t>caa</a:t>
            </a:r>
            <a:r>
              <a:rPr lang="pl-PL" dirty="0"/>
              <a:t>)</a:t>
            </a:r>
          </a:p>
          <a:p>
            <a:pPr marL="0" indent="0">
              <a:buNone/>
            </a:pPr>
            <a:r>
              <a:rPr lang="pl-PL" dirty="0"/>
              <a:t>        end</a:t>
            </a:r>
          </a:p>
          <a:p>
            <a:pPr marL="0" indent="0">
              <a:buNone/>
            </a:pPr>
            <a:r>
              <a:rPr lang="pl-PL" dirty="0"/>
              <a:t>        </a:t>
            </a:r>
            <a:r>
              <a:rPr lang="pl-PL" dirty="0" err="1"/>
              <a:t>visualize</a:t>
            </a:r>
            <a:r>
              <a:rPr lang="pl-PL" dirty="0"/>
              <a:t> &amp;&amp; </a:t>
            </a:r>
            <a:r>
              <a:rPr lang="pl-PL" dirty="0" err="1"/>
              <a:t>printsimdist</a:t>
            </a:r>
            <a:r>
              <a:rPr lang="pl-PL" dirty="0"/>
              <a:t>(</a:t>
            </a:r>
            <a:r>
              <a:rPr lang="pl-PL" dirty="0" err="1"/>
              <a:t>workers</a:t>
            </a:r>
            <a:r>
              <a:rPr lang="pl-PL" dirty="0"/>
              <a:t>())</a:t>
            </a:r>
          </a:p>
          <a:p>
            <a:pPr marL="0" indent="0">
              <a:buNone/>
            </a:pPr>
            <a:r>
              <a:rPr lang="pl-PL" dirty="0"/>
              <a:t>    end</a:t>
            </a:r>
          </a:p>
          <a:p>
            <a:pPr marL="0" indent="0">
              <a:buNone/>
            </a:pPr>
            <a:r>
              <a:rPr lang="pl-PL" dirty="0"/>
              <a:t>end</a:t>
            </a:r>
          </a:p>
          <a:p>
            <a:pPr marL="0" indent="0">
              <a:buNone/>
            </a:pPr>
            <a:endParaRPr lang="pl-PL" dirty="0"/>
          </a:p>
          <a:p>
            <a:pPr marL="0" indent="0">
              <a:buNone/>
            </a:pPr>
            <a:endParaRPr lang="pl-PL" dirty="0"/>
          </a:p>
        </p:txBody>
      </p:sp>
    </p:spTree>
    <p:extLst>
      <p:ext uri="{BB962C8B-B14F-4D97-AF65-F5344CB8AC3E}">
        <p14:creationId xmlns:p14="http://schemas.microsoft.com/office/powerpoint/2010/main" val="36460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B95A623-8D52-433A-B317-637162B94768}"/>
              </a:ext>
            </a:extLst>
          </p:cNvPr>
          <p:cNvSpPr>
            <a:spLocks noGrp="1"/>
          </p:cNvSpPr>
          <p:nvPr>
            <p:ph type="title"/>
          </p:nvPr>
        </p:nvSpPr>
        <p:spPr/>
        <p:txBody>
          <a:bodyPr/>
          <a:lstStyle/>
          <a:p>
            <a:r>
              <a:rPr lang="en-US" dirty="0"/>
              <a:t>Running the cellular automaton</a:t>
            </a:r>
            <a:endParaRPr lang="pl-PL" dirty="0"/>
          </a:p>
        </p:txBody>
      </p:sp>
      <p:sp>
        <p:nvSpPr>
          <p:cNvPr id="3" name="Symbol zastępczy zawartości 2">
            <a:extLst>
              <a:ext uri="{FF2B5EF4-FFF2-40B4-BE49-F238E27FC236}">
                <a16:creationId xmlns:a16="http://schemas.microsoft.com/office/drawing/2014/main" id="{D2C9623C-7750-4550-B381-8C374F79C753}"/>
              </a:ext>
            </a:extLst>
          </p:cNvPr>
          <p:cNvSpPr>
            <a:spLocks noGrp="1"/>
          </p:cNvSpPr>
          <p:nvPr>
            <p:ph idx="1"/>
          </p:nvPr>
        </p:nvSpPr>
        <p:spPr/>
        <p:txBody>
          <a:bodyPr>
            <a:normAutofit lnSpcReduction="10000"/>
          </a:bodyPr>
          <a:lstStyle/>
          <a:p>
            <a:pPr marL="0" indent="0">
              <a:buNone/>
            </a:pPr>
            <a:r>
              <a:rPr lang="pl-PL" dirty="0" err="1"/>
              <a:t>wks</a:t>
            </a:r>
            <a:r>
              <a:rPr lang="pl-PL" dirty="0"/>
              <a:t> = </a:t>
            </a:r>
            <a:r>
              <a:rPr lang="pl-PL" dirty="0" err="1"/>
              <a:t>workers</a:t>
            </a:r>
            <a:r>
              <a:rPr lang="pl-PL" dirty="0"/>
              <a:t>()</a:t>
            </a:r>
          </a:p>
          <a:p>
            <a:pPr marL="0" indent="0">
              <a:buNone/>
            </a:pPr>
            <a:r>
              <a:rPr lang="pl-PL" dirty="0" err="1"/>
              <a:t>nwks</a:t>
            </a:r>
            <a:r>
              <a:rPr lang="pl-PL" dirty="0"/>
              <a:t> = </a:t>
            </a:r>
            <a:r>
              <a:rPr lang="pl-PL" dirty="0" err="1"/>
              <a:t>length</a:t>
            </a:r>
            <a:r>
              <a:rPr lang="pl-PL" dirty="0"/>
              <a:t>(</a:t>
            </a:r>
            <a:r>
              <a:rPr lang="pl-PL" dirty="0" err="1"/>
              <a:t>wks</a:t>
            </a:r>
            <a:r>
              <a:rPr lang="pl-PL" dirty="0"/>
              <a:t>)</a:t>
            </a:r>
          </a:p>
          <a:p>
            <a:pPr marL="0" indent="0">
              <a:buNone/>
            </a:pPr>
            <a:r>
              <a:rPr lang="pl-PL" dirty="0"/>
              <a:t>for i in 1:nwks</a:t>
            </a:r>
          </a:p>
          <a:p>
            <a:pPr marL="0" indent="0">
              <a:buNone/>
            </a:pPr>
            <a:r>
              <a:rPr lang="pl-PL" dirty="0"/>
              <a:t>    </a:t>
            </a:r>
            <a:r>
              <a:rPr lang="pl-PL" dirty="0" err="1"/>
              <a:t>sendto</a:t>
            </a:r>
            <a:r>
              <a:rPr lang="pl-PL" dirty="0"/>
              <a:t>(</a:t>
            </a:r>
            <a:r>
              <a:rPr lang="pl-PL" dirty="0" err="1"/>
              <a:t>wks</a:t>
            </a:r>
            <a:r>
              <a:rPr lang="pl-PL" dirty="0"/>
              <a:t>[i],</a:t>
            </a:r>
            <a:r>
              <a:rPr lang="pl-PL" dirty="0" err="1"/>
              <a:t>neighbours</a:t>
            </a:r>
            <a:r>
              <a:rPr lang="pl-PL" dirty="0"/>
              <a:t> = (i==1 ? </a:t>
            </a:r>
            <a:r>
              <a:rPr lang="pl-PL" dirty="0" err="1"/>
              <a:t>wks</a:t>
            </a:r>
            <a:r>
              <a:rPr lang="pl-PL" dirty="0"/>
              <a:t>[</a:t>
            </a:r>
            <a:r>
              <a:rPr lang="pl-PL" dirty="0" err="1"/>
              <a:t>nwks</a:t>
            </a:r>
            <a:r>
              <a:rPr lang="pl-PL" dirty="0"/>
              <a:t>] : </a:t>
            </a:r>
            <a:r>
              <a:rPr lang="pl-PL" dirty="0" err="1"/>
              <a:t>wks</a:t>
            </a:r>
            <a:r>
              <a:rPr lang="pl-PL" dirty="0"/>
              <a:t>[i-1],</a:t>
            </a:r>
          </a:p>
          <a:p>
            <a:pPr marL="0" indent="0">
              <a:buNone/>
            </a:pPr>
            <a:r>
              <a:rPr lang="pl-PL" dirty="0"/>
              <a:t>                                i==</a:t>
            </a:r>
            <a:r>
              <a:rPr lang="pl-PL" dirty="0" err="1"/>
              <a:t>nwks</a:t>
            </a:r>
            <a:r>
              <a:rPr lang="pl-PL" dirty="0"/>
              <a:t> ? </a:t>
            </a:r>
            <a:r>
              <a:rPr lang="pl-PL" dirty="0" err="1"/>
              <a:t>wks</a:t>
            </a:r>
            <a:r>
              <a:rPr lang="pl-PL" dirty="0"/>
              <a:t>[1] : </a:t>
            </a:r>
            <a:r>
              <a:rPr lang="pl-PL" dirty="0" err="1"/>
              <a:t>wks</a:t>
            </a:r>
            <a:r>
              <a:rPr lang="pl-PL" dirty="0"/>
              <a:t>[i+1]))</a:t>
            </a:r>
          </a:p>
          <a:p>
            <a:pPr marL="0" indent="0">
              <a:buNone/>
            </a:pPr>
            <a:r>
              <a:rPr lang="pl-PL" dirty="0"/>
              <a:t>    </a:t>
            </a:r>
            <a:r>
              <a:rPr lang="pl-PL" dirty="0" err="1"/>
              <a:t>fetch</a:t>
            </a:r>
            <a:r>
              <a:rPr lang="pl-PL" dirty="0"/>
              <a:t>(@</a:t>
            </a:r>
            <a:r>
              <a:rPr lang="pl-PL" dirty="0" err="1"/>
              <a:t>defineat</a:t>
            </a:r>
            <a:r>
              <a:rPr lang="pl-PL" dirty="0"/>
              <a:t> </a:t>
            </a:r>
            <a:r>
              <a:rPr lang="pl-PL" dirty="0" err="1"/>
              <a:t>wks</a:t>
            </a:r>
            <a:r>
              <a:rPr lang="pl-PL" dirty="0"/>
              <a:t>[i] </a:t>
            </a:r>
            <a:r>
              <a:rPr lang="pl-PL" dirty="0" err="1"/>
              <a:t>const</a:t>
            </a:r>
            <a:r>
              <a:rPr lang="pl-PL" dirty="0"/>
              <a:t> </a:t>
            </a:r>
            <a:r>
              <a:rPr lang="pl-PL" dirty="0" err="1"/>
              <a:t>caa</a:t>
            </a:r>
            <a:r>
              <a:rPr lang="pl-PL" dirty="0"/>
              <a:t> = </a:t>
            </a:r>
            <a:r>
              <a:rPr lang="pl-PL" dirty="0" err="1"/>
              <a:t>zeros</a:t>
            </a:r>
            <a:r>
              <a:rPr lang="pl-PL" dirty="0"/>
              <a:t>(</a:t>
            </a:r>
            <a:r>
              <a:rPr lang="pl-PL" dirty="0" err="1"/>
              <a:t>Bool</a:t>
            </a:r>
            <a:r>
              <a:rPr lang="pl-PL" dirty="0"/>
              <a:t>, 15+2));</a:t>
            </a:r>
          </a:p>
          <a:p>
            <a:pPr marL="0" indent="0">
              <a:buNone/>
            </a:pPr>
            <a:r>
              <a:rPr lang="pl-PL" dirty="0"/>
              <a:t>end</a:t>
            </a:r>
          </a:p>
          <a:p>
            <a:pPr marL="0" indent="0">
              <a:buNone/>
            </a:pPr>
            <a:endParaRPr lang="pl-PL" dirty="0"/>
          </a:p>
          <a:p>
            <a:pPr marL="0" indent="0">
              <a:buNone/>
            </a:pPr>
            <a:r>
              <a:rPr lang="pl-PL" dirty="0" err="1"/>
              <a:t>runca</a:t>
            </a:r>
            <a:r>
              <a:rPr lang="pl-PL" dirty="0"/>
              <a:t>(20,true)</a:t>
            </a:r>
          </a:p>
          <a:p>
            <a:pPr marL="0" indent="0">
              <a:buNone/>
            </a:pPr>
            <a:endParaRPr lang="pl-PL" dirty="0"/>
          </a:p>
        </p:txBody>
      </p:sp>
    </p:spTree>
    <p:extLst>
      <p:ext uri="{BB962C8B-B14F-4D97-AF65-F5344CB8AC3E}">
        <p14:creationId xmlns:p14="http://schemas.microsoft.com/office/powerpoint/2010/main" val="251154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SIMD</a:t>
            </a:r>
          </a:p>
        </p:txBody>
      </p:sp>
      <p:sp>
        <p:nvSpPr>
          <p:cNvPr id="3" name="Symbol zastępczy zawartości 2"/>
          <p:cNvSpPr>
            <a:spLocks noGrp="1"/>
          </p:cNvSpPr>
          <p:nvPr>
            <p:ph idx="1"/>
          </p:nvPr>
        </p:nvSpPr>
        <p:spPr>
          <a:xfrm>
            <a:off x="838200" y="1825625"/>
            <a:ext cx="5316940" cy="4351338"/>
          </a:xfrm>
        </p:spPr>
        <p:txBody>
          <a:bodyPr>
            <a:normAutofit lnSpcReduction="10000"/>
          </a:bodyPr>
          <a:lstStyle/>
          <a:p>
            <a:r>
              <a:rPr lang="en-US" dirty="0"/>
              <a:t>Single instruction, multiple data (SIMD) describes computers with multiple processing elements that perform the same operation on multiple data points simultaneously. Such machines exploit data level parallelism, but not concurrency: there are simultaneous (parallel) computations, but only a single process (instruction) at a given moment. </a:t>
            </a:r>
          </a:p>
        </p:txBody>
      </p:sp>
      <p:sp>
        <p:nvSpPr>
          <p:cNvPr id="4" name="Prostokąt 3"/>
          <p:cNvSpPr/>
          <p:nvPr/>
        </p:nvSpPr>
        <p:spPr>
          <a:xfrm>
            <a:off x="6451401" y="5807631"/>
            <a:ext cx="4274825" cy="369332"/>
          </a:xfrm>
          <a:prstGeom prst="rect">
            <a:avLst/>
          </a:prstGeom>
        </p:spPr>
        <p:txBody>
          <a:bodyPr wrap="none">
            <a:spAutoFit/>
          </a:bodyPr>
          <a:lstStyle/>
          <a:p>
            <a:r>
              <a:rPr lang="en-US" dirty="0"/>
              <a:t>Source: https://en.wikipedia.org/wiki/SIMD</a:t>
            </a:r>
          </a:p>
        </p:txBody>
      </p:sp>
      <p:pic>
        <p:nvPicPr>
          <p:cNvPr id="5" name="Content Placeholder 5"/>
          <p:cNvPicPr>
            <a:picLocks noChangeAspect="1"/>
          </p:cNvPicPr>
          <p:nvPr/>
        </p:nvPicPr>
        <p:blipFill>
          <a:blip r:embed="rId2"/>
          <a:stretch>
            <a:fillRect/>
          </a:stretch>
        </p:blipFill>
        <p:spPr>
          <a:xfrm>
            <a:off x="7463528" y="1237928"/>
            <a:ext cx="4217707" cy="4351338"/>
          </a:xfrm>
          <a:prstGeom prst="rect">
            <a:avLst/>
          </a:prstGeom>
        </p:spPr>
      </p:pic>
    </p:spTree>
    <p:extLst>
      <p:ext uri="{BB962C8B-B14F-4D97-AF65-F5344CB8AC3E}">
        <p14:creationId xmlns:p14="http://schemas.microsoft.com/office/powerpoint/2010/main" val="1731326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trzałka w lewo i prawo 16"/>
          <p:cNvSpPr/>
          <p:nvPr/>
        </p:nvSpPr>
        <p:spPr>
          <a:xfrm>
            <a:off x="4085419" y="3715082"/>
            <a:ext cx="3192004" cy="44945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 name="Tytuł 1"/>
          <p:cNvSpPr>
            <a:spLocks noGrp="1"/>
          </p:cNvSpPr>
          <p:nvPr>
            <p:ph type="title"/>
          </p:nvPr>
        </p:nvSpPr>
        <p:spPr/>
        <p:txBody>
          <a:bodyPr/>
          <a:lstStyle/>
          <a:p>
            <a:r>
              <a:rPr lang="en-US" dirty="0"/>
              <a:t>A typical „single server in the cloud” configuration</a:t>
            </a:r>
          </a:p>
        </p:txBody>
      </p:sp>
      <p:pic>
        <p:nvPicPr>
          <p:cNvPr id="4" name="Picture 4" descr="Znalezione obrazy dla zapytania aws s3 bucke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608" t="20327" r="23635" b="17808"/>
          <a:stretch/>
        </p:blipFill>
        <p:spPr bwMode="auto">
          <a:xfrm>
            <a:off x="10137078" y="3022868"/>
            <a:ext cx="1531983" cy="1730853"/>
          </a:xfrm>
          <a:prstGeom prst="rect">
            <a:avLst/>
          </a:prstGeom>
          <a:noFill/>
          <a:extLst>
            <a:ext uri="{909E8E84-426E-40DD-AFC4-6F175D3DCCD1}">
              <a14:hiddenFill xmlns:a14="http://schemas.microsoft.com/office/drawing/2010/main">
                <a:solidFill>
                  <a:srgbClr val="FFFFFF"/>
                </a:solidFill>
              </a14:hiddenFill>
            </a:ext>
          </a:extLst>
        </p:spPr>
      </p:pic>
      <p:pic>
        <p:nvPicPr>
          <p:cNvPr id="5" name="Obraz 4"/>
          <p:cNvPicPr>
            <a:picLocks noChangeAspect="1"/>
          </p:cNvPicPr>
          <p:nvPr/>
        </p:nvPicPr>
        <p:blipFill>
          <a:blip r:embed="rId3"/>
          <a:stretch>
            <a:fillRect/>
          </a:stretch>
        </p:blipFill>
        <p:spPr>
          <a:xfrm>
            <a:off x="2325167" y="3208848"/>
            <a:ext cx="1567419" cy="1461921"/>
          </a:xfrm>
          <a:prstGeom prst="rect">
            <a:avLst/>
          </a:prstGeom>
        </p:spPr>
      </p:pic>
      <p:pic>
        <p:nvPicPr>
          <p:cNvPr id="6" name="Obraz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75" y="3560584"/>
            <a:ext cx="633748" cy="826627"/>
          </a:xfrm>
          <a:prstGeom prst="rect">
            <a:avLst/>
          </a:prstGeom>
        </p:spPr>
      </p:pic>
      <p:sp>
        <p:nvSpPr>
          <p:cNvPr id="7" name="TextBox 254"/>
          <p:cNvSpPr txBox="1"/>
          <p:nvPr/>
        </p:nvSpPr>
        <p:spPr>
          <a:xfrm>
            <a:off x="-57569" y="4739413"/>
            <a:ext cx="1862254" cy="792079"/>
          </a:xfrm>
          <a:prstGeom prst="rect">
            <a:avLst/>
          </a:prstGeom>
          <a:noFill/>
        </p:spPr>
        <p:txBody>
          <a:bodyPr wrap="square" lIns="0" tIns="0" rIns="0" bIns="0" rtlCol="0" anchor="t">
            <a:noAutofit/>
          </a:bodyPr>
          <a:lstStyle/>
          <a:p>
            <a:pPr algn="ctr"/>
            <a:r>
              <a:rPr lang="en-US" sz="2400" dirty="0"/>
              <a:t>Computational </a:t>
            </a:r>
          </a:p>
          <a:p>
            <a:pPr algn="ctr"/>
            <a:r>
              <a:rPr lang="en-US" sz="2400" dirty="0"/>
              <a:t>scientist</a:t>
            </a:r>
          </a:p>
        </p:txBody>
      </p:sp>
      <p:sp>
        <p:nvSpPr>
          <p:cNvPr id="8" name="pole tekstowe 7"/>
          <p:cNvSpPr txBox="1"/>
          <p:nvPr/>
        </p:nvSpPr>
        <p:spPr>
          <a:xfrm>
            <a:off x="2344682" y="4752751"/>
            <a:ext cx="1257652" cy="1077218"/>
          </a:xfrm>
          <a:prstGeom prst="rect">
            <a:avLst/>
          </a:prstGeom>
          <a:noFill/>
        </p:spPr>
        <p:txBody>
          <a:bodyPr wrap="none" rtlCol="0">
            <a:spAutoFit/>
          </a:bodyPr>
          <a:lstStyle/>
          <a:p>
            <a:pPr algn="ctr"/>
            <a:r>
              <a:rPr lang="en-US" sz="3200" dirty="0"/>
              <a:t>Local</a:t>
            </a:r>
          </a:p>
          <a:p>
            <a:pPr algn="ctr"/>
            <a:r>
              <a:rPr lang="en-US" sz="3200" dirty="0"/>
              <a:t>laptop</a:t>
            </a:r>
          </a:p>
        </p:txBody>
      </p:sp>
      <p:sp>
        <p:nvSpPr>
          <p:cNvPr id="10" name="pole tekstowe 9"/>
          <p:cNvSpPr txBox="1"/>
          <p:nvPr/>
        </p:nvSpPr>
        <p:spPr>
          <a:xfrm>
            <a:off x="9943276" y="4879806"/>
            <a:ext cx="1627882" cy="830997"/>
          </a:xfrm>
          <a:prstGeom prst="rect">
            <a:avLst/>
          </a:prstGeom>
          <a:noFill/>
        </p:spPr>
        <p:txBody>
          <a:bodyPr wrap="none" rtlCol="0">
            <a:spAutoFit/>
          </a:bodyPr>
          <a:lstStyle/>
          <a:p>
            <a:pPr algn="ctr"/>
            <a:r>
              <a:rPr lang="en-US" sz="2400" b="1" dirty="0"/>
              <a:t>Cloud data </a:t>
            </a:r>
          </a:p>
          <a:p>
            <a:pPr algn="ctr"/>
            <a:r>
              <a:rPr lang="en-US" sz="2400" dirty="0"/>
              <a:t>storage</a:t>
            </a:r>
          </a:p>
        </p:txBody>
      </p:sp>
      <p:pic>
        <p:nvPicPr>
          <p:cNvPr id="11"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7763" y="3022868"/>
            <a:ext cx="1353771" cy="1624525"/>
          </a:xfrm>
          <a:prstGeom prst="rect">
            <a:avLst/>
          </a:prstGeom>
        </p:spPr>
      </p:pic>
      <p:sp>
        <p:nvSpPr>
          <p:cNvPr id="12" name="TextBox 254"/>
          <p:cNvSpPr txBox="1"/>
          <p:nvPr/>
        </p:nvSpPr>
        <p:spPr>
          <a:xfrm>
            <a:off x="7277423" y="4721036"/>
            <a:ext cx="2125856" cy="556547"/>
          </a:xfrm>
          <a:prstGeom prst="rect">
            <a:avLst/>
          </a:prstGeom>
          <a:noFill/>
        </p:spPr>
        <p:txBody>
          <a:bodyPr wrap="square" lIns="0" tIns="0" rIns="0" bIns="0" rtlCol="0" anchor="t">
            <a:noAutofit/>
          </a:bodyPr>
          <a:lstStyle/>
          <a:p>
            <a:pPr algn="ctr"/>
            <a:r>
              <a:rPr lang="en-US" sz="2400" b="1" dirty="0"/>
              <a:t>Cloud workstation</a:t>
            </a:r>
          </a:p>
          <a:p>
            <a:pPr algn="ctr"/>
            <a:r>
              <a:rPr lang="en-US" sz="2400" dirty="0"/>
              <a:t>L</a:t>
            </a:r>
            <a:r>
              <a:rPr lang="en-US" sz="2400" b="1" dirty="0"/>
              <a:t>i</a:t>
            </a:r>
            <a:r>
              <a:rPr lang="en-US" sz="2400" dirty="0"/>
              <a:t>nux Ubuntu</a:t>
            </a:r>
          </a:p>
        </p:txBody>
      </p:sp>
      <p:sp>
        <p:nvSpPr>
          <p:cNvPr id="15" name="Chmurka 14"/>
          <p:cNvSpPr/>
          <p:nvPr/>
        </p:nvSpPr>
        <p:spPr>
          <a:xfrm>
            <a:off x="4695540" y="2841471"/>
            <a:ext cx="2099799" cy="2264851"/>
          </a:xfrm>
          <a:prstGeom prst="cloud">
            <a:avLst/>
          </a:prstGeom>
          <a:solidFill>
            <a:schemeClr val="lt1">
              <a:alpha val="74000"/>
            </a:schemeClr>
          </a:solidFill>
          <a:ln>
            <a:solidFill>
              <a:schemeClr val="accent6"/>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Strzałka w lewo i prawo 15"/>
          <p:cNvSpPr/>
          <p:nvPr/>
        </p:nvSpPr>
        <p:spPr>
          <a:xfrm>
            <a:off x="8970650" y="3663568"/>
            <a:ext cx="1166428" cy="44945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Strzałka w lewo i prawo 17"/>
          <p:cNvSpPr/>
          <p:nvPr/>
        </p:nvSpPr>
        <p:spPr>
          <a:xfrm>
            <a:off x="1283763" y="3783545"/>
            <a:ext cx="946688" cy="44945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9" name="Prostokąt 18"/>
          <p:cNvSpPr/>
          <p:nvPr/>
        </p:nvSpPr>
        <p:spPr>
          <a:xfrm>
            <a:off x="7238428" y="2255357"/>
            <a:ext cx="2052165" cy="523220"/>
          </a:xfrm>
          <a:prstGeom prst="rect">
            <a:avLst/>
          </a:prstGeom>
        </p:spPr>
        <p:txBody>
          <a:bodyPr wrap="none">
            <a:spAutoFit/>
          </a:bodyPr>
          <a:lstStyle/>
          <a:p>
            <a:pPr algn="ctr"/>
            <a:r>
              <a:rPr lang="en-US" sz="2800" b="1" dirty="0"/>
              <a:t>EC2 instance</a:t>
            </a:r>
          </a:p>
        </p:txBody>
      </p:sp>
      <p:sp>
        <p:nvSpPr>
          <p:cNvPr id="20" name="Prostokąt 19"/>
          <p:cNvSpPr/>
          <p:nvPr/>
        </p:nvSpPr>
        <p:spPr>
          <a:xfrm>
            <a:off x="10092303" y="2334211"/>
            <a:ext cx="1621534" cy="523220"/>
          </a:xfrm>
          <a:prstGeom prst="rect">
            <a:avLst/>
          </a:prstGeom>
        </p:spPr>
        <p:txBody>
          <a:bodyPr wrap="none">
            <a:spAutoFit/>
          </a:bodyPr>
          <a:lstStyle/>
          <a:p>
            <a:pPr algn="ctr"/>
            <a:r>
              <a:rPr lang="en-US" sz="2800" b="1" dirty="0"/>
              <a:t>S3 bucket</a:t>
            </a:r>
          </a:p>
        </p:txBody>
      </p:sp>
    </p:spTree>
    <p:extLst>
      <p:ext uri="{BB962C8B-B14F-4D97-AF65-F5344CB8AC3E}">
        <p14:creationId xmlns:p14="http://schemas.microsoft.com/office/powerpoint/2010/main" val="488849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Connecting to a cloud instance</a:t>
            </a:r>
          </a:p>
        </p:txBody>
      </p:sp>
      <p:sp>
        <p:nvSpPr>
          <p:cNvPr id="3" name="Symbol zastępczy zawartości 2"/>
          <p:cNvSpPr>
            <a:spLocks noGrp="1"/>
          </p:cNvSpPr>
          <p:nvPr>
            <p:ph idx="1"/>
          </p:nvPr>
        </p:nvSpPr>
        <p:spPr>
          <a:xfrm>
            <a:off x="838200" y="1498079"/>
            <a:ext cx="10515600" cy="3838196"/>
          </a:xfrm>
        </p:spPr>
        <p:txBody>
          <a:bodyPr>
            <a:normAutofit lnSpcReduction="10000"/>
          </a:bodyPr>
          <a:lstStyle/>
          <a:p>
            <a:r>
              <a:rPr lang="en-US" dirty="0"/>
              <a:t>Connect to the cloud server</a:t>
            </a:r>
          </a:p>
          <a:p>
            <a:pPr marL="457200" lvl="1" indent="0">
              <a:buNone/>
            </a:pPr>
            <a:r>
              <a:rPr lang="en-US" dirty="0">
                <a:latin typeface="Consolas" panose="020B0609020204030204" pitchFamily="49" charset="0"/>
              </a:rPr>
              <a:t>$ ssh -i keyfile.pem ubuntu@</a:t>
            </a:r>
            <a:r>
              <a:rPr lang="en-US" dirty="0">
                <a:solidFill>
                  <a:srgbClr val="00B0F0"/>
                </a:solidFill>
                <a:latin typeface="Consolas" panose="020B0609020204030204" pitchFamily="49" charset="0"/>
              </a:rPr>
              <a:t>ec2-18-218-237-1.us-east-2.compute.amazonaws.com</a:t>
            </a:r>
          </a:p>
          <a:p>
            <a:endParaRPr lang="en-US" dirty="0"/>
          </a:p>
          <a:p>
            <a:r>
              <a:rPr lang="en-US" dirty="0"/>
              <a:t>Copy a local file (note the slash type on Windows)</a:t>
            </a:r>
          </a:p>
          <a:p>
            <a:pPr marL="457200" lvl="1" indent="0">
              <a:buNone/>
            </a:pPr>
            <a:r>
              <a:rPr lang="en-US" dirty="0">
                <a:latin typeface="Consolas" panose="020B0609020204030204" pitchFamily="49" charset="0"/>
              </a:rPr>
              <a:t>$ </a:t>
            </a:r>
            <a:r>
              <a:rPr lang="en-US" dirty="0" err="1">
                <a:latin typeface="Consolas" panose="020B0609020204030204" pitchFamily="49" charset="0"/>
              </a:rPr>
              <a:t>scp</a:t>
            </a:r>
            <a:r>
              <a:rPr lang="en-US" dirty="0">
                <a:latin typeface="Consolas" panose="020B0609020204030204" pitchFamily="49" charset="0"/>
              </a:rPr>
              <a:t> -i keyfile.pem c:\temp/local.txt ubuntu@</a:t>
            </a:r>
            <a:r>
              <a:rPr lang="en-US" dirty="0">
                <a:solidFill>
                  <a:srgbClr val="00B0F0"/>
                </a:solidFill>
                <a:latin typeface="Consolas" panose="020B0609020204030204" pitchFamily="49" charset="0"/>
              </a:rPr>
              <a:t>ec2-18-218-237-1.us-east-2.compute.amazonaws.com</a:t>
            </a:r>
            <a:r>
              <a:rPr lang="en-US" dirty="0">
                <a:latin typeface="Consolas" panose="020B0609020204030204" pitchFamily="49" charset="0"/>
              </a:rPr>
              <a:t>:/home/</a:t>
            </a:r>
            <a:r>
              <a:rPr lang="en-US" dirty="0" err="1">
                <a:latin typeface="Consolas" panose="020B0609020204030204" pitchFamily="49" charset="0"/>
              </a:rPr>
              <a:t>ubuntu</a:t>
            </a:r>
            <a:r>
              <a:rPr lang="en-US" dirty="0">
                <a:latin typeface="Consolas" panose="020B0609020204030204" pitchFamily="49" charset="0"/>
              </a:rPr>
              <a:t>/</a:t>
            </a:r>
          </a:p>
          <a:p>
            <a:r>
              <a:rPr lang="en-US" dirty="0"/>
              <a:t>Copy a local folder (note the slash type on Windows)</a:t>
            </a:r>
          </a:p>
          <a:p>
            <a:pPr marL="457200" lvl="1" indent="0">
              <a:buNone/>
            </a:pPr>
            <a:r>
              <a:rPr lang="en-US" dirty="0">
                <a:latin typeface="Consolas" panose="020B0609020204030204" pitchFamily="49" charset="0"/>
              </a:rPr>
              <a:t>$ </a:t>
            </a:r>
            <a:r>
              <a:rPr lang="en-US" dirty="0" err="1">
                <a:latin typeface="Consolas" panose="020B0609020204030204" pitchFamily="49" charset="0"/>
              </a:rPr>
              <a:t>scp</a:t>
            </a:r>
            <a:r>
              <a:rPr lang="en-US" dirty="0">
                <a:latin typeface="Consolas" panose="020B0609020204030204" pitchFamily="49" charset="0"/>
              </a:rPr>
              <a:t> -r -i c:\temp\folder ubuntu@</a:t>
            </a:r>
            <a:r>
              <a:rPr lang="en-US" dirty="0">
                <a:solidFill>
                  <a:srgbClr val="00B0F0"/>
                </a:solidFill>
                <a:latin typeface="Consolas" panose="020B0609020204030204" pitchFamily="49" charset="0"/>
              </a:rPr>
              <a:t>ec2-18-218-237-1.us-east-2.compute.amazonaws</a:t>
            </a:r>
            <a:r>
              <a:rPr lang="en-US" dirty="0">
                <a:latin typeface="Consolas" panose="020B0609020204030204" pitchFamily="49" charset="0"/>
              </a:rPr>
              <a:t>.com:/home/</a:t>
            </a:r>
            <a:r>
              <a:rPr lang="en-US" dirty="0" err="1">
                <a:latin typeface="Consolas" panose="020B0609020204030204" pitchFamily="49" charset="0"/>
              </a:rPr>
              <a:t>ubuntu</a:t>
            </a:r>
            <a:r>
              <a:rPr lang="en-US" dirty="0">
                <a:latin typeface="Consolas" panose="020B0609020204030204" pitchFamily="49" charset="0"/>
              </a:rPr>
              <a:t>/</a:t>
            </a:r>
          </a:p>
        </p:txBody>
      </p:sp>
      <p:sp>
        <p:nvSpPr>
          <p:cNvPr id="4" name="pole tekstowe 3"/>
          <p:cNvSpPr txBox="1"/>
          <p:nvPr/>
        </p:nvSpPr>
        <p:spPr>
          <a:xfrm>
            <a:off x="692292" y="5842337"/>
            <a:ext cx="10661508" cy="1015663"/>
          </a:xfrm>
          <a:prstGeom prst="rect">
            <a:avLst/>
          </a:prstGeom>
          <a:noFill/>
        </p:spPr>
        <p:txBody>
          <a:bodyPr wrap="none" rtlCol="0">
            <a:spAutoFit/>
          </a:bodyPr>
          <a:lstStyle/>
          <a:p>
            <a:r>
              <a:rPr lang="en-US" sz="2000" b="1" u="sng" dirty="0">
                <a:solidFill>
                  <a:srgbClr val="FF0000"/>
                </a:solidFill>
              </a:rPr>
              <a:t>Notes:</a:t>
            </a:r>
          </a:p>
          <a:p>
            <a:r>
              <a:rPr lang="en-US" sz="2000" dirty="0">
                <a:solidFill>
                  <a:srgbClr val="FF0000"/>
                </a:solidFill>
              </a:rPr>
              <a:t>Mac OSX and Linux:   </a:t>
            </a:r>
            <a:r>
              <a:rPr lang="en-US" sz="2000" dirty="0"/>
              <a:t>run </a:t>
            </a:r>
            <a:r>
              <a:rPr lang="en-US" sz="2000" dirty="0" err="1">
                <a:solidFill>
                  <a:srgbClr val="C00000"/>
                </a:solidFill>
                <a:latin typeface="Consolas" panose="020B0609020204030204" pitchFamily="49" charset="0"/>
              </a:rPr>
              <a:t>chmod</a:t>
            </a:r>
            <a:r>
              <a:rPr lang="en-US" sz="2000" dirty="0">
                <a:solidFill>
                  <a:srgbClr val="C00000"/>
                </a:solidFill>
                <a:latin typeface="Consolas" panose="020B0609020204030204" pitchFamily="49" charset="0"/>
              </a:rPr>
              <a:t> 600 keyfile.pem</a:t>
            </a:r>
            <a:r>
              <a:rPr lang="en-US" sz="2000" dirty="0"/>
              <a:t> before using the </a:t>
            </a:r>
            <a:r>
              <a:rPr lang="en-US" sz="2000" dirty="0" err="1"/>
              <a:t>keyfile</a:t>
            </a:r>
            <a:endParaRPr lang="en-US" sz="2000" dirty="0"/>
          </a:p>
          <a:p>
            <a:r>
              <a:rPr lang="en-US" sz="2000" dirty="0">
                <a:solidFill>
                  <a:srgbClr val="FF0000"/>
                </a:solidFill>
              </a:rPr>
              <a:t>Windows: </a:t>
            </a:r>
            <a:r>
              <a:rPr lang="en-US" sz="2000" dirty="0"/>
              <a:t>The best SSH/SCP for windows is contained within Git: https://git-scm.com/download/win</a:t>
            </a:r>
          </a:p>
        </p:txBody>
      </p:sp>
      <p:pic>
        <p:nvPicPr>
          <p:cNvPr id="5" name="Obraz 4"/>
          <p:cNvPicPr>
            <a:picLocks noChangeAspect="1"/>
          </p:cNvPicPr>
          <p:nvPr/>
        </p:nvPicPr>
        <p:blipFill>
          <a:blip r:embed="rId2"/>
          <a:stretch>
            <a:fillRect/>
          </a:stretch>
        </p:blipFill>
        <p:spPr>
          <a:xfrm>
            <a:off x="152207" y="1690688"/>
            <a:ext cx="685993" cy="639821"/>
          </a:xfrm>
          <a:prstGeom prst="rect">
            <a:avLst/>
          </a:prstGeom>
        </p:spPr>
      </p:pic>
      <p:pic>
        <p:nvPicPr>
          <p:cNvPr id="6" name="Obraz 5"/>
          <p:cNvPicPr>
            <a:picLocks noChangeAspect="1"/>
          </p:cNvPicPr>
          <p:nvPr/>
        </p:nvPicPr>
        <p:blipFill>
          <a:blip r:embed="rId2"/>
          <a:stretch>
            <a:fillRect/>
          </a:stretch>
        </p:blipFill>
        <p:spPr>
          <a:xfrm>
            <a:off x="152206" y="3336161"/>
            <a:ext cx="685993" cy="639821"/>
          </a:xfrm>
          <a:prstGeom prst="rect">
            <a:avLst/>
          </a:prstGeom>
        </p:spPr>
      </p:pic>
      <p:pic>
        <p:nvPicPr>
          <p:cNvPr id="7" name="Obraz 6"/>
          <p:cNvPicPr>
            <a:picLocks noChangeAspect="1"/>
          </p:cNvPicPr>
          <p:nvPr/>
        </p:nvPicPr>
        <p:blipFill>
          <a:blip r:embed="rId2"/>
          <a:stretch>
            <a:fillRect/>
          </a:stretch>
        </p:blipFill>
        <p:spPr>
          <a:xfrm>
            <a:off x="152205" y="4341813"/>
            <a:ext cx="685993" cy="639821"/>
          </a:xfrm>
          <a:prstGeom prst="rect">
            <a:avLst/>
          </a:prstGeom>
        </p:spPr>
      </p:pic>
    </p:spTree>
    <p:extLst>
      <p:ext uri="{BB962C8B-B14F-4D97-AF65-F5344CB8AC3E}">
        <p14:creationId xmlns:p14="http://schemas.microsoft.com/office/powerpoint/2010/main" val="3771191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27E4-4E90-4680-BBCA-ADBCF637EF89}"/>
              </a:ext>
            </a:extLst>
          </p:cNvPr>
          <p:cNvSpPr>
            <a:spLocks noGrp="1"/>
          </p:cNvSpPr>
          <p:nvPr>
            <p:ph type="title"/>
          </p:nvPr>
        </p:nvSpPr>
        <p:spPr/>
        <p:txBody>
          <a:bodyPr/>
          <a:lstStyle/>
          <a:p>
            <a:r>
              <a:rPr lang="en-US" dirty="0"/>
              <a:t>Typical </a:t>
            </a:r>
            <a:r>
              <a:rPr lang="en-US" dirty="0" err="1"/>
              <a:t>enviroment</a:t>
            </a:r>
            <a:endParaRPr lang="en-US" dirty="0"/>
          </a:p>
        </p:txBody>
      </p:sp>
      <p:sp>
        <p:nvSpPr>
          <p:cNvPr id="3" name="Content Placeholder 2">
            <a:extLst>
              <a:ext uri="{FF2B5EF4-FFF2-40B4-BE49-F238E27FC236}">
                <a16:creationId xmlns:a16="http://schemas.microsoft.com/office/drawing/2014/main" id="{DAB91F2F-B260-42BE-9465-46B8B7254A09}"/>
              </a:ext>
            </a:extLst>
          </p:cNvPr>
          <p:cNvSpPr>
            <a:spLocks noGrp="1"/>
          </p:cNvSpPr>
          <p:nvPr>
            <p:ph idx="1"/>
          </p:nvPr>
        </p:nvSpPr>
        <p:spPr>
          <a:xfrm>
            <a:off x="838200" y="1825625"/>
            <a:ext cx="10515600" cy="4889074"/>
          </a:xfrm>
        </p:spPr>
        <p:txBody>
          <a:bodyPr>
            <a:normAutofit fontScale="92500" lnSpcReduction="10000"/>
          </a:bodyPr>
          <a:lstStyle/>
          <a:p>
            <a:r>
              <a:rPr lang="en-US" dirty="0"/>
              <a:t>Cluster controller</a:t>
            </a:r>
          </a:p>
          <a:p>
            <a:pPr lvl="1"/>
            <a:r>
              <a:rPr lang="en-US" dirty="0"/>
              <a:t>Machine type: t2.micro (free tier)</a:t>
            </a:r>
          </a:p>
          <a:p>
            <a:pPr lvl="1"/>
            <a:r>
              <a:rPr lang="en-US" dirty="0"/>
              <a:t>Number of machines: 1</a:t>
            </a:r>
          </a:p>
          <a:p>
            <a:r>
              <a:rPr lang="en-US" dirty="0"/>
              <a:t>Cluster nodes</a:t>
            </a:r>
          </a:p>
          <a:p>
            <a:pPr lvl="1"/>
            <a:r>
              <a:rPr lang="en-US" dirty="0"/>
              <a:t>Machine type: c5.large (Spot Fleet)</a:t>
            </a:r>
          </a:p>
          <a:p>
            <a:pPr lvl="1"/>
            <a:r>
              <a:rPr lang="en-US" dirty="0"/>
              <a:t>Number of machines: 5</a:t>
            </a:r>
          </a:p>
          <a:p>
            <a:endParaRPr lang="en-US" dirty="0"/>
          </a:p>
          <a:p>
            <a:r>
              <a:rPr lang="en-US" dirty="0"/>
              <a:t>You should know how to:</a:t>
            </a:r>
          </a:p>
          <a:p>
            <a:pPr lvl="1"/>
            <a:r>
              <a:rPr lang="en-US" dirty="0"/>
              <a:t>Basic understanding of HTTP protocol</a:t>
            </a:r>
          </a:p>
          <a:p>
            <a:pPr lvl="1"/>
            <a:r>
              <a:rPr lang="en-US" dirty="0"/>
              <a:t>Use console</a:t>
            </a:r>
          </a:p>
          <a:p>
            <a:pPr lvl="1"/>
            <a:r>
              <a:rPr lang="en-US" dirty="0"/>
              <a:t>Use SSH client </a:t>
            </a:r>
          </a:p>
          <a:p>
            <a:r>
              <a:rPr lang="en-US" dirty="0"/>
              <a:t>All work throughout the workshop will take place in the cloud </a:t>
            </a:r>
            <a:br>
              <a:rPr lang="en-US" dirty="0"/>
            </a:br>
            <a:r>
              <a:rPr lang="en-US" dirty="0"/>
              <a:t>(no local software except for an SSH client a web browser is required)</a:t>
            </a:r>
          </a:p>
          <a:p>
            <a:endParaRPr lang="en-US" dirty="0"/>
          </a:p>
          <a:p>
            <a:endParaRPr lang="en-US" dirty="0"/>
          </a:p>
        </p:txBody>
      </p:sp>
    </p:spTree>
    <p:extLst>
      <p:ext uri="{BB962C8B-B14F-4D97-AF65-F5344CB8AC3E}">
        <p14:creationId xmlns:p14="http://schemas.microsoft.com/office/powerpoint/2010/main" val="59182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endCxn id="4" idx="3"/>
          </p:cNvCxnSpPr>
          <p:nvPr/>
        </p:nvCxnSpPr>
        <p:spPr>
          <a:xfrm flipH="1">
            <a:off x="2885913" y="3107028"/>
            <a:ext cx="891891" cy="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2" name="Tytuł 1"/>
          <p:cNvSpPr>
            <a:spLocks noGrp="1"/>
          </p:cNvSpPr>
          <p:nvPr>
            <p:ph type="title"/>
          </p:nvPr>
        </p:nvSpPr>
        <p:spPr/>
        <p:txBody>
          <a:bodyPr/>
          <a:lstStyle/>
          <a:p>
            <a:r>
              <a:rPr lang="en-US" dirty="0"/>
              <a:t>What is a computing cluster</a:t>
            </a:r>
          </a:p>
        </p:txBody>
      </p:sp>
      <p:sp>
        <p:nvSpPr>
          <p:cNvPr id="3" name="Symbol zastępczy zawartości 2"/>
          <p:cNvSpPr>
            <a:spLocks noGrp="1"/>
          </p:cNvSpPr>
          <p:nvPr>
            <p:ph idx="1"/>
          </p:nvPr>
        </p:nvSpPr>
        <p:spPr>
          <a:xfrm>
            <a:off x="2152650" y="1825625"/>
            <a:ext cx="8283530" cy="4806995"/>
          </a:xfrm>
        </p:spPr>
        <p:txBody>
          <a:bodyPr>
            <a:normAutofit lnSpcReduction="10000"/>
          </a:bodyPr>
          <a:lstStyle/>
          <a:p>
            <a:pPr marL="0" indent="0">
              <a:buNone/>
            </a:pPr>
            <a:r>
              <a:rPr lang="en-US" i="1" dirty="0"/>
              <a:t>A group of computers working towards achieving a common goal.</a:t>
            </a: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 computer within a cluster is called a </a:t>
            </a:r>
            <a:r>
              <a:rPr lang="en-US" b="1" dirty="0"/>
              <a:t>node</a:t>
            </a:r>
          </a:p>
        </p:txBody>
      </p:sp>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1132" y="2780160"/>
            <a:ext cx="544781" cy="653737"/>
          </a:xfrm>
          <a:prstGeom prst="rect">
            <a:avLst/>
          </a:prstGeom>
        </p:spPr>
      </p:pic>
      <p:pic>
        <p:nvPicPr>
          <p:cNvPr id="5"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777" y="2731506"/>
            <a:ext cx="544781" cy="653737"/>
          </a:xfrm>
          <a:prstGeom prst="rect">
            <a:avLst/>
          </a:prstGeom>
        </p:spPr>
      </p:pic>
      <p:pic>
        <p:nvPicPr>
          <p:cNvPr id="6"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0517" y="4001295"/>
            <a:ext cx="544781" cy="653737"/>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451" y="4628603"/>
            <a:ext cx="544781" cy="653737"/>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1044" y="3824825"/>
            <a:ext cx="544781" cy="653737"/>
          </a:xfrm>
          <a:prstGeom prst="rect">
            <a:avLst/>
          </a:prstGeom>
        </p:spPr>
      </p:pic>
      <p:cxnSp>
        <p:nvCxnSpPr>
          <p:cNvPr id="10" name="Straight Connector 8"/>
          <p:cNvCxnSpPr>
            <a:stCxn id="6" idx="0"/>
            <a:endCxn id="5" idx="2"/>
          </p:cNvCxnSpPr>
          <p:nvPr/>
        </p:nvCxnSpPr>
        <p:spPr>
          <a:xfrm flipH="1" flipV="1">
            <a:off x="3997167" y="3385242"/>
            <a:ext cx="265740" cy="616052"/>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8"/>
          <p:cNvCxnSpPr>
            <a:stCxn id="8" idx="0"/>
          </p:cNvCxnSpPr>
          <p:nvPr/>
        </p:nvCxnSpPr>
        <p:spPr>
          <a:xfrm flipV="1">
            <a:off x="2333435" y="3433896"/>
            <a:ext cx="156481" cy="39092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8"/>
          <p:cNvCxnSpPr>
            <a:endCxn id="7" idx="1"/>
          </p:cNvCxnSpPr>
          <p:nvPr/>
        </p:nvCxnSpPr>
        <p:spPr>
          <a:xfrm>
            <a:off x="2605824" y="4478561"/>
            <a:ext cx="344626" cy="47691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8"/>
          <p:cNvCxnSpPr>
            <a:stCxn id="6" idx="2"/>
            <a:endCxn id="7" idx="3"/>
          </p:cNvCxnSpPr>
          <p:nvPr/>
        </p:nvCxnSpPr>
        <p:spPr>
          <a:xfrm flipH="1">
            <a:off x="3495231" y="4655031"/>
            <a:ext cx="767676" cy="30044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pic>
        <p:nvPicPr>
          <p:cNvPr id="29"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4013" y="3433897"/>
            <a:ext cx="544781" cy="653737"/>
          </a:xfrm>
          <a:prstGeom prst="rect">
            <a:avLst/>
          </a:prstGeom>
        </p:spPr>
      </p:pic>
      <p:pic>
        <p:nvPicPr>
          <p:cNvPr id="30"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0444" y="4769642"/>
            <a:ext cx="544781" cy="653737"/>
          </a:xfrm>
          <a:prstGeom prst="rect">
            <a:avLst/>
          </a:prstGeom>
        </p:spPr>
      </p:pic>
      <p:pic>
        <p:nvPicPr>
          <p:cNvPr id="31"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1595" y="4769642"/>
            <a:ext cx="544781" cy="653737"/>
          </a:xfrm>
          <a:prstGeom prst="rect">
            <a:avLst/>
          </a:prstGeom>
        </p:spPr>
      </p:pic>
      <p:pic>
        <p:nvPicPr>
          <p:cNvPr id="32"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9232" y="4751087"/>
            <a:ext cx="544781" cy="653737"/>
          </a:xfrm>
          <a:prstGeom prst="rect">
            <a:avLst/>
          </a:prstGeom>
        </p:spPr>
      </p:pic>
      <p:pic>
        <p:nvPicPr>
          <p:cNvPr id="33"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3421" y="4751087"/>
            <a:ext cx="544781" cy="653737"/>
          </a:xfrm>
          <a:prstGeom prst="rect">
            <a:avLst/>
          </a:prstGeom>
        </p:spPr>
      </p:pic>
      <p:cxnSp>
        <p:nvCxnSpPr>
          <p:cNvPr id="38" name="Straight Connector 8"/>
          <p:cNvCxnSpPr/>
          <p:nvPr/>
        </p:nvCxnSpPr>
        <p:spPr>
          <a:xfrm flipH="1" flipV="1">
            <a:off x="2794305" y="3454975"/>
            <a:ext cx="1229462" cy="873189"/>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8"/>
          <p:cNvCxnSpPr>
            <a:stCxn id="7" idx="0"/>
            <a:endCxn id="5" idx="2"/>
          </p:cNvCxnSpPr>
          <p:nvPr/>
        </p:nvCxnSpPr>
        <p:spPr>
          <a:xfrm flipV="1">
            <a:off x="3222841" y="3385242"/>
            <a:ext cx="774326" cy="124336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8"/>
          <p:cNvCxnSpPr>
            <a:stCxn id="8" idx="3"/>
            <a:endCxn id="6" idx="1"/>
          </p:cNvCxnSpPr>
          <p:nvPr/>
        </p:nvCxnSpPr>
        <p:spPr>
          <a:xfrm>
            <a:off x="2605824" y="4151693"/>
            <a:ext cx="1384692" cy="17647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8"/>
          <p:cNvCxnSpPr>
            <a:stCxn id="7" idx="0"/>
          </p:cNvCxnSpPr>
          <p:nvPr/>
        </p:nvCxnSpPr>
        <p:spPr>
          <a:xfrm flipH="1" flipV="1">
            <a:off x="2720597" y="3433896"/>
            <a:ext cx="502245" cy="119470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8"/>
          <p:cNvCxnSpPr>
            <a:stCxn id="8" idx="3"/>
            <a:endCxn id="5" idx="2"/>
          </p:cNvCxnSpPr>
          <p:nvPr/>
        </p:nvCxnSpPr>
        <p:spPr>
          <a:xfrm flipV="1">
            <a:off x="2605825" y="3385243"/>
            <a:ext cx="1391343" cy="76645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8"/>
          <p:cNvCxnSpPr>
            <a:stCxn id="33" idx="0"/>
            <a:endCxn id="29" idx="2"/>
          </p:cNvCxnSpPr>
          <p:nvPr/>
        </p:nvCxnSpPr>
        <p:spPr>
          <a:xfrm flipV="1">
            <a:off x="6725811" y="4087634"/>
            <a:ext cx="1590592" cy="66345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8"/>
          <p:cNvCxnSpPr>
            <a:stCxn id="32" idx="0"/>
            <a:endCxn id="29" idx="2"/>
          </p:cNvCxnSpPr>
          <p:nvPr/>
        </p:nvCxnSpPr>
        <p:spPr>
          <a:xfrm flipV="1">
            <a:off x="7771623" y="4087634"/>
            <a:ext cx="544781" cy="66345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8"/>
          <p:cNvCxnSpPr>
            <a:stCxn id="31" idx="0"/>
            <a:endCxn id="29" idx="2"/>
          </p:cNvCxnSpPr>
          <p:nvPr/>
        </p:nvCxnSpPr>
        <p:spPr>
          <a:xfrm flipH="1" flipV="1">
            <a:off x="8316403" y="4087633"/>
            <a:ext cx="457582" cy="6820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8"/>
          <p:cNvCxnSpPr>
            <a:stCxn id="30" idx="0"/>
            <a:endCxn id="29" idx="2"/>
          </p:cNvCxnSpPr>
          <p:nvPr/>
        </p:nvCxnSpPr>
        <p:spPr>
          <a:xfrm flipH="1" flipV="1">
            <a:off x="8316404" y="4087633"/>
            <a:ext cx="1426431" cy="6820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657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Passwordless SSH cluster</a:t>
            </a:r>
          </a:p>
        </p:txBody>
      </p:sp>
      <p:sp>
        <p:nvSpPr>
          <p:cNvPr id="3" name="Symbol zastępczy zawartości 2"/>
          <p:cNvSpPr>
            <a:spLocks noGrp="1"/>
          </p:cNvSpPr>
          <p:nvPr>
            <p:ph idx="1"/>
          </p:nvPr>
        </p:nvSpPr>
        <p:spPr>
          <a:xfrm>
            <a:off x="838199" y="1825624"/>
            <a:ext cx="10814757" cy="4711653"/>
          </a:xfrm>
        </p:spPr>
        <p:txBody>
          <a:bodyPr>
            <a:normAutofit/>
          </a:bodyPr>
          <a:lstStyle/>
          <a:p>
            <a:r>
              <a:rPr lang="en-US" dirty="0"/>
              <a:t>Enables direct execution of commands </a:t>
            </a:r>
            <a:br>
              <a:rPr lang="en-US" dirty="0"/>
            </a:br>
            <a:r>
              <a:rPr lang="en-US" dirty="0"/>
              <a:t>on other nodes via command:</a:t>
            </a:r>
            <a:br>
              <a:rPr lang="en-US" dirty="0"/>
            </a:br>
            <a:r>
              <a:rPr lang="en-US" dirty="0">
                <a:latin typeface="Consolas" panose="020B0609020204030204" pitchFamily="49" charset="0"/>
              </a:rPr>
              <a:t>ssh </a:t>
            </a:r>
            <a:r>
              <a:rPr lang="en-US" dirty="0" err="1">
                <a:latin typeface="Consolas" panose="020B0609020204030204" pitchFamily="49" charset="0"/>
              </a:rPr>
              <a:t>user@hostname</a:t>
            </a:r>
            <a:r>
              <a:rPr lang="en-US" dirty="0">
                <a:latin typeface="Consolas" panose="020B0609020204030204" pitchFamily="49" charset="0"/>
              </a:rPr>
              <a:t> command</a:t>
            </a:r>
          </a:p>
          <a:p>
            <a:r>
              <a:rPr lang="en-US" dirty="0"/>
              <a:t>Environments such as Gnu R parallel </a:t>
            </a:r>
            <a:br>
              <a:rPr lang="en-US" dirty="0"/>
            </a:br>
            <a:r>
              <a:rPr lang="en-US" dirty="0"/>
              <a:t>and Julia parallel use this feature to </a:t>
            </a:r>
            <a:br>
              <a:rPr lang="en-US" dirty="0"/>
            </a:br>
            <a:r>
              <a:rPr lang="en-US" dirty="0"/>
              <a:t>spawn processes on worker nodes</a:t>
            </a:r>
          </a:p>
          <a:p>
            <a:r>
              <a:rPr lang="en-US" dirty="0"/>
              <a:t>Control node has the private key while each slave node needs to </a:t>
            </a:r>
            <a:br>
              <a:rPr lang="en-US" dirty="0"/>
            </a:br>
            <a:r>
              <a:rPr lang="en-US" dirty="0"/>
              <a:t>have the public key in the </a:t>
            </a:r>
            <a:r>
              <a:rPr lang="en-US" dirty="0">
                <a:latin typeface="Consolas" panose="020B0609020204030204" pitchFamily="49" charset="0"/>
              </a:rPr>
              <a:t>~/.ssh/</a:t>
            </a:r>
            <a:r>
              <a:rPr lang="en-US" dirty="0" err="1">
                <a:latin typeface="Consolas" panose="020B0609020204030204" pitchFamily="49" charset="0"/>
              </a:rPr>
              <a:t>authorized_users</a:t>
            </a:r>
            <a:r>
              <a:rPr lang="en-US" dirty="0"/>
              <a:t> file</a:t>
            </a:r>
          </a:p>
          <a:p>
            <a:r>
              <a:rPr lang="en-US" dirty="0"/>
              <a:t>Network connections between nodes should be open</a:t>
            </a:r>
          </a:p>
          <a:p>
            <a:pPr lvl="1"/>
            <a:r>
              <a:rPr lang="en-US" dirty="0"/>
              <a:t>Create a </a:t>
            </a:r>
            <a:r>
              <a:rPr lang="en-US" dirty="0" err="1"/>
              <a:t>SecurityGroup</a:t>
            </a:r>
            <a:r>
              <a:rPr lang="en-US" dirty="0"/>
              <a:t> that allows unlimited connections to itself. </a:t>
            </a:r>
          </a:p>
          <a:p>
            <a:endParaRPr lang="en-US" dirty="0"/>
          </a:p>
        </p:txBody>
      </p:sp>
      <p:pic>
        <p:nvPicPr>
          <p:cNvPr id="29"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3756" y="581515"/>
            <a:ext cx="544781" cy="653737"/>
          </a:xfrm>
          <a:prstGeom prst="rect">
            <a:avLst/>
          </a:prstGeom>
        </p:spPr>
      </p:pic>
      <p:pic>
        <p:nvPicPr>
          <p:cNvPr id="30"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8176" y="1917260"/>
            <a:ext cx="544781" cy="653737"/>
          </a:xfrm>
          <a:prstGeom prst="rect">
            <a:avLst/>
          </a:prstGeom>
        </p:spPr>
      </p:pic>
      <p:pic>
        <p:nvPicPr>
          <p:cNvPr id="31"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0025" y="1971852"/>
            <a:ext cx="544781" cy="653737"/>
          </a:xfrm>
          <a:prstGeom prst="rect">
            <a:avLst/>
          </a:prstGeom>
        </p:spPr>
      </p:pic>
      <p:pic>
        <p:nvPicPr>
          <p:cNvPr id="32"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294" y="1953297"/>
            <a:ext cx="544781" cy="653737"/>
          </a:xfrm>
          <a:prstGeom prst="rect">
            <a:avLst/>
          </a:prstGeom>
        </p:spPr>
      </p:pic>
      <p:cxnSp>
        <p:nvCxnSpPr>
          <p:cNvPr id="59" name="Straight Connector 8"/>
          <p:cNvCxnSpPr>
            <a:stCxn id="32" idx="0"/>
            <a:endCxn id="29" idx="2"/>
          </p:cNvCxnSpPr>
          <p:nvPr/>
        </p:nvCxnSpPr>
        <p:spPr>
          <a:xfrm flipV="1">
            <a:off x="8931685" y="1235252"/>
            <a:ext cx="1254462" cy="71804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8"/>
          <p:cNvCxnSpPr>
            <a:stCxn id="31" idx="0"/>
            <a:endCxn id="29" idx="2"/>
          </p:cNvCxnSpPr>
          <p:nvPr/>
        </p:nvCxnSpPr>
        <p:spPr>
          <a:xfrm flipV="1">
            <a:off x="10152416" y="1235252"/>
            <a:ext cx="33731" cy="73660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8"/>
          <p:cNvCxnSpPr>
            <a:stCxn id="30" idx="0"/>
            <a:endCxn id="29" idx="2"/>
          </p:cNvCxnSpPr>
          <p:nvPr/>
        </p:nvCxnSpPr>
        <p:spPr>
          <a:xfrm flipH="1" flipV="1">
            <a:off x="10186147" y="1235252"/>
            <a:ext cx="1194420" cy="6820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pole tekstowe 11"/>
          <p:cNvSpPr txBox="1"/>
          <p:nvPr/>
        </p:nvSpPr>
        <p:spPr>
          <a:xfrm>
            <a:off x="10427733" y="573058"/>
            <a:ext cx="1203278" cy="369332"/>
          </a:xfrm>
          <a:prstGeom prst="rect">
            <a:avLst/>
          </a:prstGeom>
          <a:noFill/>
        </p:spPr>
        <p:txBody>
          <a:bodyPr wrap="none" rtlCol="0">
            <a:spAutoFit/>
          </a:bodyPr>
          <a:lstStyle/>
          <a:p>
            <a:r>
              <a:rPr lang="en-US" dirty="0"/>
              <a:t>Private key</a:t>
            </a:r>
          </a:p>
        </p:txBody>
      </p:sp>
      <p:sp>
        <p:nvSpPr>
          <p:cNvPr id="13" name="pole tekstowe 12"/>
          <p:cNvSpPr txBox="1"/>
          <p:nvPr/>
        </p:nvSpPr>
        <p:spPr>
          <a:xfrm>
            <a:off x="9504579" y="194686"/>
            <a:ext cx="1428468" cy="369332"/>
          </a:xfrm>
          <a:prstGeom prst="rect">
            <a:avLst/>
          </a:prstGeom>
          <a:noFill/>
        </p:spPr>
        <p:txBody>
          <a:bodyPr wrap="none" rtlCol="0">
            <a:spAutoFit/>
          </a:bodyPr>
          <a:lstStyle/>
          <a:p>
            <a:r>
              <a:rPr lang="en-US" b="1" dirty="0"/>
              <a:t>Control node</a:t>
            </a:r>
          </a:p>
        </p:txBody>
      </p:sp>
      <p:sp>
        <p:nvSpPr>
          <p:cNvPr id="36" name="pole tekstowe 35"/>
          <p:cNvSpPr txBox="1"/>
          <p:nvPr/>
        </p:nvSpPr>
        <p:spPr>
          <a:xfrm>
            <a:off x="8496234" y="2888470"/>
            <a:ext cx="682623" cy="646331"/>
          </a:xfrm>
          <a:prstGeom prst="rect">
            <a:avLst/>
          </a:prstGeom>
          <a:noFill/>
        </p:spPr>
        <p:txBody>
          <a:bodyPr wrap="none" rtlCol="0">
            <a:spAutoFit/>
          </a:bodyPr>
          <a:lstStyle/>
          <a:p>
            <a:r>
              <a:rPr lang="en-US" b="1" dirty="0"/>
              <a:t>Slave</a:t>
            </a:r>
          </a:p>
          <a:p>
            <a:r>
              <a:rPr lang="en-US" b="1" dirty="0"/>
              <a:t>node</a:t>
            </a:r>
          </a:p>
        </p:txBody>
      </p:sp>
      <p:sp>
        <p:nvSpPr>
          <p:cNvPr id="37" name="pole tekstowe 36"/>
          <p:cNvSpPr txBox="1"/>
          <p:nvPr/>
        </p:nvSpPr>
        <p:spPr>
          <a:xfrm>
            <a:off x="9775914" y="2892617"/>
            <a:ext cx="682623" cy="646331"/>
          </a:xfrm>
          <a:prstGeom prst="rect">
            <a:avLst/>
          </a:prstGeom>
          <a:noFill/>
        </p:spPr>
        <p:txBody>
          <a:bodyPr wrap="none" rtlCol="0">
            <a:spAutoFit/>
          </a:bodyPr>
          <a:lstStyle/>
          <a:p>
            <a:r>
              <a:rPr lang="en-US" b="1" dirty="0"/>
              <a:t>Slave</a:t>
            </a:r>
          </a:p>
          <a:p>
            <a:r>
              <a:rPr lang="en-US" b="1" dirty="0"/>
              <a:t>node</a:t>
            </a:r>
          </a:p>
        </p:txBody>
      </p:sp>
      <p:sp>
        <p:nvSpPr>
          <p:cNvPr id="39" name="pole tekstowe 38"/>
          <p:cNvSpPr txBox="1"/>
          <p:nvPr/>
        </p:nvSpPr>
        <p:spPr>
          <a:xfrm>
            <a:off x="11109367" y="2888470"/>
            <a:ext cx="682623" cy="646331"/>
          </a:xfrm>
          <a:prstGeom prst="rect">
            <a:avLst/>
          </a:prstGeom>
          <a:noFill/>
        </p:spPr>
        <p:txBody>
          <a:bodyPr wrap="none" rtlCol="0">
            <a:spAutoFit/>
          </a:bodyPr>
          <a:lstStyle/>
          <a:p>
            <a:r>
              <a:rPr lang="en-US" b="1" dirty="0"/>
              <a:t>Slave</a:t>
            </a:r>
          </a:p>
          <a:p>
            <a:r>
              <a:rPr lang="en-US" b="1" dirty="0"/>
              <a:t>node</a:t>
            </a:r>
          </a:p>
        </p:txBody>
      </p:sp>
      <p:sp>
        <p:nvSpPr>
          <p:cNvPr id="40" name="pole tekstowe 39"/>
          <p:cNvSpPr txBox="1"/>
          <p:nvPr/>
        </p:nvSpPr>
        <p:spPr>
          <a:xfrm>
            <a:off x="8326622" y="2594981"/>
            <a:ext cx="1121525" cy="369332"/>
          </a:xfrm>
          <a:prstGeom prst="rect">
            <a:avLst/>
          </a:prstGeom>
          <a:noFill/>
        </p:spPr>
        <p:txBody>
          <a:bodyPr wrap="none" rtlCol="0">
            <a:spAutoFit/>
          </a:bodyPr>
          <a:lstStyle/>
          <a:p>
            <a:r>
              <a:rPr lang="en-US" dirty="0"/>
              <a:t>public key</a:t>
            </a:r>
          </a:p>
        </p:txBody>
      </p:sp>
      <p:sp>
        <p:nvSpPr>
          <p:cNvPr id="42" name="pole tekstowe 41"/>
          <p:cNvSpPr txBox="1"/>
          <p:nvPr/>
        </p:nvSpPr>
        <p:spPr>
          <a:xfrm>
            <a:off x="9666515" y="2573730"/>
            <a:ext cx="1121525" cy="369332"/>
          </a:xfrm>
          <a:prstGeom prst="rect">
            <a:avLst/>
          </a:prstGeom>
          <a:noFill/>
        </p:spPr>
        <p:txBody>
          <a:bodyPr wrap="none" rtlCol="0">
            <a:spAutoFit/>
          </a:bodyPr>
          <a:lstStyle/>
          <a:p>
            <a:r>
              <a:rPr lang="en-US" dirty="0"/>
              <a:t>public key</a:t>
            </a:r>
          </a:p>
        </p:txBody>
      </p:sp>
      <p:sp>
        <p:nvSpPr>
          <p:cNvPr id="43" name="pole tekstowe 42"/>
          <p:cNvSpPr txBox="1"/>
          <p:nvPr/>
        </p:nvSpPr>
        <p:spPr>
          <a:xfrm>
            <a:off x="10933047" y="2545068"/>
            <a:ext cx="1121525" cy="369332"/>
          </a:xfrm>
          <a:prstGeom prst="rect">
            <a:avLst/>
          </a:prstGeom>
          <a:noFill/>
        </p:spPr>
        <p:txBody>
          <a:bodyPr wrap="none" rtlCol="0">
            <a:spAutoFit/>
          </a:bodyPr>
          <a:lstStyle/>
          <a:p>
            <a:r>
              <a:rPr lang="en-US" dirty="0"/>
              <a:t>public key</a:t>
            </a:r>
          </a:p>
        </p:txBody>
      </p:sp>
    </p:spTree>
    <p:extLst>
      <p:ext uri="{BB962C8B-B14F-4D97-AF65-F5344CB8AC3E}">
        <p14:creationId xmlns:p14="http://schemas.microsoft.com/office/powerpoint/2010/main" val="369628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Setting up SSH for </a:t>
            </a:r>
            <a:r>
              <a:rPr lang="en-US" dirty="0" err="1"/>
              <a:t>passwordless</a:t>
            </a:r>
            <a:r>
              <a:rPr lang="en-US" dirty="0"/>
              <a:t> SSH</a:t>
            </a:r>
          </a:p>
        </p:txBody>
      </p:sp>
      <p:sp>
        <p:nvSpPr>
          <p:cNvPr id="3" name="Symbol zastępczy zawartości 2"/>
          <p:cNvSpPr>
            <a:spLocks noGrp="1"/>
          </p:cNvSpPr>
          <p:nvPr>
            <p:ph idx="1"/>
          </p:nvPr>
        </p:nvSpPr>
        <p:spPr/>
        <p:txBody>
          <a:bodyPr>
            <a:normAutofit lnSpcReduction="10000"/>
          </a:bodyPr>
          <a:lstStyle/>
          <a:p>
            <a:r>
              <a:rPr lang="en-US" sz="3200" dirty="0">
                <a:latin typeface="Consolas" panose="020B0609020204030204" pitchFamily="49" charset="0"/>
              </a:rPr>
              <a:t>ssh-</a:t>
            </a:r>
            <a:r>
              <a:rPr lang="en-US" sz="3200" dirty="0" err="1">
                <a:latin typeface="Consolas" panose="020B0609020204030204" pitchFamily="49" charset="0"/>
              </a:rPr>
              <a:t>keygen</a:t>
            </a:r>
            <a:r>
              <a:rPr lang="en-US" sz="3200" dirty="0">
                <a:latin typeface="Consolas" panose="020B0609020204030204" pitchFamily="49" charset="0"/>
              </a:rPr>
              <a:t> -P "" -t </a:t>
            </a:r>
            <a:r>
              <a:rPr lang="en-US" sz="3200" dirty="0" err="1">
                <a:latin typeface="Consolas" panose="020B0609020204030204" pitchFamily="49" charset="0"/>
              </a:rPr>
              <a:t>rsa</a:t>
            </a:r>
            <a:r>
              <a:rPr lang="en-US" sz="3200" dirty="0">
                <a:latin typeface="Consolas" panose="020B0609020204030204" pitchFamily="49" charset="0"/>
              </a:rPr>
              <a:t> -f ~/.ssh/cluster</a:t>
            </a:r>
          </a:p>
          <a:p>
            <a:r>
              <a:rPr lang="en-US" sz="3200" dirty="0" err="1">
                <a:latin typeface="Consolas" panose="020B0609020204030204" pitchFamily="49" charset="0"/>
              </a:rPr>
              <a:t>printf</a:t>
            </a:r>
            <a:r>
              <a:rPr lang="en-US" sz="3200" dirty="0">
                <a:latin typeface="Consolas" panose="020B0609020204030204" pitchFamily="49" charset="0"/>
              </a:rPr>
              <a:t> "\</a:t>
            </a:r>
            <a:r>
              <a:rPr lang="en-US" sz="3200" dirty="0" err="1">
                <a:latin typeface="Consolas" panose="020B0609020204030204" pitchFamily="49" charset="0"/>
              </a:rPr>
              <a:t>nUser</a:t>
            </a:r>
            <a:r>
              <a:rPr lang="en-US" sz="3200" dirty="0">
                <a:latin typeface="Consolas" panose="020B0609020204030204" pitchFamily="49" charset="0"/>
              </a:rPr>
              <a:t> </a:t>
            </a:r>
            <a:r>
              <a:rPr lang="en-US" sz="3200" dirty="0" err="1">
                <a:latin typeface="Consolas" panose="020B0609020204030204" pitchFamily="49" charset="0"/>
              </a:rPr>
              <a:t>ubuntu</a:t>
            </a:r>
            <a:r>
              <a:rPr lang="en-US" sz="3200" dirty="0">
                <a:latin typeface="Consolas" panose="020B0609020204030204" pitchFamily="49" charset="0"/>
              </a:rPr>
              <a:t>\</a:t>
            </a:r>
            <a:r>
              <a:rPr lang="en-US" sz="3200" dirty="0" err="1">
                <a:latin typeface="Consolas" panose="020B0609020204030204" pitchFamily="49" charset="0"/>
              </a:rPr>
              <a:t>nPubKeyAuthentication</a:t>
            </a:r>
            <a:r>
              <a:rPr lang="en-US" sz="3200" dirty="0">
                <a:latin typeface="Consolas" panose="020B0609020204030204" pitchFamily="49" charset="0"/>
              </a:rPr>
              <a:t> yes\</a:t>
            </a:r>
            <a:r>
              <a:rPr lang="en-US" sz="3200" dirty="0" err="1">
                <a:latin typeface="Consolas" panose="020B0609020204030204" pitchFamily="49" charset="0"/>
              </a:rPr>
              <a:t>nStrictHostKeyChecking</a:t>
            </a:r>
            <a:r>
              <a:rPr lang="en-US" sz="3200" dirty="0">
                <a:latin typeface="Consolas" panose="020B0609020204030204" pitchFamily="49" charset="0"/>
              </a:rPr>
              <a:t> no\</a:t>
            </a:r>
            <a:r>
              <a:rPr lang="en-US" sz="3200" dirty="0" err="1">
                <a:latin typeface="Consolas" panose="020B0609020204030204" pitchFamily="49" charset="0"/>
              </a:rPr>
              <a:t>nIdentityFile</a:t>
            </a:r>
            <a:r>
              <a:rPr lang="en-US" sz="3200" dirty="0">
                <a:latin typeface="Consolas" panose="020B0609020204030204" pitchFamily="49" charset="0"/>
              </a:rPr>
              <a:t> ~/.ssh/cluster\n" &gt;&gt; ~/.ssh/</a:t>
            </a:r>
            <a:r>
              <a:rPr lang="en-US" sz="3200" dirty="0" err="1">
                <a:latin typeface="Consolas" panose="020B0609020204030204" pitchFamily="49" charset="0"/>
              </a:rPr>
              <a:t>config</a:t>
            </a:r>
            <a:endParaRPr lang="en-US" sz="3200" dirty="0">
              <a:latin typeface="Consolas" panose="020B0609020204030204" pitchFamily="49" charset="0"/>
            </a:endParaRPr>
          </a:p>
          <a:p>
            <a:r>
              <a:rPr lang="en-US" sz="3200" dirty="0">
                <a:latin typeface="Consolas" panose="020B0609020204030204" pitchFamily="49" charset="0"/>
              </a:rPr>
              <a:t>cat ~/.ssh/cluster.pub &gt;&gt; ~/.ssh/</a:t>
            </a:r>
            <a:r>
              <a:rPr lang="en-US" sz="3200" dirty="0" err="1">
                <a:latin typeface="Consolas" panose="020B0609020204030204" pitchFamily="49" charset="0"/>
              </a:rPr>
              <a:t>authorized_keys</a:t>
            </a:r>
            <a:r>
              <a:rPr lang="en-US" sz="3200" dirty="0">
                <a:latin typeface="Consolas" panose="020B0609020204030204" pitchFamily="49" charset="0"/>
              </a:rPr>
              <a:t>	</a:t>
            </a:r>
          </a:p>
          <a:p>
            <a:endParaRPr lang="en-US" sz="3200" dirty="0">
              <a:latin typeface="Consolas" panose="020B0609020204030204" pitchFamily="49" charset="0"/>
            </a:endParaRPr>
          </a:p>
          <a:p>
            <a:r>
              <a:rPr lang="en-US" sz="3200" dirty="0">
                <a:latin typeface="Consolas" panose="020B0609020204030204" pitchFamily="49" charset="0"/>
              </a:rPr>
              <a:t>Test configuration: </a:t>
            </a:r>
          </a:p>
          <a:p>
            <a:pPr lvl="1"/>
            <a:r>
              <a:rPr lang="en-US" sz="2800" dirty="0">
                <a:latin typeface="Consolas" panose="020B0609020204030204" pitchFamily="49" charset="0"/>
              </a:rPr>
              <a:t>$ ssh localhost</a:t>
            </a:r>
          </a:p>
        </p:txBody>
      </p:sp>
    </p:spTree>
    <p:extLst>
      <p:ext uri="{BB962C8B-B14F-4D97-AF65-F5344CB8AC3E}">
        <p14:creationId xmlns:p14="http://schemas.microsoft.com/office/powerpoint/2010/main" val="4253586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Paswordless SSH cluster</a:t>
            </a:r>
          </a:p>
        </p:txBody>
      </p:sp>
      <p:pic>
        <p:nvPicPr>
          <p:cNvPr id="4" name="Obraz 3"/>
          <p:cNvPicPr>
            <a:picLocks noChangeAspect="1"/>
          </p:cNvPicPr>
          <p:nvPr/>
        </p:nvPicPr>
        <p:blipFill>
          <a:blip r:embed="rId2"/>
          <a:stretch>
            <a:fillRect/>
          </a:stretch>
        </p:blipFill>
        <p:spPr>
          <a:xfrm>
            <a:off x="555675" y="3158567"/>
            <a:ext cx="10938189" cy="3442840"/>
          </a:xfrm>
          <a:prstGeom prst="rect">
            <a:avLst/>
          </a:prstGeom>
        </p:spPr>
      </p:pic>
      <p:cxnSp>
        <p:nvCxnSpPr>
          <p:cNvPr id="5" name="Straight Connector 8"/>
          <p:cNvCxnSpPr>
            <a:endCxn id="6" idx="3"/>
          </p:cNvCxnSpPr>
          <p:nvPr/>
        </p:nvCxnSpPr>
        <p:spPr>
          <a:xfrm flipH="1">
            <a:off x="10356010" y="375522"/>
            <a:ext cx="891891" cy="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1229" y="48654"/>
            <a:ext cx="544781" cy="653737"/>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4874" y="0"/>
            <a:ext cx="544781" cy="65373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60614" y="1269789"/>
            <a:ext cx="544781" cy="653737"/>
          </a:xfrm>
          <a:prstGeom prst="rect">
            <a:avLst/>
          </a:prstGeom>
        </p:spPr>
      </p:pic>
      <p:pic>
        <p:nvPicPr>
          <p:cNvPr id="9"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0548" y="1897097"/>
            <a:ext cx="544781" cy="653737"/>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141" y="1093319"/>
            <a:ext cx="544781" cy="653737"/>
          </a:xfrm>
          <a:prstGeom prst="rect">
            <a:avLst/>
          </a:prstGeom>
        </p:spPr>
      </p:pic>
      <p:cxnSp>
        <p:nvCxnSpPr>
          <p:cNvPr id="11" name="Straight Connector 8"/>
          <p:cNvCxnSpPr>
            <a:stCxn id="8" idx="0"/>
            <a:endCxn id="7" idx="2"/>
          </p:cNvCxnSpPr>
          <p:nvPr/>
        </p:nvCxnSpPr>
        <p:spPr>
          <a:xfrm flipH="1" flipV="1">
            <a:off x="11467264" y="653736"/>
            <a:ext cx="265740" cy="616052"/>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8"/>
          <p:cNvCxnSpPr>
            <a:stCxn id="10" idx="0"/>
          </p:cNvCxnSpPr>
          <p:nvPr/>
        </p:nvCxnSpPr>
        <p:spPr>
          <a:xfrm flipV="1">
            <a:off x="9803532" y="702390"/>
            <a:ext cx="156481" cy="39092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8"/>
          <p:cNvCxnSpPr>
            <a:endCxn id="9" idx="1"/>
          </p:cNvCxnSpPr>
          <p:nvPr/>
        </p:nvCxnSpPr>
        <p:spPr>
          <a:xfrm>
            <a:off x="10075921" y="1747055"/>
            <a:ext cx="344626" cy="47691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8"/>
          <p:cNvCxnSpPr>
            <a:stCxn id="8" idx="2"/>
            <a:endCxn id="9" idx="3"/>
          </p:cNvCxnSpPr>
          <p:nvPr/>
        </p:nvCxnSpPr>
        <p:spPr>
          <a:xfrm flipH="1">
            <a:off x="10965328" y="1923525"/>
            <a:ext cx="767676" cy="30044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8"/>
          <p:cNvCxnSpPr/>
          <p:nvPr/>
        </p:nvCxnSpPr>
        <p:spPr>
          <a:xfrm flipH="1" flipV="1">
            <a:off x="10264402" y="723469"/>
            <a:ext cx="1229462" cy="873189"/>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8"/>
          <p:cNvCxnSpPr>
            <a:stCxn id="9" idx="0"/>
            <a:endCxn id="7" idx="2"/>
          </p:cNvCxnSpPr>
          <p:nvPr/>
        </p:nvCxnSpPr>
        <p:spPr>
          <a:xfrm flipV="1">
            <a:off x="10692938" y="653736"/>
            <a:ext cx="774326" cy="124336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8"/>
          <p:cNvCxnSpPr>
            <a:stCxn id="10" idx="3"/>
            <a:endCxn id="8" idx="1"/>
          </p:cNvCxnSpPr>
          <p:nvPr/>
        </p:nvCxnSpPr>
        <p:spPr>
          <a:xfrm>
            <a:off x="10075921" y="1420187"/>
            <a:ext cx="1384692" cy="17647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8"/>
          <p:cNvCxnSpPr>
            <a:stCxn id="9" idx="0"/>
          </p:cNvCxnSpPr>
          <p:nvPr/>
        </p:nvCxnSpPr>
        <p:spPr>
          <a:xfrm flipH="1" flipV="1">
            <a:off x="10190694" y="702390"/>
            <a:ext cx="502245" cy="119470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8"/>
          <p:cNvCxnSpPr>
            <a:stCxn id="10" idx="3"/>
            <a:endCxn id="7" idx="2"/>
          </p:cNvCxnSpPr>
          <p:nvPr/>
        </p:nvCxnSpPr>
        <p:spPr>
          <a:xfrm flipV="1">
            <a:off x="10075922" y="653737"/>
            <a:ext cx="1391343" cy="76645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20" name="pole tekstowe 19"/>
          <p:cNvSpPr txBox="1"/>
          <p:nvPr/>
        </p:nvSpPr>
        <p:spPr>
          <a:xfrm>
            <a:off x="614149" y="2625290"/>
            <a:ext cx="4098494" cy="461665"/>
          </a:xfrm>
          <a:prstGeom prst="rect">
            <a:avLst/>
          </a:prstGeom>
          <a:noFill/>
        </p:spPr>
        <p:txBody>
          <a:bodyPr wrap="none" rtlCol="0">
            <a:spAutoFit/>
          </a:bodyPr>
          <a:lstStyle/>
          <a:p>
            <a:r>
              <a:rPr lang="en-US" sz="2400" b="1" dirty="0"/>
              <a:t>Self-referencing </a:t>
            </a:r>
            <a:r>
              <a:rPr lang="en-US" sz="2400" b="1" dirty="0" err="1"/>
              <a:t>SecurityGroup</a:t>
            </a:r>
            <a:endParaRPr lang="en-US" sz="2400" b="1" dirty="0"/>
          </a:p>
        </p:txBody>
      </p:sp>
      <p:sp>
        <p:nvSpPr>
          <p:cNvPr id="21" name="Owal 20"/>
          <p:cNvSpPr/>
          <p:nvPr/>
        </p:nvSpPr>
        <p:spPr>
          <a:xfrm>
            <a:off x="1910687" y="3425588"/>
            <a:ext cx="1269241" cy="5595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wal 21"/>
          <p:cNvSpPr/>
          <p:nvPr/>
        </p:nvSpPr>
        <p:spPr>
          <a:xfrm>
            <a:off x="7863385" y="5707039"/>
            <a:ext cx="1269241" cy="5595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7731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Julia cluster specification file and running distributed clusters</a:t>
            </a:r>
          </a:p>
        </p:txBody>
      </p:sp>
      <p:sp>
        <p:nvSpPr>
          <p:cNvPr id="3" name="Symbol zastępczy zawartości 2"/>
          <p:cNvSpPr>
            <a:spLocks noGrp="1"/>
          </p:cNvSpPr>
          <p:nvPr>
            <p:ph idx="1"/>
          </p:nvPr>
        </p:nvSpPr>
        <p:spPr/>
        <p:txBody>
          <a:bodyPr>
            <a:normAutofit fontScale="92500" lnSpcReduction="20000"/>
          </a:bodyPr>
          <a:lstStyle/>
          <a:p>
            <a:pPr marL="0" indent="0">
              <a:buNone/>
            </a:pPr>
            <a:endParaRPr lang="pl-PL" dirty="0">
              <a:latin typeface="Consolas" panose="020B0609020204030204" pitchFamily="49" charset="0"/>
            </a:endParaRPr>
          </a:p>
          <a:p>
            <a:pPr marL="0" indent="0">
              <a:buNone/>
            </a:pPr>
            <a:r>
              <a:rPr lang="en-US" dirty="0">
                <a:latin typeface="Consolas" panose="020B0609020204030204" pitchFamily="49" charset="0"/>
              </a:rPr>
              <a:t>$ more </a:t>
            </a:r>
            <a:r>
              <a:rPr lang="en-US" dirty="0" err="1">
                <a:latin typeface="Consolas" panose="020B0609020204030204" pitchFamily="49" charset="0"/>
              </a:rPr>
              <a:t>machinefile_julia</a:t>
            </a:r>
            <a:endParaRPr lang="en-US" dirty="0">
              <a:latin typeface="Consolas" panose="020B0609020204030204" pitchFamily="49" charset="0"/>
            </a:endParaRPr>
          </a:p>
          <a:p>
            <a:pPr marL="0" indent="0">
              <a:buNone/>
            </a:pPr>
            <a:r>
              <a:rPr lang="en-US" dirty="0">
                <a:latin typeface="Consolas" panose="020B0609020204030204" pitchFamily="49" charset="0"/>
              </a:rPr>
              <a:t>4*ubuntu@172.31.10.229</a:t>
            </a:r>
          </a:p>
          <a:p>
            <a:pPr marL="0" indent="0">
              <a:buNone/>
            </a:pPr>
            <a:r>
              <a:rPr lang="en-US" dirty="0">
                <a:latin typeface="Consolas" panose="020B0609020204030204" pitchFamily="49" charset="0"/>
              </a:rPr>
              <a:t>4*ubuntu@172.31.11.44</a:t>
            </a:r>
          </a:p>
          <a:p>
            <a:pPr marL="0" indent="0">
              <a:buNone/>
            </a:pPr>
            <a:r>
              <a:rPr lang="en-US" dirty="0">
                <a:latin typeface="Consolas" panose="020B0609020204030204" pitchFamily="49" charset="0"/>
              </a:rPr>
              <a:t>4*ubuntu@172.31.0.243</a:t>
            </a:r>
          </a:p>
          <a:p>
            <a:pPr marL="0" indent="0">
              <a:buNone/>
            </a:pPr>
            <a:r>
              <a:rPr lang="en-US" dirty="0">
                <a:latin typeface="Consolas" panose="020B0609020204030204" pitchFamily="49" charset="0"/>
              </a:rPr>
              <a:t>4*ubuntu@172.31.13.134</a:t>
            </a:r>
          </a:p>
          <a:p>
            <a:pPr marL="0" indent="0">
              <a:buNone/>
            </a:pPr>
            <a:r>
              <a:rPr lang="en-US" dirty="0">
                <a:latin typeface="Consolas" panose="020B0609020204030204" pitchFamily="49" charset="0"/>
              </a:rPr>
              <a:t>4*ubuntu@172.31.14.219</a:t>
            </a:r>
            <a:br>
              <a:rPr lang="en-US" dirty="0">
                <a:latin typeface="Consolas" panose="020B0609020204030204" pitchFamily="49" charset="0"/>
              </a:rPr>
            </a:br>
            <a:endParaRPr lang="en-US" dirty="0">
              <a:latin typeface="Consolas" panose="020B0609020204030204" pitchFamily="49" charset="0"/>
            </a:endParaRPr>
          </a:p>
          <a:p>
            <a:pPr marL="0" indent="0">
              <a:buNone/>
            </a:pPr>
            <a:r>
              <a:rPr lang="en-US" dirty="0">
                <a:latin typeface="Consolas" panose="020B0609020204030204" pitchFamily="49" charset="0"/>
              </a:rPr>
              <a:t>$ </a:t>
            </a:r>
            <a:r>
              <a:rPr lang="pl-PL" dirty="0" err="1">
                <a:latin typeface="Consolas" panose="020B0609020204030204" pitchFamily="49" charset="0"/>
              </a:rPr>
              <a:t>julia</a:t>
            </a:r>
            <a:r>
              <a:rPr lang="pl-PL" dirty="0">
                <a:latin typeface="Consolas" panose="020B0609020204030204" pitchFamily="49" charset="0"/>
              </a:rPr>
              <a:t> –</a:t>
            </a:r>
            <a:r>
              <a:rPr lang="pl-PL" dirty="0" err="1">
                <a:latin typeface="Consolas" panose="020B0609020204030204" pitchFamily="49" charset="0"/>
              </a:rPr>
              <a:t>machine</a:t>
            </a:r>
            <a:r>
              <a:rPr lang="en-US">
                <a:latin typeface="Consolas" panose="020B0609020204030204" pitchFamily="49" charset="0"/>
              </a:rPr>
              <a:t>-</a:t>
            </a:r>
            <a:r>
              <a:rPr lang="pl-PL">
                <a:latin typeface="Consolas" panose="020B0609020204030204" pitchFamily="49" charset="0"/>
              </a:rPr>
              <a:t>file </a:t>
            </a:r>
            <a:r>
              <a:rPr lang="pl-PL" dirty="0" err="1">
                <a:latin typeface="Consolas" panose="020B0609020204030204" pitchFamily="49" charset="0"/>
              </a:rPr>
              <a:t>machinefile_julia</a:t>
            </a:r>
            <a:r>
              <a:rPr lang="en-US" dirty="0">
                <a:latin typeface="Consolas" panose="020B0609020204030204" pitchFamily="49" charset="0"/>
              </a:rPr>
              <a:t> </a:t>
            </a:r>
            <a:r>
              <a:rPr lang="en-US" dirty="0" err="1">
                <a:latin typeface="Consolas" panose="020B0609020204030204" pitchFamily="49" charset="0"/>
              </a:rPr>
              <a:t>program.jl</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REQUIRES PASSWORDLESS SSH TO BE CONFIGURED!</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3263617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normAutofit fontScale="90000"/>
          </a:bodyPr>
          <a:lstStyle/>
          <a:p>
            <a:br>
              <a:rPr lang="en-US" dirty="0"/>
            </a:br>
            <a:r>
              <a:rPr lang="en-US" b="1" dirty="0"/>
              <a:t>Use </a:t>
            </a:r>
            <a:r>
              <a:rPr lang="en-US" b="1"/>
              <a:t>case scenario: </a:t>
            </a:r>
            <a:r>
              <a:rPr lang="en-US" dirty="0"/>
              <a:t>Performance of distributed code in Julia</a:t>
            </a:r>
            <a:br>
              <a:rPr lang="en-US" dirty="0"/>
            </a:br>
            <a:r>
              <a:rPr lang="en-US" dirty="0"/>
              <a:t>Cray vs AWS</a:t>
            </a:r>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252606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Schelling (1974) segregation model</a:t>
            </a:r>
          </a:p>
        </p:txBody>
      </p:sp>
      <p:sp>
        <p:nvSpPr>
          <p:cNvPr id="3" name="Symbol zastępczy zawartości 2"/>
          <p:cNvSpPr>
            <a:spLocks noGrp="1"/>
          </p:cNvSpPr>
          <p:nvPr>
            <p:ph idx="1"/>
          </p:nvPr>
        </p:nvSpPr>
        <p:spPr>
          <a:xfrm>
            <a:off x="838200" y="1825625"/>
            <a:ext cx="10515600" cy="1681850"/>
          </a:xfrm>
        </p:spPr>
        <p:txBody>
          <a:bodyPr/>
          <a:lstStyle/>
          <a:p>
            <a:r>
              <a:rPr lang="en-US" dirty="0"/>
              <a:t>Agents occupy cells of rectangular space</a:t>
            </a:r>
          </a:p>
          <a:p>
            <a:r>
              <a:rPr lang="en-US" dirty="0"/>
              <a:t>Two types of agents (e.g. blue and red)</a:t>
            </a:r>
          </a:p>
          <a:p>
            <a:r>
              <a:rPr lang="en-US" dirty="0"/>
              <a:t>When not happy with their </a:t>
            </a:r>
            <a:r>
              <a:rPr lang="en-US" dirty="0" err="1"/>
              <a:t>neighbours</a:t>
            </a:r>
            <a:r>
              <a:rPr lang="en-US" dirty="0"/>
              <a:t> randomly relocate</a:t>
            </a:r>
          </a:p>
        </p:txBody>
      </p:sp>
      <p:sp>
        <p:nvSpPr>
          <p:cNvPr id="5" name="Prostokąt 4"/>
          <p:cNvSpPr/>
          <p:nvPr/>
        </p:nvSpPr>
        <p:spPr>
          <a:xfrm>
            <a:off x="1657066"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rostokąt 20"/>
          <p:cNvSpPr/>
          <p:nvPr/>
        </p:nvSpPr>
        <p:spPr>
          <a:xfrm>
            <a:off x="2066499"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rostokąt 21"/>
          <p:cNvSpPr/>
          <p:nvPr/>
        </p:nvSpPr>
        <p:spPr>
          <a:xfrm>
            <a:off x="1657066"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Prostokąt 22"/>
          <p:cNvSpPr/>
          <p:nvPr/>
        </p:nvSpPr>
        <p:spPr>
          <a:xfrm>
            <a:off x="2066499"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Prostokąt 23"/>
          <p:cNvSpPr/>
          <p:nvPr/>
        </p:nvSpPr>
        <p:spPr>
          <a:xfrm>
            <a:off x="838200"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Prostokąt 24"/>
          <p:cNvSpPr/>
          <p:nvPr/>
        </p:nvSpPr>
        <p:spPr>
          <a:xfrm>
            <a:off x="1247633"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rostokąt 25"/>
          <p:cNvSpPr/>
          <p:nvPr/>
        </p:nvSpPr>
        <p:spPr>
          <a:xfrm>
            <a:off x="838200"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27" name="Prostokąt 26"/>
          <p:cNvSpPr/>
          <p:nvPr/>
        </p:nvSpPr>
        <p:spPr>
          <a:xfrm>
            <a:off x="1247633"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rostokąt 27"/>
          <p:cNvSpPr/>
          <p:nvPr/>
        </p:nvSpPr>
        <p:spPr>
          <a:xfrm>
            <a:off x="1657066"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Prostokąt 28"/>
          <p:cNvSpPr/>
          <p:nvPr/>
        </p:nvSpPr>
        <p:spPr>
          <a:xfrm>
            <a:off x="2066499"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Prostokąt 29"/>
          <p:cNvSpPr/>
          <p:nvPr/>
        </p:nvSpPr>
        <p:spPr>
          <a:xfrm>
            <a:off x="1657066"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rostokąt 30"/>
          <p:cNvSpPr/>
          <p:nvPr/>
        </p:nvSpPr>
        <p:spPr>
          <a:xfrm>
            <a:off x="2066499"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rostokąt 31"/>
          <p:cNvSpPr/>
          <p:nvPr/>
        </p:nvSpPr>
        <p:spPr>
          <a:xfrm>
            <a:off x="838200"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rostokąt 32"/>
          <p:cNvSpPr/>
          <p:nvPr/>
        </p:nvSpPr>
        <p:spPr>
          <a:xfrm>
            <a:off x="1247633"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rostokąt 33"/>
          <p:cNvSpPr/>
          <p:nvPr/>
        </p:nvSpPr>
        <p:spPr>
          <a:xfrm>
            <a:off x="838200"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Prostokąt 34"/>
          <p:cNvSpPr/>
          <p:nvPr/>
        </p:nvSpPr>
        <p:spPr>
          <a:xfrm>
            <a:off x="1247633"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Prostokąt 39"/>
          <p:cNvSpPr/>
          <p:nvPr/>
        </p:nvSpPr>
        <p:spPr>
          <a:xfrm>
            <a:off x="2475932"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Prostokąt 40"/>
          <p:cNvSpPr/>
          <p:nvPr/>
        </p:nvSpPr>
        <p:spPr>
          <a:xfrm>
            <a:off x="2885365"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Prostokąt 41"/>
          <p:cNvSpPr/>
          <p:nvPr/>
        </p:nvSpPr>
        <p:spPr>
          <a:xfrm>
            <a:off x="2475932"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3" name="Prostokąt 42"/>
          <p:cNvSpPr/>
          <p:nvPr/>
        </p:nvSpPr>
        <p:spPr>
          <a:xfrm>
            <a:off x="2885365"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rostokąt 47"/>
          <p:cNvSpPr/>
          <p:nvPr/>
        </p:nvSpPr>
        <p:spPr>
          <a:xfrm>
            <a:off x="2475932"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Prostokąt 48"/>
          <p:cNvSpPr/>
          <p:nvPr/>
        </p:nvSpPr>
        <p:spPr>
          <a:xfrm>
            <a:off x="2885365"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Prostokąt 49"/>
          <p:cNvSpPr/>
          <p:nvPr/>
        </p:nvSpPr>
        <p:spPr>
          <a:xfrm>
            <a:off x="2475932"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Prostokąt 50"/>
          <p:cNvSpPr/>
          <p:nvPr/>
        </p:nvSpPr>
        <p:spPr>
          <a:xfrm>
            <a:off x="2885365"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Prostokąt 51"/>
          <p:cNvSpPr/>
          <p:nvPr/>
        </p:nvSpPr>
        <p:spPr>
          <a:xfrm>
            <a:off x="1657066"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Prostokąt 52"/>
          <p:cNvSpPr/>
          <p:nvPr/>
        </p:nvSpPr>
        <p:spPr>
          <a:xfrm>
            <a:off x="2066499"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Prostokąt 53"/>
          <p:cNvSpPr/>
          <p:nvPr/>
        </p:nvSpPr>
        <p:spPr>
          <a:xfrm>
            <a:off x="1657066"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rostokąt 54"/>
          <p:cNvSpPr/>
          <p:nvPr/>
        </p:nvSpPr>
        <p:spPr>
          <a:xfrm>
            <a:off x="2066499"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rostokąt 55"/>
          <p:cNvSpPr/>
          <p:nvPr/>
        </p:nvSpPr>
        <p:spPr>
          <a:xfrm>
            <a:off x="838200"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rostokąt 56"/>
          <p:cNvSpPr/>
          <p:nvPr/>
        </p:nvSpPr>
        <p:spPr>
          <a:xfrm>
            <a:off x="1247633"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Prostokąt 57"/>
          <p:cNvSpPr/>
          <p:nvPr/>
        </p:nvSpPr>
        <p:spPr>
          <a:xfrm>
            <a:off x="838200"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Prostokąt 58"/>
          <p:cNvSpPr/>
          <p:nvPr/>
        </p:nvSpPr>
        <p:spPr>
          <a:xfrm>
            <a:off x="1247633"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rostokąt 63"/>
          <p:cNvSpPr/>
          <p:nvPr/>
        </p:nvSpPr>
        <p:spPr>
          <a:xfrm>
            <a:off x="2475932"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rostokąt 64"/>
          <p:cNvSpPr/>
          <p:nvPr/>
        </p:nvSpPr>
        <p:spPr>
          <a:xfrm>
            <a:off x="2885365"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rostokąt 65"/>
          <p:cNvSpPr/>
          <p:nvPr/>
        </p:nvSpPr>
        <p:spPr>
          <a:xfrm>
            <a:off x="2475932"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Prostokąt 66"/>
          <p:cNvSpPr/>
          <p:nvPr/>
        </p:nvSpPr>
        <p:spPr>
          <a:xfrm>
            <a:off x="2885365" y="616016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1" name="Łącznik prosty ze strzałką 70"/>
          <p:cNvCxnSpPr/>
          <p:nvPr/>
        </p:nvCxnSpPr>
        <p:spPr>
          <a:xfrm flipH="1" flipV="1">
            <a:off x="2727158" y="5978557"/>
            <a:ext cx="2823410" cy="165568"/>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pole tekstowe 71"/>
          <p:cNvSpPr txBox="1"/>
          <p:nvPr/>
        </p:nvSpPr>
        <p:spPr>
          <a:xfrm>
            <a:off x="5708775" y="5718009"/>
            <a:ext cx="4740593" cy="830997"/>
          </a:xfrm>
          <a:prstGeom prst="rect">
            <a:avLst/>
          </a:prstGeom>
          <a:noFill/>
        </p:spPr>
        <p:txBody>
          <a:bodyPr wrap="none" rtlCol="0">
            <a:spAutoFit/>
          </a:bodyPr>
          <a:lstStyle/>
          <a:p>
            <a:r>
              <a:rPr lang="en-US" sz="2400" dirty="0">
                <a:sym typeface="Wingdings" panose="05000000000000000000" pitchFamily="2" charset="2"/>
              </a:rPr>
              <a:t> </a:t>
            </a:r>
            <a:r>
              <a:rPr lang="en-US" sz="2400" dirty="0"/>
              <a:t>Happy</a:t>
            </a:r>
          </a:p>
          <a:p>
            <a:r>
              <a:rPr lang="en-US" sz="2400" dirty="0"/>
              <a:t>(has 5 </a:t>
            </a:r>
            <a:r>
              <a:rPr lang="en-US" sz="2400" dirty="0" err="1"/>
              <a:t>neighnours</a:t>
            </a:r>
            <a:r>
              <a:rPr lang="en-US" sz="2400" dirty="0"/>
              <a:t> of the same color)</a:t>
            </a:r>
          </a:p>
        </p:txBody>
      </p:sp>
      <p:cxnSp>
        <p:nvCxnSpPr>
          <p:cNvPr id="75" name="Łącznik prosty ze strzałką 74"/>
          <p:cNvCxnSpPr/>
          <p:nvPr/>
        </p:nvCxnSpPr>
        <p:spPr>
          <a:xfrm flipH="1">
            <a:off x="1452349" y="4432420"/>
            <a:ext cx="3538031" cy="205966"/>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Łącznik prosty ze strzałką 78"/>
          <p:cNvCxnSpPr/>
          <p:nvPr/>
        </p:nvCxnSpPr>
        <p:spPr>
          <a:xfrm flipH="1">
            <a:off x="2796575" y="4610611"/>
            <a:ext cx="2290787" cy="248969"/>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pole tekstowe 80"/>
          <p:cNvSpPr txBox="1"/>
          <p:nvPr/>
        </p:nvSpPr>
        <p:spPr>
          <a:xfrm>
            <a:off x="5311023" y="4197243"/>
            <a:ext cx="5605252" cy="830997"/>
          </a:xfrm>
          <a:prstGeom prst="rect">
            <a:avLst/>
          </a:prstGeom>
          <a:noFill/>
        </p:spPr>
        <p:txBody>
          <a:bodyPr wrap="none" rtlCol="0">
            <a:spAutoFit/>
          </a:bodyPr>
          <a:lstStyle/>
          <a:p>
            <a:r>
              <a:rPr lang="en-US" sz="2400" dirty="0">
                <a:sym typeface="Wingdings" panose="05000000000000000000" pitchFamily="2" charset="2"/>
              </a:rPr>
              <a:t> Unh</a:t>
            </a:r>
            <a:r>
              <a:rPr lang="en-US" sz="2400" dirty="0"/>
              <a:t>appy</a:t>
            </a:r>
          </a:p>
          <a:p>
            <a:r>
              <a:rPr lang="en-US" sz="2400" dirty="0"/>
              <a:t>(has too few </a:t>
            </a:r>
            <a:r>
              <a:rPr lang="en-US" sz="2400" dirty="0" err="1"/>
              <a:t>neighbours</a:t>
            </a:r>
            <a:r>
              <a:rPr lang="en-US" sz="2400" dirty="0"/>
              <a:t> of the same color) </a:t>
            </a:r>
          </a:p>
        </p:txBody>
      </p:sp>
      <p:cxnSp>
        <p:nvCxnSpPr>
          <p:cNvPr id="83" name="Łącznik prosty ze strzałką 82"/>
          <p:cNvCxnSpPr/>
          <p:nvPr/>
        </p:nvCxnSpPr>
        <p:spPr>
          <a:xfrm flipH="1" flipV="1">
            <a:off x="2564722" y="5490827"/>
            <a:ext cx="2985846" cy="616663"/>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71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E175-4E97-4C56-891C-A9B79317D200}"/>
              </a:ext>
            </a:extLst>
          </p:cNvPr>
          <p:cNvSpPr>
            <a:spLocks noGrp="1"/>
          </p:cNvSpPr>
          <p:nvPr>
            <p:ph type="title"/>
          </p:nvPr>
        </p:nvSpPr>
        <p:spPr/>
        <p:txBody>
          <a:bodyPr/>
          <a:lstStyle/>
          <a:p>
            <a:r>
              <a:rPr lang="en-US" dirty="0"/>
              <a:t>Data level parallelism</a:t>
            </a:r>
          </a:p>
        </p:txBody>
      </p:sp>
      <p:pic>
        <p:nvPicPr>
          <p:cNvPr id="6" name="Content Placeholder 5">
            <a:extLst>
              <a:ext uri="{FF2B5EF4-FFF2-40B4-BE49-F238E27FC236}">
                <a16:creationId xmlns:a16="http://schemas.microsoft.com/office/drawing/2014/main" id="{B20A6C04-8432-499C-BF18-401CB4F21700}"/>
              </a:ext>
            </a:extLst>
          </p:cNvPr>
          <p:cNvPicPr>
            <a:picLocks noGrp="1" noChangeAspect="1"/>
          </p:cNvPicPr>
          <p:nvPr>
            <p:ph sz="half" idx="1"/>
          </p:nvPr>
        </p:nvPicPr>
        <p:blipFill>
          <a:blip r:embed="rId2"/>
          <a:stretch>
            <a:fillRect/>
          </a:stretch>
        </p:blipFill>
        <p:spPr>
          <a:xfrm>
            <a:off x="1320146" y="1825625"/>
            <a:ext cx="4217707" cy="4351338"/>
          </a:xfrm>
          <a:prstGeom prst="rect">
            <a:avLst/>
          </a:prstGeom>
        </p:spPr>
      </p:pic>
      <p:sp>
        <p:nvSpPr>
          <p:cNvPr id="5" name="Content Placeholder 4">
            <a:extLst>
              <a:ext uri="{FF2B5EF4-FFF2-40B4-BE49-F238E27FC236}">
                <a16:creationId xmlns:a16="http://schemas.microsoft.com/office/drawing/2014/main" id="{AE0C99DA-3E99-4439-BAEA-60E1F3B1C738}"/>
              </a:ext>
            </a:extLst>
          </p:cNvPr>
          <p:cNvSpPr>
            <a:spLocks noGrp="1"/>
          </p:cNvSpPr>
          <p:nvPr>
            <p:ph sz="half" idx="2"/>
          </p:nvPr>
        </p:nvSpPr>
        <p:spPr>
          <a:xfrm>
            <a:off x="6172200" y="1514764"/>
            <a:ext cx="5181600" cy="5089236"/>
          </a:xfrm>
        </p:spPr>
        <p:txBody>
          <a:bodyPr>
            <a:normAutofit fontScale="77500" lnSpcReduction="20000"/>
          </a:bodyPr>
          <a:lstStyle/>
          <a:p>
            <a:pPr marL="0" indent="0">
              <a:lnSpc>
                <a:spcPct val="70000"/>
              </a:lnSpc>
              <a:buNone/>
            </a:pPr>
            <a:r>
              <a:rPr lang="en-US" dirty="0">
                <a:latin typeface="Consolas" panose="020B0609020204030204" pitchFamily="49" charset="0"/>
              </a:rPr>
              <a:t>#1_dot_simd.jl</a:t>
            </a:r>
            <a:endParaRPr lang="pl-PL" dirty="0">
              <a:latin typeface="Consolas" panose="020B0609020204030204" pitchFamily="49" charset="0"/>
            </a:endParaRPr>
          </a:p>
          <a:p>
            <a:pPr marL="0" indent="0">
              <a:lnSpc>
                <a:spcPct val="70000"/>
              </a:lnSpc>
              <a:buNone/>
            </a:pPr>
            <a:endParaRPr lang="en-US" dirty="0">
              <a:latin typeface="Consolas" panose="020B0609020204030204" pitchFamily="49" charset="0"/>
            </a:endParaRPr>
          </a:p>
          <a:p>
            <a:pPr marL="0" indent="0">
              <a:lnSpc>
                <a:spcPct val="70000"/>
              </a:lnSpc>
              <a:buNone/>
            </a:pPr>
            <a:r>
              <a:rPr lang="en-US" dirty="0">
                <a:latin typeface="Consolas" panose="020B0609020204030204" pitchFamily="49" charset="0"/>
              </a:rPr>
              <a:t>function dot1(x, y)</a:t>
            </a:r>
          </a:p>
          <a:p>
            <a:pPr marL="0" indent="0">
              <a:lnSpc>
                <a:spcPct val="70000"/>
              </a:lnSpc>
              <a:buNone/>
            </a:pPr>
            <a:r>
              <a:rPr lang="en-US" dirty="0">
                <a:latin typeface="Consolas" panose="020B0609020204030204" pitchFamily="49" charset="0"/>
              </a:rPr>
              <a:t>    s = 0.0</a:t>
            </a:r>
          </a:p>
          <a:p>
            <a:pPr marL="0" indent="0">
              <a:lnSpc>
                <a:spcPct val="70000"/>
              </a:lnSpc>
              <a:buNone/>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in 1:length(x)</a:t>
            </a:r>
          </a:p>
          <a:p>
            <a:pPr marL="0" indent="0">
              <a:lnSpc>
                <a:spcPct val="70000"/>
              </a:lnSpc>
              <a:buNone/>
            </a:pPr>
            <a:r>
              <a:rPr lang="en-US" dirty="0">
                <a:latin typeface="Consolas" panose="020B0609020204030204" pitchFamily="49" charset="0"/>
              </a:rPr>
              <a:t>        @inbounds s += x[</a:t>
            </a:r>
            <a:r>
              <a:rPr lang="en-US" dirty="0" err="1">
                <a:latin typeface="Consolas" panose="020B0609020204030204" pitchFamily="49" charset="0"/>
              </a:rPr>
              <a:t>i</a:t>
            </a:r>
            <a:r>
              <a:rPr lang="en-US" dirty="0">
                <a:latin typeface="Consolas" panose="020B0609020204030204" pitchFamily="49" charset="0"/>
              </a:rPr>
              <a:t>]*y[</a:t>
            </a:r>
            <a:r>
              <a:rPr lang="en-US" dirty="0" err="1">
                <a:latin typeface="Consolas" panose="020B0609020204030204" pitchFamily="49" charset="0"/>
              </a:rPr>
              <a:t>i</a:t>
            </a:r>
            <a:r>
              <a:rPr lang="en-US" dirty="0">
                <a:latin typeface="Consolas" panose="020B0609020204030204" pitchFamily="49" charset="0"/>
              </a:rPr>
              <a:t>]</a:t>
            </a:r>
          </a:p>
          <a:p>
            <a:pPr marL="0" indent="0">
              <a:lnSpc>
                <a:spcPct val="70000"/>
              </a:lnSpc>
              <a:buNone/>
            </a:pPr>
            <a:r>
              <a:rPr lang="en-US" dirty="0">
                <a:latin typeface="Consolas" panose="020B0609020204030204" pitchFamily="49" charset="0"/>
              </a:rPr>
              <a:t>    end</a:t>
            </a:r>
          </a:p>
          <a:p>
            <a:pPr marL="0" indent="0">
              <a:lnSpc>
                <a:spcPct val="70000"/>
              </a:lnSpc>
              <a:buNone/>
            </a:pPr>
            <a:r>
              <a:rPr lang="en-US" dirty="0">
                <a:latin typeface="Consolas" panose="020B0609020204030204" pitchFamily="49" charset="0"/>
              </a:rPr>
              <a:t>    s</a:t>
            </a:r>
          </a:p>
          <a:p>
            <a:pPr marL="0" indent="0">
              <a:lnSpc>
                <a:spcPct val="70000"/>
              </a:lnSpc>
              <a:buNone/>
            </a:pPr>
            <a:r>
              <a:rPr lang="en-US" dirty="0">
                <a:latin typeface="Consolas" panose="020B0609020204030204" pitchFamily="49" charset="0"/>
              </a:rPr>
              <a:t>end</a:t>
            </a:r>
          </a:p>
          <a:p>
            <a:pPr marL="0" indent="0">
              <a:lnSpc>
                <a:spcPct val="70000"/>
              </a:lnSpc>
              <a:buNone/>
            </a:pPr>
            <a:endParaRPr lang="en-US" dirty="0">
              <a:latin typeface="Consolas" panose="020B0609020204030204" pitchFamily="49" charset="0"/>
            </a:endParaRPr>
          </a:p>
          <a:p>
            <a:pPr marL="0" indent="0">
              <a:lnSpc>
                <a:spcPct val="70000"/>
              </a:lnSpc>
              <a:buNone/>
            </a:pPr>
            <a:r>
              <a:rPr lang="en-US" dirty="0">
                <a:latin typeface="Consolas" panose="020B0609020204030204" pitchFamily="49" charset="0"/>
              </a:rPr>
              <a:t>function dot2(x, y)</a:t>
            </a:r>
          </a:p>
          <a:p>
            <a:pPr marL="0" indent="0">
              <a:lnSpc>
                <a:spcPct val="70000"/>
              </a:lnSpc>
              <a:buNone/>
            </a:pPr>
            <a:r>
              <a:rPr lang="en-US" dirty="0">
                <a:latin typeface="Consolas" panose="020B0609020204030204" pitchFamily="49" charset="0"/>
              </a:rPr>
              <a:t>    s = 0.0</a:t>
            </a:r>
          </a:p>
          <a:p>
            <a:pPr marL="0" indent="0">
              <a:lnSpc>
                <a:spcPct val="70000"/>
              </a:lnSpc>
              <a:buNone/>
            </a:pPr>
            <a:r>
              <a:rPr lang="en-US" dirty="0">
                <a:latin typeface="Consolas" panose="020B0609020204030204" pitchFamily="49" charset="0"/>
              </a:rPr>
              <a:t>    </a:t>
            </a:r>
            <a:r>
              <a:rPr lang="en-US" dirty="0">
                <a:solidFill>
                  <a:schemeClr val="accent2">
                    <a:lumMod val="75000"/>
                  </a:schemeClr>
                </a:solidFill>
                <a:latin typeface="Consolas" panose="020B0609020204030204" pitchFamily="49" charset="0"/>
              </a:rPr>
              <a:t>@</a:t>
            </a:r>
            <a:r>
              <a:rPr lang="en-US" dirty="0" err="1">
                <a:solidFill>
                  <a:schemeClr val="accent2">
                    <a:lumMod val="75000"/>
                  </a:schemeClr>
                </a:solidFill>
                <a:latin typeface="Consolas" panose="020B0609020204030204" pitchFamily="49" charset="0"/>
              </a:rPr>
              <a:t>simd</a:t>
            </a: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in 1:length(x)</a:t>
            </a:r>
          </a:p>
          <a:p>
            <a:pPr marL="0" indent="0">
              <a:lnSpc>
                <a:spcPct val="70000"/>
              </a:lnSpc>
              <a:buNone/>
            </a:pPr>
            <a:r>
              <a:rPr lang="en-US" dirty="0">
                <a:latin typeface="Consolas" panose="020B0609020204030204" pitchFamily="49" charset="0"/>
              </a:rPr>
              <a:t>        @inbounds s += x[</a:t>
            </a:r>
            <a:r>
              <a:rPr lang="en-US" dirty="0" err="1">
                <a:latin typeface="Consolas" panose="020B0609020204030204" pitchFamily="49" charset="0"/>
              </a:rPr>
              <a:t>i</a:t>
            </a:r>
            <a:r>
              <a:rPr lang="en-US" dirty="0">
                <a:latin typeface="Consolas" panose="020B0609020204030204" pitchFamily="49" charset="0"/>
              </a:rPr>
              <a:t>]*y[</a:t>
            </a:r>
            <a:r>
              <a:rPr lang="en-US" dirty="0" err="1">
                <a:latin typeface="Consolas" panose="020B0609020204030204" pitchFamily="49" charset="0"/>
              </a:rPr>
              <a:t>i</a:t>
            </a:r>
            <a:r>
              <a:rPr lang="en-US" dirty="0">
                <a:latin typeface="Consolas" panose="020B0609020204030204" pitchFamily="49" charset="0"/>
              </a:rPr>
              <a:t>]</a:t>
            </a:r>
          </a:p>
          <a:p>
            <a:pPr marL="0" indent="0">
              <a:lnSpc>
                <a:spcPct val="70000"/>
              </a:lnSpc>
              <a:buNone/>
            </a:pPr>
            <a:r>
              <a:rPr lang="en-US" dirty="0">
                <a:latin typeface="Consolas" panose="020B0609020204030204" pitchFamily="49" charset="0"/>
              </a:rPr>
              <a:t>    end</a:t>
            </a:r>
          </a:p>
          <a:p>
            <a:pPr marL="0" indent="0">
              <a:lnSpc>
                <a:spcPct val="70000"/>
              </a:lnSpc>
              <a:buNone/>
            </a:pPr>
            <a:r>
              <a:rPr lang="en-US" dirty="0">
                <a:latin typeface="Consolas" panose="020B0609020204030204" pitchFamily="49" charset="0"/>
              </a:rPr>
              <a:t>    s</a:t>
            </a:r>
          </a:p>
          <a:p>
            <a:pPr marL="0" indent="0">
              <a:lnSpc>
                <a:spcPct val="70000"/>
              </a:lnSpc>
              <a:buNone/>
            </a:pPr>
            <a:r>
              <a:rPr lang="en-US" dirty="0">
                <a:latin typeface="Consolas" panose="020B0609020204030204" pitchFamily="49" charset="0"/>
              </a:rPr>
              <a:t>end</a:t>
            </a:r>
          </a:p>
        </p:txBody>
      </p:sp>
      <p:sp>
        <p:nvSpPr>
          <p:cNvPr id="7" name="Prostokąt 6"/>
          <p:cNvSpPr/>
          <p:nvPr/>
        </p:nvSpPr>
        <p:spPr>
          <a:xfrm>
            <a:off x="268965" y="6234668"/>
            <a:ext cx="4886851" cy="369332"/>
          </a:xfrm>
          <a:prstGeom prst="rect">
            <a:avLst/>
          </a:prstGeom>
        </p:spPr>
        <p:txBody>
          <a:bodyPr wrap="none">
            <a:spAutoFit/>
          </a:bodyPr>
          <a:lstStyle/>
          <a:p>
            <a:r>
              <a:rPr lang="en-US" dirty="0"/>
              <a:t>Image source: https://en.wikipedia.org/wiki/SIMD</a:t>
            </a:r>
          </a:p>
        </p:txBody>
      </p:sp>
    </p:spTree>
    <p:extLst>
      <p:ext uri="{BB962C8B-B14F-4D97-AF65-F5344CB8AC3E}">
        <p14:creationId xmlns:p14="http://schemas.microsoft.com/office/powerpoint/2010/main" val="3708804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8200" y="365125"/>
            <a:ext cx="10515600" cy="991743"/>
          </a:xfrm>
        </p:spPr>
        <p:txBody>
          <a:bodyPr/>
          <a:lstStyle/>
          <a:p>
            <a:r>
              <a:rPr lang="en-US" dirty="0"/>
              <a:t>Distributed Schelling segregation model</a:t>
            </a:r>
          </a:p>
        </p:txBody>
      </p:sp>
      <p:grpSp>
        <p:nvGrpSpPr>
          <p:cNvPr id="40" name="Grupa 39"/>
          <p:cNvGrpSpPr/>
          <p:nvPr/>
        </p:nvGrpSpPr>
        <p:grpSpPr>
          <a:xfrm>
            <a:off x="2360641" y="1541712"/>
            <a:ext cx="2456598" cy="2456598"/>
            <a:chOff x="838200" y="4113002"/>
            <a:chExt cx="2456598" cy="2456598"/>
          </a:xfrm>
        </p:grpSpPr>
        <p:sp>
          <p:nvSpPr>
            <p:cNvPr id="4" name="Prostokąt 3"/>
            <p:cNvSpPr/>
            <p:nvPr/>
          </p:nvSpPr>
          <p:spPr>
            <a:xfrm>
              <a:off x="1657066"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Prostokąt 4"/>
            <p:cNvSpPr/>
            <p:nvPr/>
          </p:nvSpPr>
          <p:spPr>
            <a:xfrm>
              <a:off x="2066499"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Prostokąt 5"/>
            <p:cNvSpPr/>
            <p:nvPr/>
          </p:nvSpPr>
          <p:spPr>
            <a:xfrm>
              <a:off x="1657066"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Prostokąt 6"/>
            <p:cNvSpPr/>
            <p:nvPr/>
          </p:nvSpPr>
          <p:spPr>
            <a:xfrm>
              <a:off x="2066499"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Prostokąt 7"/>
            <p:cNvSpPr/>
            <p:nvPr/>
          </p:nvSpPr>
          <p:spPr>
            <a:xfrm>
              <a:off x="838200"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Prostokąt 8"/>
            <p:cNvSpPr/>
            <p:nvPr/>
          </p:nvSpPr>
          <p:spPr>
            <a:xfrm>
              <a:off x="1247633"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Prostokąt 9"/>
            <p:cNvSpPr/>
            <p:nvPr/>
          </p:nvSpPr>
          <p:spPr>
            <a:xfrm>
              <a:off x="838200"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1" name="Prostokąt 10"/>
            <p:cNvSpPr/>
            <p:nvPr/>
          </p:nvSpPr>
          <p:spPr>
            <a:xfrm>
              <a:off x="1247633"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Prostokąt 11"/>
            <p:cNvSpPr/>
            <p:nvPr/>
          </p:nvSpPr>
          <p:spPr>
            <a:xfrm>
              <a:off x="1657066"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Prostokąt 12"/>
            <p:cNvSpPr/>
            <p:nvPr/>
          </p:nvSpPr>
          <p:spPr>
            <a:xfrm>
              <a:off x="2066499"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Prostokąt 13"/>
            <p:cNvSpPr/>
            <p:nvPr/>
          </p:nvSpPr>
          <p:spPr>
            <a:xfrm>
              <a:off x="1657066"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Prostokąt 14"/>
            <p:cNvSpPr/>
            <p:nvPr/>
          </p:nvSpPr>
          <p:spPr>
            <a:xfrm>
              <a:off x="2066499"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Prostokąt 15"/>
            <p:cNvSpPr/>
            <p:nvPr/>
          </p:nvSpPr>
          <p:spPr>
            <a:xfrm>
              <a:off x="838200"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Prostokąt 16"/>
            <p:cNvSpPr/>
            <p:nvPr/>
          </p:nvSpPr>
          <p:spPr>
            <a:xfrm>
              <a:off x="1247633"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Prostokąt 17"/>
            <p:cNvSpPr/>
            <p:nvPr/>
          </p:nvSpPr>
          <p:spPr>
            <a:xfrm>
              <a:off x="838200"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Prostokąt 18"/>
            <p:cNvSpPr/>
            <p:nvPr/>
          </p:nvSpPr>
          <p:spPr>
            <a:xfrm>
              <a:off x="1247633"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Prostokąt 19"/>
            <p:cNvSpPr/>
            <p:nvPr/>
          </p:nvSpPr>
          <p:spPr>
            <a:xfrm>
              <a:off x="2475932"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rostokąt 20"/>
            <p:cNvSpPr/>
            <p:nvPr/>
          </p:nvSpPr>
          <p:spPr>
            <a:xfrm>
              <a:off x="2885365"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rostokąt 21"/>
            <p:cNvSpPr/>
            <p:nvPr/>
          </p:nvSpPr>
          <p:spPr>
            <a:xfrm>
              <a:off x="2475932"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3" name="Prostokąt 22"/>
            <p:cNvSpPr/>
            <p:nvPr/>
          </p:nvSpPr>
          <p:spPr>
            <a:xfrm>
              <a:off x="2885365"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Prostokąt 23"/>
            <p:cNvSpPr/>
            <p:nvPr/>
          </p:nvSpPr>
          <p:spPr>
            <a:xfrm>
              <a:off x="2475932"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Prostokąt 24"/>
            <p:cNvSpPr/>
            <p:nvPr/>
          </p:nvSpPr>
          <p:spPr>
            <a:xfrm>
              <a:off x="2885365"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rostokąt 25"/>
            <p:cNvSpPr/>
            <p:nvPr/>
          </p:nvSpPr>
          <p:spPr>
            <a:xfrm>
              <a:off x="2475932"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Prostokąt 26"/>
            <p:cNvSpPr/>
            <p:nvPr/>
          </p:nvSpPr>
          <p:spPr>
            <a:xfrm>
              <a:off x="2885365"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rostokąt 27"/>
            <p:cNvSpPr/>
            <p:nvPr/>
          </p:nvSpPr>
          <p:spPr>
            <a:xfrm>
              <a:off x="1657066"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Prostokąt 28"/>
            <p:cNvSpPr/>
            <p:nvPr/>
          </p:nvSpPr>
          <p:spPr>
            <a:xfrm>
              <a:off x="2066499"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Prostokąt 29"/>
            <p:cNvSpPr/>
            <p:nvPr/>
          </p:nvSpPr>
          <p:spPr>
            <a:xfrm>
              <a:off x="1657066"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rostokąt 30"/>
            <p:cNvSpPr/>
            <p:nvPr/>
          </p:nvSpPr>
          <p:spPr>
            <a:xfrm>
              <a:off x="2066499"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rostokąt 31"/>
            <p:cNvSpPr/>
            <p:nvPr/>
          </p:nvSpPr>
          <p:spPr>
            <a:xfrm>
              <a:off x="838200"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rostokąt 32"/>
            <p:cNvSpPr/>
            <p:nvPr/>
          </p:nvSpPr>
          <p:spPr>
            <a:xfrm>
              <a:off x="1247633"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rostokąt 33"/>
            <p:cNvSpPr/>
            <p:nvPr/>
          </p:nvSpPr>
          <p:spPr>
            <a:xfrm>
              <a:off x="838200"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Prostokąt 34"/>
            <p:cNvSpPr/>
            <p:nvPr/>
          </p:nvSpPr>
          <p:spPr>
            <a:xfrm>
              <a:off x="1247633"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Prostokąt 35"/>
            <p:cNvSpPr/>
            <p:nvPr/>
          </p:nvSpPr>
          <p:spPr>
            <a:xfrm>
              <a:off x="2475932"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Prostokąt 36"/>
            <p:cNvSpPr/>
            <p:nvPr/>
          </p:nvSpPr>
          <p:spPr>
            <a:xfrm>
              <a:off x="2885365"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Prostokąt 37"/>
            <p:cNvSpPr/>
            <p:nvPr/>
          </p:nvSpPr>
          <p:spPr>
            <a:xfrm>
              <a:off x="2475932"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Prostokąt 38"/>
            <p:cNvSpPr/>
            <p:nvPr/>
          </p:nvSpPr>
          <p:spPr>
            <a:xfrm>
              <a:off x="2885365" y="616016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1" name="Prostokąt 40"/>
          <p:cNvSpPr/>
          <p:nvPr/>
        </p:nvSpPr>
        <p:spPr>
          <a:xfrm>
            <a:off x="2360641" y="1541712"/>
            <a:ext cx="2456598" cy="2456598"/>
          </a:xfrm>
          <a:prstGeom prst="rect">
            <a:avLst/>
          </a:prstGeom>
          <a:solidFill>
            <a:srgbClr val="FFFF00">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rostokąt 42"/>
          <p:cNvSpPr/>
          <p:nvPr/>
        </p:nvSpPr>
        <p:spPr>
          <a:xfrm rot="5400000">
            <a:off x="6864404"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Prostokąt 43"/>
          <p:cNvSpPr/>
          <p:nvPr/>
        </p:nvSpPr>
        <p:spPr>
          <a:xfrm rot="5400000">
            <a:off x="6864404"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Prostokąt 44"/>
          <p:cNvSpPr/>
          <p:nvPr/>
        </p:nvSpPr>
        <p:spPr>
          <a:xfrm rot="5400000">
            <a:off x="6454971"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rostokąt 45"/>
          <p:cNvSpPr/>
          <p:nvPr/>
        </p:nvSpPr>
        <p:spPr>
          <a:xfrm rot="5400000">
            <a:off x="6454971"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rostokąt 46"/>
          <p:cNvSpPr/>
          <p:nvPr/>
        </p:nvSpPr>
        <p:spPr>
          <a:xfrm rot="5400000">
            <a:off x="6864404"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rostokąt 47"/>
          <p:cNvSpPr/>
          <p:nvPr/>
        </p:nvSpPr>
        <p:spPr>
          <a:xfrm rot="5400000">
            <a:off x="6864404" y="195114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Prostokąt 48"/>
          <p:cNvSpPr/>
          <p:nvPr/>
        </p:nvSpPr>
        <p:spPr>
          <a:xfrm rot="5400000">
            <a:off x="6454971" y="154171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0" name="Prostokąt 49"/>
          <p:cNvSpPr/>
          <p:nvPr/>
        </p:nvSpPr>
        <p:spPr>
          <a:xfrm rot="5400000">
            <a:off x="6454971"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Prostokąt 50"/>
          <p:cNvSpPr/>
          <p:nvPr/>
        </p:nvSpPr>
        <p:spPr>
          <a:xfrm rot="5400000">
            <a:off x="6045538"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Prostokąt 51"/>
          <p:cNvSpPr/>
          <p:nvPr/>
        </p:nvSpPr>
        <p:spPr>
          <a:xfrm rot="5400000">
            <a:off x="6045538"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Prostokąt 52"/>
          <p:cNvSpPr/>
          <p:nvPr/>
        </p:nvSpPr>
        <p:spPr>
          <a:xfrm rot="5400000">
            <a:off x="5636105"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Prostokąt 53"/>
          <p:cNvSpPr/>
          <p:nvPr/>
        </p:nvSpPr>
        <p:spPr>
          <a:xfrm rot="5400000">
            <a:off x="5636105" y="277001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rostokąt 54"/>
          <p:cNvSpPr/>
          <p:nvPr/>
        </p:nvSpPr>
        <p:spPr>
          <a:xfrm rot="5400000">
            <a:off x="6045538"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rostokąt 55"/>
          <p:cNvSpPr/>
          <p:nvPr/>
        </p:nvSpPr>
        <p:spPr>
          <a:xfrm rot="5400000">
            <a:off x="6045538"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rostokąt 56"/>
          <p:cNvSpPr/>
          <p:nvPr/>
        </p:nvSpPr>
        <p:spPr>
          <a:xfrm rot="5400000">
            <a:off x="5636105"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Prostokąt 57"/>
          <p:cNvSpPr/>
          <p:nvPr/>
        </p:nvSpPr>
        <p:spPr>
          <a:xfrm rot="5400000">
            <a:off x="5636105"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Prostokąt 58"/>
          <p:cNvSpPr/>
          <p:nvPr/>
        </p:nvSpPr>
        <p:spPr>
          <a:xfrm rot="5400000">
            <a:off x="6864404" y="317944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Prostokąt 59"/>
          <p:cNvSpPr/>
          <p:nvPr/>
        </p:nvSpPr>
        <p:spPr>
          <a:xfrm rot="5400000">
            <a:off x="6864404"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Prostokąt 60"/>
          <p:cNvSpPr/>
          <p:nvPr/>
        </p:nvSpPr>
        <p:spPr>
          <a:xfrm rot="5400000">
            <a:off x="6454971"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2" name="Prostokąt 61"/>
          <p:cNvSpPr/>
          <p:nvPr/>
        </p:nvSpPr>
        <p:spPr>
          <a:xfrm rot="5400000">
            <a:off x="6454971"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Prostokąt 62"/>
          <p:cNvSpPr/>
          <p:nvPr/>
        </p:nvSpPr>
        <p:spPr>
          <a:xfrm rot="5400000">
            <a:off x="6045538"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rostokąt 63"/>
          <p:cNvSpPr/>
          <p:nvPr/>
        </p:nvSpPr>
        <p:spPr>
          <a:xfrm rot="5400000">
            <a:off x="6045538"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rostokąt 64"/>
          <p:cNvSpPr/>
          <p:nvPr/>
        </p:nvSpPr>
        <p:spPr>
          <a:xfrm rot="5400000">
            <a:off x="5636105"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rostokąt 65"/>
          <p:cNvSpPr/>
          <p:nvPr/>
        </p:nvSpPr>
        <p:spPr>
          <a:xfrm rot="5400000">
            <a:off x="5636105"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Prostokąt 66"/>
          <p:cNvSpPr/>
          <p:nvPr/>
        </p:nvSpPr>
        <p:spPr>
          <a:xfrm rot="5400000">
            <a:off x="5226672"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Prostokąt 67"/>
          <p:cNvSpPr/>
          <p:nvPr/>
        </p:nvSpPr>
        <p:spPr>
          <a:xfrm rot="5400000">
            <a:off x="5226672"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Prostokąt 68"/>
          <p:cNvSpPr/>
          <p:nvPr/>
        </p:nvSpPr>
        <p:spPr>
          <a:xfrm rot="5400000">
            <a:off x="4817239"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Prostokąt 69"/>
          <p:cNvSpPr/>
          <p:nvPr/>
        </p:nvSpPr>
        <p:spPr>
          <a:xfrm rot="5400000">
            <a:off x="4817239" y="277001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Prostokąt 70"/>
          <p:cNvSpPr/>
          <p:nvPr/>
        </p:nvSpPr>
        <p:spPr>
          <a:xfrm rot="5400000">
            <a:off x="5226672"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Prostokąt 71"/>
          <p:cNvSpPr/>
          <p:nvPr/>
        </p:nvSpPr>
        <p:spPr>
          <a:xfrm rot="5400000">
            <a:off x="5226672"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Prostokąt 72"/>
          <p:cNvSpPr/>
          <p:nvPr/>
        </p:nvSpPr>
        <p:spPr>
          <a:xfrm rot="5400000">
            <a:off x="4817239"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Prostokąt 73"/>
          <p:cNvSpPr/>
          <p:nvPr/>
        </p:nvSpPr>
        <p:spPr>
          <a:xfrm rot="5400000">
            <a:off x="4817239"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Prostokąt 74"/>
          <p:cNvSpPr/>
          <p:nvPr/>
        </p:nvSpPr>
        <p:spPr>
          <a:xfrm rot="5400000">
            <a:off x="5226672"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Prostokąt 75"/>
          <p:cNvSpPr/>
          <p:nvPr/>
        </p:nvSpPr>
        <p:spPr>
          <a:xfrm rot="5400000">
            <a:off x="5226672"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Prostokąt 76"/>
          <p:cNvSpPr/>
          <p:nvPr/>
        </p:nvSpPr>
        <p:spPr>
          <a:xfrm rot="5400000">
            <a:off x="4817239" y="317944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Prostokąt 77"/>
          <p:cNvSpPr/>
          <p:nvPr/>
        </p:nvSpPr>
        <p:spPr>
          <a:xfrm rot="5400000">
            <a:off x="4817239"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Prostokąt 80"/>
          <p:cNvSpPr/>
          <p:nvPr/>
        </p:nvSpPr>
        <p:spPr>
          <a:xfrm rot="10800000">
            <a:off x="6045538"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Prostokąt 81"/>
          <p:cNvSpPr/>
          <p:nvPr/>
        </p:nvSpPr>
        <p:spPr>
          <a:xfrm rot="10800000">
            <a:off x="5636105"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Prostokąt 82"/>
          <p:cNvSpPr/>
          <p:nvPr/>
        </p:nvSpPr>
        <p:spPr>
          <a:xfrm rot="10800000">
            <a:off x="6045538"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Prostokąt 83"/>
          <p:cNvSpPr/>
          <p:nvPr/>
        </p:nvSpPr>
        <p:spPr>
          <a:xfrm rot="10800000">
            <a:off x="5636105"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Prostokąt 84"/>
          <p:cNvSpPr/>
          <p:nvPr/>
        </p:nvSpPr>
        <p:spPr>
          <a:xfrm rot="10800000">
            <a:off x="6864404"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Prostokąt 85"/>
          <p:cNvSpPr/>
          <p:nvPr/>
        </p:nvSpPr>
        <p:spPr>
          <a:xfrm rot="10800000">
            <a:off x="6454971"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Prostokąt 86"/>
          <p:cNvSpPr/>
          <p:nvPr/>
        </p:nvSpPr>
        <p:spPr>
          <a:xfrm rot="10800000">
            <a:off x="686440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88" name="Prostokąt 87"/>
          <p:cNvSpPr/>
          <p:nvPr/>
        </p:nvSpPr>
        <p:spPr>
          <a:xfrm rot="10800000">
            <a:off x="6454971"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Prostokąt 88"/>
          <p:cNvSpPr/>
          <p:nvPr/>
        </p:nvSpPr>
        <p:spPr>
          <a:xfrm rot="10800000">
            <a:off x="6045538"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Prostokąt 89"/>
          <p:cNvSpPr/>
          <p:nvPr/>
        </p:nvSpPr>
        <p:spPr>
          <a:xfrm rot="10800000">
            <a:off x="5636105"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Prostokąt 90"/>
          <p:cNvSpPr/>
          <p:nvPr/>
        </p:nvSpPr>
        <p:spPr>
          <a:xfrm rot="10800000">
            <a:off x="6045538"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Prostokąt 91"/>
          <p:cNvSpPr/>
          <p:nvPr/>
        </p:nvSpPr>
        <p:spPr>
          <a:xfrm rot="10800000">
            <a:off x="5636105"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Prostokąt 92"/>
          <p:cNvSpPr/>
          <p:nvPr/>
        </p:nvSpPr>
        <p:spPr>
          <a:xfrm rot="10800000">
            <a:off x="686440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Prostokąt 93"/>
          <p:cNvSpPr/>
          <p:nvPr/>
        </p:nvSpPr>
        <p:spPr>
          <a:xfrm rot="10800000">
            <a:off x="6454971"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Prostokąt 94"/>
          <p:cNvSpPr/>
          <p:nvPr/>
        </p:nvSpPr>
        <p:spPr>
          <a:xfrm rot="10800000">
            <a:off x="686440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Prostokąt 95"/>
          <p:cNvSpPr/>
          <p:nvPr/>
        </p:nvSpPr>
        <p:spPr>
          <a:xfrm rot="10800000">
            <a:off x="645497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Prostokąt 96"/>
          <p:cNvSpPr/>
          <p:nvPr/>
        </p:nvSpPr>
        <p:spPr>
          <a:xfrm rot="10800000">
            <a:off x="5226672"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Prostokąt 97"/>
          <p:cNvSpPr/>
          <p:nvPr/>
        </p:nvSpPr>
        <p:spPr>
          <a:xfrm rot="10800000">
            <a:off x="4817239"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Prostokąt 98"/>
          <p:cNvSpPr/>
          <p:nvPr/>
        </p:nvSpPr>
        <p:spPr>
          <a:xfrm rot="10800000">
            <a:off x="5226672"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0" name="Prostokąt 99"/>
          <p:cNvSpPr/>
          <p:nvPr/>
        </p:nvSpPr>
        <p:spPr>
          <a:xfrm rot="10800000">
            <a:off x="4817239"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Prostokąt 100"/>
          <p:cNvSpPr/>
          <p:nvPr/>
        </p:nvSpPr>
        <p:spPr>
          <a:xfrm rot="10800000">
            <a:off x="5226672"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Prostokąt 101"/>
          <p:cNvSpPr/>
          <p:nvPr/>
        </p:nvSpPr>
        <p:spPr>
          <a:xfrm rot="10800000">
            <a:off x="4817239"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Prostokąt 102"/>
          <p:cNvSpPr/>
          <p:nvPr/>
        </p:nvSpPr>
        <p:spPr>
          <a:xfrm rot="10800000">
            <a:off x="5226672"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Prostokąt 103"/>
          <p:cNvSpPr/>
          <p:nvPr/>
        </p:nvSpPr>
        <p:spPr>
          <a:xfrm rot="10800000">
            <a:off x="4817239"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Prostokąt 104"/>
          <p:cNvSpPr/>
          <p:nvPr/>
        </p:nvSpPr>
        <p:spPr>
          <a:xfrm rot="10800000">
            <a:off x="6045538"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Prostokąt 105"/>
          <p:cNvSpPr/>
          <p:nvPr/>
        </p:nvSpPr>
        <p:spPr>
          <a:xfrm rot="10800000">
            <a:off x="5636105"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Prostokąt 106"/>
          <p:cNvSpPr/>
          <p:nvPr/>
        </p:nvSpPr>
        <p:spPr>
          <a:xfrm rot="10800000">
            <a:off x="6045538"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Prostokąt 107"/>
          <p:cNvSpPr/>
          <p:nvPr/>
        </p:nvSpPr>
        <p:spPr>
          <a:xfrm rot="10800000">
            <a:off x="5636105"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Prostokąt 108"/>
          <p:cNvSpPr/>
          <p:nvPr/>
        </p:nvSpPr>
        <p:spPr>
          <a:xfrm rot="10800000">
            <a:off x="6864404"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Prostokąt 109"/>
          <p:cNvSpPr/>
          <p:nvPr/>
        </p:nvSpPr>
        <p:spPr>
          <a:xfrm rot="10800000">
            <a:off x="645497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1" name="Prostokąt 110"/>
          <p:cNvSpPr/>
          <p:nvPr/>
        </p:nvSpPr>
        <p:spPr>
          <a:xfrm rot="10800000">
            <a:off x="686440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Prostokąt 111"/>
          <p:cNvSpPr/>
          <p:nvPr/>
        </p:nvSpPr>
        <p:spPr>
          <a:xfrm rot="10800000">
            <a:off x="645497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Prostokąt 112"/>
          <p:cNvSpPr/>
          <p:nvPr/>
        </p:nvSpPr>
        <p:spPr>
          <a:xfrm rot="10800000">
            <a:off x="5226672"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Prostokąt 113"/>
          <p:cNvSpPr/>
          <p:nvPr/>
        </p:nvSpPr>
        <p:spPr>
          <a:xfrm rot="10800000">
            <a:off x="4817239"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Prostokąt 114"/>
          <p:cNvSpPr/>
          <p:nvPr/>
        </p:nvSpPr>
        <p:spPr>
          <a:xfrm rot="10800000">
            <a:off x="5226672"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Prostokąt 115"/>
          <p:cNvSpPr/>
          <p:nvPr/>
        </p:nvSpPr>
        <p:spPr>
          <a:xfrm rot="10800000">
            <a:off x="4817239"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Prostokąt 116"/>
          <p:cNvSpPr/>
          <p:nvPr/>
        </p:nvSpPr>
        <p:spPr>
          <a:xfrm rot="10800000">
            <a:off x="4833281" y="1545537"/>
            <a:ext cx="2456598" cy="2456598"/>
          </a:xfrm>
          <a:prstGeom prst="rect">
            <a:avLst/>
          </a:prstGeom>
          <a:solidFill>
            <a:srgbClr val="FF0000">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Prostokąt 118"/>
          <p:cNvSpPr/>
          <p:nvPr/>
        </p:nvSpPr>
        <p:spPr>
          <a:xfrm rot="16200000">
            <a:off x="2360641" y="523805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Prostokąt 119"/>
          <p:cNvSpPr/>
          <p:nvPr/>
        </p:nvSpPr>
        <p:spPr>
          <a:xfrm rot="16200000">
            <a:off x="236064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Prostokąt 120"/>
          <p:cNvSpPr/>
          <p:nvPr/>
        </p:nvSpPr>
        <p:spPr>
          <a:xfrm rot="16200000">
            <a:off x="277007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Prostokąt 121"/>
          <p:cNvSpPr/>
          <p:nvPr/>
        </p:nvSpPr>
        <p:spPr>
          <a:xfrm rot="16200000">
            <a:off x="277007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Prostokąt 122"/>
          <p:cNvSpPr/>
          <p:nvPr/>
        </p:nvSpPr>
        <p:spPr>
          <a:xfrm rot="16200000">
            <a:off x="2360641"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Prostokąt 123"/>
          <p:cNvSpPr/>
          <p:nvPr/>
        </p:nvSpPr>
        <p:spPr>
          <a:xfrm rot="16200000">
            <a:off x="2360641"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Prostokąt 124"/>
          <p:cNvSpPr/>
          <p:nvPr/>
        </p:nvSpPr>
        <p:spPr>
          <a:xfrm rot="16200000">
            <a:off x="2770074"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26" name="Prostokąt 125"/>
          <p:cNvSpPr/>
          <p:nvPr/>
        </p:nvSpPr>
        <p:spPr>
          <a:xfrm rot="16200000">
            <a:off x="277007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rostokąt 126"/>
          <p:cNvSpPr/>
          <p:nvPr/>
        </p:nvSpPr>
        <p:spPr>
          <a:xfrm rot="16200000">
            <a:off x="3179507"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rostokąt 127"/>
          <p:cNvSpPr/>
          <p:nvPr/>
        </p:nvSpPr>
        <p:spPr>
          <a:xfrm rot="16200000">
            <a:off x="3179507"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rostokąt 128"/>
          <p:cNvSpPr/>
          <p:nvPr/>
        </p:nvSpPr>
        <p:spPr>
          <a:xfrm rot="16200000">
            <a:off x="3588940"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Prostokąt 129"/>
          <p:cNvSpPr/>
          <p:nvPr/>
        </p:nvSpPr>
        <p:spPr>
          <a:xfrm rot="16200000">
            <a:off x="3588940"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Prostokąt 130"/>
          <p:cNvSpPr/>
          <p:nvPr/>
        </p:nvSpPr>
        <p:spPr>
          <a:xfrm rot="16200000">
            <a:off x="3179507"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Prostokąt 131"/>
          <p:cNvSpPr/>
          <p:nvPr/>
        </p:nvSpPr>
        <p:spPr>
          <a:xfrm rot="16200000">
            <a:off x="3179507"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Prostokąt 132"/>
          <p:cNvSpPr/>
          <p:nvPr/>
        </p:nvSpPr>
        <p:spPr>
          <a:xfrm rot="16200000">
            <a:off x="3588940"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4" name="Prostokąt 133"/>
          <p:cNvSpPr/>
          <p:nvPr/>
        </p:nvSpPr>
        <p:spPr>
          <a:xfrm rot="16200000">
            <a:off x="3588940"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5" name="Prostokąt 134"/>
          <p:cNvSpPr/>
          <p:nvPr/>
        </p:nvSpPr>
        <p:spPr>
          <a:xfrm rot="16200000">
            <a:off x="236064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6" name="Prostokąt 135"/>
          <p:cNvSpPr/>
          <p:nvPr/>
        </p:nvSpPr>
        <p:spPr>
          <a:xfrm rot="16200000">
            <a:off x="236064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Prostokąt 136"/>
          <p:cNvSpPr/>
          <p:nvPr/>
        </p:nvSpPr>
        <p:spPr>
          <a:xfrm rot="16200000">
            <a:off x="2770074"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8" name="Prostokąt 137"/>
          <p:cNvSpPr/>
          <p:nvPr/>
        </p:nvSpPr>
        <p:spPr>
          <a:xfrm rot="16200000">
            <a:off x="277007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Prostokąt 138"/>
          <p:cNvSpPr/>
          <p:nvPr/>
        </p:nvSpPr>
        <p:spPr>
          <a:xfrm rot="16200000">
            <a:off x="3179507"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Prostokąt 139"/>
          <p:cNvSpPr/>
          <p:nvPr/>
        </p:nvSpPr>
        <p:spPr>
          <a:xfrm rot="16200000">
            <a:off x="3179507"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Prostokąt 140"/>
          <p:cNvSpPr/>
          <p:nvPr/>
        </p:nvSpPr>
        <p:spPr>
          <a:xfrm rot="16200000">
            <a:off x="3588940"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Prostokąt 141"/>
          <p:cNvSpPr/>
          <p:nvPr/>
        </p:nvSpPr>
        <p:spPr>
          <a:xfrm rot="16200000">
            <a:off x="3588940"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Prostokąt 142"/>
          <p:cNvSpPr/>
          <p:nvPr/>
        </p:nvSpPr>
        <p:spPr>
          <a:xfrm rot="16200000">
            <a:off x="3998373"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Prostokąt 143"/>
          <p:cNvSpPr/>
          <p:nvPr/>
        </p:nvSpPr>
        <p:spPr>
          <a:xfrm rot="16200000">
            <a:off x="3998373"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Prostokąt 144"/>
          <p:cNvSpPr/>
          <p:nvPr/>
        </p:nvSpPr>
        <p:spPr>
          <a:xfrm rot="16200000">
            <a:off x="4407806"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Prostokąt 145"/>
          <p:cNvSpPr/>
          <p:nvPr/>
        </p:nvSpPr>
        <p:spPr>
          <a:xfrm rot="16200000">
            <a:off x="4407806"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Prostokąt 146"/>
          <p:cNvSpPr/>
          <p:nvPr/>
        </p:nvSpPr>
        <p:spPr>
          <a:xfrm rot="16200000">
            <a:off x="3998373"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Prostokąt 147"/>
          <p:cNvSpPr/>
          <p:nvPr/>
        </p:nvSpPr>
        <p:spPr>
          <a:xfrm rot="16200000">
            <a:off x="3998373"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Prostokąt 148"/>
          <p:cNvSpPr/>
          <p:nvPr/>
        </p:nvSpPr>
        <p:spPr>
          <a:xfrm rot="16200000">
            <a:off x="4407806"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Prostokąt 149"/>
          <p:cNvSpPr/>
          <p:nvPr/>
        </p:nvSpPr>
        <p:spPr>
          <a:xfrm rot="16200000">
            <a:off x="4407806"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Prostokąt 150"/>
          <p:cNvSpPr/>
          <p:nvPr/>
        </p:nvSpPr>
        <p:spPr>
          <a:xfrm rot="16200000">
            <a:off x="3998373"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2" name="Prostokąt 151"/>
          <p:cNvSpPr/>
          <p:nvPr/>
        </p:nvSpPr>
        <p:spPr>
          <a:xfrm rot="16200000">
            <a:off x="3998373"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 name="Prostokąt 152"/>
          <p:cNvSpPr/>
          <p:nvPr/>
        </p:nvSpPr>
        <p:spPr>
          <a:xfrm rot="16200000">
            <a:off x="4407806" y="441918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4" name="Prostokąt 153"/>
          <p:cNvSpPr/>
          <p:nvPr/>
        </p:nvSpPr>
        <p:spPr>
          <a:xfrm rot="16200000">
            <a:off x="4407806"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Prostokąt 154"/>
          <p:cNvSpPr/>
          <p:nvPr/>
        </p:nvSpPr>
        <p:spPr>
          <a:xfrm rot="16200000">
            <a:off x="2365428" y="3993711"/>
            <a:ext cx="2456598" cy="2456598"/>
          </a:xfrm>
          <a:prstGeom prst="rect">
            <a:avLst/>
          </a:prstGeom>
          <a:solidFill>
            <a:srgbClr val="7030A0">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Prostokąt 78"/>
          <p:cNvSpPr/>
          <p:nvPr/>
        </p:nvSpPr>
        <p:spPr>
          <a:xfrm rot="5400000">
            <a:off x="4822026" y="4001733"/>
            <a:ext cx="2456598" cy="2456598"/>
          </a:xfrm>
          <a:prstGeom prst="rect">
            <a:avLst/>
          </a:prstGeom>
          <a:solidFill>
            <a:srgbClr val="33CC33">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pole tekstowe 158"/>
          <p:cNvSpPr txBox="1"/>
          <p:nvPr/>
        </p:nvSpPr>
        <p:spPr>
          <a:xfrm>
            <a:off x="634444" y="2162080"/>
            <a:ext cx="1552028" cy="830997"/>
          </a:xfrm>
          <a:prstGeom prst="rect">
            <a:avLst/>
          </a:prstGeom>
          <a:noFill/>
        </p:spPr>
        <p:txBody>
          <a:bodyPr wrap="none" rtlCol="0">
            <a:spAutoFit/>
          </a:bodyPr>
          <a:lstStyle/>
          <a:p>
            <a:r>
              <a:rPr lang="en-US" sz="4800" dirty="0"/>
              <a:t>CPU1</a:t>
            </a:r>
          </a:p>
        </p:txBody>
      </p:sp>
      <p:sp>
        <p:nvSpPr>
          <p:cNvPr id="236" name="pole tekstowe 235"/>
          <p:cNvSpPr txBox="1"/>
          <p:nvPr/>
        </p:nvSpPr>
        <p:spPr>
          <a:xfrm>
            <a:off x="626483" y="4868347"/>
            <a:ext cx="1552028" cy="830997"/>
          </a:xfrm>
          <a:prstGeom prst="rect">
            <a:avLst/>
          </a:prstGeom>
          <a:noFill/>
        </p:spPr>
        <p:txBody>
          <a:bodyPr wrap="none" rtlCol="0">
            <a:spAutoFit/>
          </a:bodyPr>
          <a:lstStyle/>
          <a:p>
            <a:r>
              <a:rPr lang="en-US" sz="4800" dirty="0"/>
              <a:t>CPU2</a:t>
            </a:r>
          </a:p>
        </p:txBody>
      </p:sp>
      <p:sp>
        <p:nvSpPr>
          <p:cNvPr id="237" name="pole tekstowe 236"/>
          <p:cNvSpPr txBox="1"/>
          <p:nvPr/>
        </p:nvSpPr>
        <p:spPr>
          <a:xfrm>
            <a:off x="7317713" y="2357080"/>
            <a:ext cx="1537600" cy="830997"/>
          </a:xfrm>
          <a:prstGeom prst="rect">
            <a:avLst/>
          </a:prstGeom>
          <a:noFill/>
        </p:spPr>
        <p:txBody>
          <a:bodyPr wrap="none" rtlCol="0">
            <a:spAutoFit/>
          </a:bodyPr>
          <a:lstStyle/>
          <a:p>
            <a:r>
              <a:rPr lang="en-US" sz="4800" dirty="0"/>
              <a:t>CPU3</a:t>
            </a:r>
          </a:p>
        </p:txBody>
      </p:sp>
      <p:sp>
        <p:nvSpPr>
          <p:cNvPr id="238" name="pole tekstowe 237"/>
          <p:cNvSpPr txBox="1"/>
          <p:nvPr/>
        </p:nvSpPr>
        <p:spPr>
          <a:xfrm>
            <a:off x="7317713" y="4623904"/>
            <a:ext cx="1537600" cy="830997"/>
          </a:xfrm>
          <a:prstGeom prst="rect">
            <a:avLst/>
          </a:prstGeom>
          <a:noFill/>
        </p:spPr>
        <p:txBody>
          <a:bodyPr wrap="none" rtlCol="0">
            <a:spAutoFit/>
          </a:bodyPr>
          <a:lstStyle/>
          <a:p>
            <a:r>
              <a:rPr lang="en-US" sz="4800" dirty="0"/>
              <a:t>CPU4</a:t>
            </a:r>
          </a:p>
        </p:txBody>
      </p:sp>
    </p:spTree>
    <p:extLst>
      <p:ext uri="{BB962C8B-B14F-4D97-AF65-F5344CB8AC3E}">
        <p14:creationId xmlns:p14="http://schemas.microsoft.com/office/powerpoint/2010/main" val="1133832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8200" y="365125"/>
            <a:ext cx="10515600" cy="991743"/>
          </a:xfrm>
        </p:spPr>
        <p:txBody>
          <a:bodyPr/>
          <a:lstStyle/>
          <a:p>
            <a:r>
              <a:rPr lang="en-US" dirty="0"/>
              <a:t>Distributed Schelling segregation model</a:t>
            </a:r>
          </a:p>
        </p:txBody>
      </p:sp>
      <p:grpSp>
        <p:nvGrpSpPr>
          <p:cNvPr id="40" name="Grupa 39"/>
          <p:cNvGrpSpPr/>
          <p:nvPr/>
        </p:nvGrpSpPr>
        <p:grpSpPr>
          <a:xfrm>
            <a:off x="2360641" y="1541712"/>
            <a:ext cx="2456598" cy="2456598"/>
            <a:chOff x="838200" y="4113002"/>
            <a:chExt cx="2456598" cy="2456598"/>
          </a:xfrm>
        </p:grpSpPr>
        <p:sp>
          <p:nvSpPr>
            <p:cNvPr id="4" name="Prostokąt 3"/>
            <p:cNvSpPr/>
            <p:nvPr/>
          </p:nvSpPr>
          <p:spPr>
            <a:xfrm>
              <a:off x="1657066"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Prostokąt 4"/>
            <p:cNvSpPr/>
            <p:nvPr/>
          </p:nvSpPr>
          <p:spPr>
            <a:xfrm>
              <a:off x="2066499"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Prostokąt 5"/>
            <p:cNvSpPr/>
            <p:nvPr/>
          </p:nvSpPr>
          <p:spPr>
            <a:xfrm>
              <a:off x="1657066"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Prostokąt 6"/>
            <p:cNvSpPr/>
            <p:nvPr/>
          </p:nvSpPr>
          <p:spPr>
            <a:xfrm>
              <a:off x="2066499"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Prostokąt 7"/>
            <p:cNvSpPr/>
            <p:nvPr/>
          </p:nvSpPr>
          <p:spPr>
            <a:xfrm>
              <a:off x="838200"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Prostokąt 8"/>
            <p:cNvSpPr/>
            <p:nvPr/>
          </p:nvSpPr>
          <p:spPr>
            <a:xfrm>
              <a:off x="1247633"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Prostokąt 9"/>
            <p:cNvSpPr/>
            <p:nvPr/>
          </p:nvSpPr>
          <p:spPr>
            <a:xfrm>
              <a:off x="838200"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1" name="Prostokąt 10"/>
            <p:cNvSpPr/>
            <p:nvPr/>
          </p:nvSpPr>
          <p:spPr>
            <a:xfrm>
              <a:off x="1247633"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Prostokąt 11"/>
            <p:cNvSpPr/>
            <p:nvPr/>
          </p:nvSpPr>
          <p:spPr>
            <a:xfrm>
              <a:off x="1657066"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Prostokąt 12"/>
            <p:cNvSpPr/>
            <p:nvPr/>
          </p:nvSpPr>
          <p:spPr>
            <a:xfrm>
              <a:off x="2066499"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Prostokąt 13"/>
            <p:cNvSpPr/>
            <p:nvPr/>
          </p:nvSpPr>
          <p:spPr>
            <a:xfrm>
              <a:off x="1657066"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Prostokąt 14"/>
            <p:cNvSpPr/>
            <p:nvPr/>
          </p:nvSpPr>
          <p:spPr>
            <a:xfrm>
              <a:off x="2066499"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Prostokąt 15"/>
            <p:cNvSpPr/>
            <p:nvPr/>
          </p:nvSpPr>
          <p:spPr>
            <a:xfrm>
              <a:off x="838200"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Prostokąt 16"/>
            <p:cNvSpPr/>
            <p:nvPr/>
          </p:nvSpPr>
          <p:spPr>
            <a:xfrm>
              <a:off x="1247633"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Prostokąt 17"/>
            <p:cNvSpPr/>
            <p:nvPr/>
          </p:nvSpPr>
          <p:spPr>
            <a:xfrm>
              <a:off x="838200"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Prostokąt 18"/>
            <p:cNvSpPr/>
            <p:nvPr/>
          </p:nvSpPr>
          <p:spPr>
            <a:xfrm>
              <a:off x="1247633"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Prostokąt 19"/>
            <p:cNvSpPr/>
            <p:nvPr/>
          </p:nvSpPr>
          <p:spPr>
            <a:xfrm>
              <a:off x="2475932"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rostokąt 20"/>
            <p:cNvSpPr/>
            <p:nvPr/>
          </p:nvSpPr>
          <p:spPr>
            <a:xfrm>
              <a:off x="2885365"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rostokąt 21"/>
            <p:cNvSpPr/>
            <p:nvPr/>
          </p:nvSpPr>
          <p:spPr>
            <a:xfrm>
              <a:off x="2475932"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3" name="Prostokąt 22"/>
            <p:cNvSpPr/>
            <p:nvPr/>
          </p:nvSpPr>
          <p:spPr>
            <a:xfrm>
              <a:off x="2885365"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Prostokąt 23"/>
            <p:cNvSpPr/>
            <p:nvPr/>
          </p:nvSpPr>
          <p:spPr>
            <a:xfrm>
              <a:off x="2475932"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Prostokąt 24"/>
            <p:cNvSpPr/>
            <p:nvPr/>
          </p:nvSpPr>
          <p:spPr>
            <a:xfrm>
              <a:off x="2885365"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rostokąt 25"/>
            <p:cNvSpPr/>
            <p:nvPr/>
          </p:nvSpPr>
          <p:spPr>
            <a:xfrm>
              <a:off x="2475932"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Prostokąt 26"/>
            <p:cNvSpPr/>
            <p:nvPr/>
          </p:nvSpPr>
          <p:spPr>
            <a:xfrm>
              <a:off x="2885365"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rostokąt 27"/>
            <p:cNvSpPr/>
            <p:nvPr/>
          </p:nvSpPr>
          <p:spPr>
            <a:xfrm>
              <a:off x="1657066"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Prostokąt 28"/>
            <p:cNvSpPr/>
            <p:nvPr/>
          </p:nvSpPr>
          <p:spPr>
            <a:xfrm>
              <a:off x="2066499"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Prostokąt 29"/>
            <p:cNvSpPr/>
            <p:nvPr/>
          </p:nvSpPr>
          <p:spPr>
            <a:xfrm>
              <a:off x="1657066"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rostokąt 30"/>
            <p:cNvSpPr/>
            <p:nvPr/>
          </p:nvSpPr>
          <p:spPr>
            <a:xfrm>
              <a:off x="2066499"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rostokąt 31"/>
            <p:cNvSpPr/>
            <p:nvPr/>
          </p:nvSpPr>
          <p:spPr>
            <a:xfrm>
              <a:off x="838200"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rostokąt 32"/>
            <p:cNvSpPr/>
            <p:nvPr/>
          </p:nvSpPr>
          <p:spPr>
            <a:xfrm>
              <a:off x="1247633"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rostokąt 33"/>
            <p:cNvSpPr/>
            <p:nvPr/>
          </p:nvSpPr>
          <p:spPr>
            <a:xfrm>
              <a:off x="838200"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Prostokąt 34"/>
            <p:cNvSpPr/>
            <p:nvPr/>
          </p:nvSpPr>
          <p:spPr>
            <a:xfrm>
              <a:off x="1247633"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Prostokąt 35"/>
            <p:cNvSpPr/>
            <p:nvPr/>
          </p:nvSpPr>
          <p:spPr>
            <a:xfrm>
              <a:off x="2475932"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Prostokąt 36"/>
            <p:cNvSpPr/>
            <p:nvPr/>
          </p:nvSpPr>
          <p:spPr>
            <a:xfrm>
              <a:off x="2885365"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Prostokąt 37"/>
            <p:cNvSpPr/>
            <p:nvPr/>
          </p:nvSpPr>
          <p:spPr>
            <a:xfrm>
              <a:off x="2475932"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Prostokąt 38"/>
            <p:cNvSpPr/>
            <p:nvPr/>
          </p:nvSpPr>
          <p:spPr>
            <a:xfrm>
              <a:off x="2885365" y="616016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1" name="Prostokąt 40"/>
          <p:cNvSpPr/>
          <p:nvPr/>
        </p:nvSpPr>
        <p:spPr>
          <a:xfrm>
            <a:off x="2360641" y="1541712"/>
            <a:ext cx="2456598" cy="2456598"/>
          </a:xfrm>
          <a:prstGeom prst="rect">
            <a:avLst/>
          </a:prstGeom>
          <a:solidFill>
            <a:srgbClr val="FFFF00">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rostokąt 42"/>
          <p:cNvSpPr/>
          <p:nvPr/>
        </p:nvSpPr>
        <p:spPr>
          <a:xfrm rot="5400000">
            <a:off x="6864404"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Prostokąt 43"/>
          <p:cNvSpPr/>
          <p:nvPr/>
        </p:nvSpPr>
        <p:spPr>
          <a:xfrm rot="5400000">
            <a:off x="6864404"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Prostokąt 44"/>
          <p:cNvSpPr/>
          <p:nvPr/>
        </p:nvSpPr>
        <p:spPr>
          <a:xfrm rot="5400000">
            <a:off x="6454971"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rostokąt 45"/>
          <p:cNvSpPr/>
          <p:nvPr/>
        </p:nvSpPr>
        <p:spPr>
          <a:xfrm rot="5400000">
            <a:off x="6454971"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rostokąt 46"/>
          <p:cNvSpPr/>
          <p:nvPr/>
        </p:nvSpPr>
        <p:spPr>
          <a:xfrm rot="5400000">
            <a:off x="6864404"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rostokąt 47"/>
          <p:cNvSpPr/>
          <p:nvPr/>
        </p:nvSpPr>
        <p:spPr>
          <a:xfrm rot="5400000">
            <a:off x="6864404" y="195114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Prostokąt 48"/>
          <p:cNvSpPr/>
          <p:nvPr/>
        </p:nvSpPr>
        <p:spPr>
          <a:xfrm rot="5400000">
            <a:off x="6454971" y="154171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0" name="Prostokąt 49"/>
          <p:cNvSpPr/>
          <p:nvPr/>
        </p:nvSpPr>
        <p:spPr>
          <a:xfrm rot="5400000">
            <a:off x="6454971"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Prostokąt 50"/>
          <p:cNvSpPr/>
          <p:nvPr/>
        </p:nvSpPr>
        <p:spPr>
          <a:xfrm rot="5400000">
            <a:off x="6045538"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Prostokąt 51"/>
          <p:cNvSpPr/>
          <p:nvPr/>
        </p:nvSpPr>
        <p:spPr>
          <a:xfrm rot="5400000">
            <a:off x="6045538"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Prostokąt 52"/>
          <p:cNvSpPr/>
          <p:nvPr/>
        </p:nvSpPr>
        <p:spPr>
          <a:xfrm rot="5400000">
            <a:off x="5636105"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Prostokąt 53"/>
          <p:cNvSpPr/>
          <p:nvPr/>
        </p:nvSpPr>
        <p:spPr>
          <a:xfrm rot="5400000">
            <a:off x="5636105" y="277001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rostokąt 54"/>
          <p:cNvSpPr/>
          <p:nvPr/>
        </p:nvSpPr>
        <p:spPr>
          <a:xfrm rot="5400000">
            <a:off x="6045538"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rostokąt 55"/>
          <p:cNvSpPr/>
          <p:nvPr/>
        </p:nvSpPr>
        <p:spPr>
          <a:xfrm rot="5400000">
            <a:off x="6045538"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rostokąt 56"/>
          <p:cNvSpPr/>
          <p:nvPr/>
        </p:nvSpPr>
        <p:spPr>
          <a:xfrm rot="5400000">
            <a:off x="5636105"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Prostokąt 57"/>
          <p:cNvSpPr/>
          <p:nvPr/>
        </p:nvSpPr>
        <p:spPr>
          <a:xfrm rot="5400000">
            <a:off x="5636105"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Prostokąt 58"/>
          <p:cNvSpPr/>
          <p:nvPr/>
        </p:nvSpPr>
        <p:spPr>
          <a:xfrm rot="5400000">
            <a:off x="6864404" y="317944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Prostokąt 59"/>
          <p:cNvSpPr/>
          <p:nvPr/>
        </p:nvSpPr>
        <p:spPr>
          <a:xfrm rot="5400000">
            <a:off x="6864404"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Prostokąt 60"/>
          <p:cNvSpPr/>
          <p:nvPr/>
        </p:nvSpPr>
        <p:spPr>
          <a:xfrm rot="5400000">
            <a:off x="6454971"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2" name="Prostokąt 61"/>
          <p:cNvSpPr/>
          <p:nvPr/>
        </p:nvSpPr>
        <p:spPr>
          <a:xfrm rot="5400000">
            <a:off x="6454971"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Prostokąt 62"/>
          <p:cNvSpPr/>
          <p:nvPr/>
        </p:nvSpPr>
        <p:spPr>
          <a:xfrm rot="5400000">
            <a:off x="6045538"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rostokąt 63"/>
          <p:cNvSpPr/>
          <p:nvPr/>
        </p:nvSpPr>
        <p:spPr>
          <a:xfrm rot="5400000">
            <a:off x="6045538"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rostokąt 64"/>
          <p:cNvSpPr/>
          <p:nvPr/>
        </p:nvSpPr>
        <p:spPr>
          <a:xfrm rot="5400000">
            <a:off x="5636105"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rostokąt 65"/>
          <p:cNvSpPr/>
          <p:nvPr/>
        </p:nvSpPr>
        <p:spPr>
          <a:xfrm rot="5400000">
            <a:off x="5636105"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Prostokąt 66"/>
          <p:cNvSpPr/>
          <p:nvPr/>
        </p:nvSpPr>
        <p:spPr>
          <a:xfrm rot="5400000">
            <a:off x="5226672"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Prostokąt 67"/>
          <p:cNvSpPr/>
          <p:nvPr/>
        </p:nvSpPr>
        <p:spPr>
          <a:xfrm rot="5400000">
            <a:off x="5226672"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Prostokąt 68"/>
          <p:cNvSpPr/>
          <p:nvPr/>
        </p:nvSpPr>
        <p:spPr>
          <a:xfrm rot="5400000">
            <a:off x="4817239"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Prostokąt 69"/>
          <p:cNvSpPr/>
          <p:nvPr/>
        </p:nvSpPr>
        <p:spPr>
          <a:xfrm rot="5400000">
            <a:off x="4817239" y="277001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Prostokąt 70"/>
          <p:cNvSpPr/>
          <p:nvPr/>
        </p:nvSpPr>
        <p:spPr>
          <a:xfrm rot="5400000">
            <a:off x="5226672"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Prostokąt 71"/>
          <p:cNvSpPr/>
          <p:nvPr/>
        </p:nvSpPr>
        <p:spPr>
          <a:xfrm rot="5400000">
            <a:off x="5226672"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Prostokąt 72"/>
          <p:cNvSpPr/>
          <p:nvPr/>
        </p:nvSpPr>
        <p:spPr>
          <a:xfrm rot="5400000">
            <a:off x="4817239"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Prostokąt 73"/>
          <p:cNvSpPr/>
          <p:nvPr/>
        </p:nvSpPr>
        <p:spPr>
          <a:xfrm rot="5400000">
            <a:off x="4817239"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Prostokąt 74"/>
          <p:cNvSpPr/>
          <p:nvPr/>
        </p:nvSpPr>
        <p:spPr>
          <a:xfrm rot="5400000">
            <a:off x="5226672"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Prostokąt 75"/>
          <p:cNvSpPr/>
          <p:nvPr/>
        </p:nvSpPr>
        <p:spPr>
          <a:xfrm rot="5400000">
            <a:off x="5226672"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Prostokąt 76"/>
          <p:cNvSpPr/>
          <p:nvPr/>
        </p:nvSpPr>
        <p:spPr>
          <a:xfrm rot="5400000">
            <a:off x="4817239" y="317944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Prostokąt 77"/>
          <p:cNvSpPr/>
          <p:nvPr/>
        </p:nvSpPr>
        <p:spPr>
          <a:xfrm rot="5400000">
            <a:off x="4817239"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Prostokąt 80"/>
          <p:cNvSpPr/>
          <p:nvPr/>
        </p:nvSpPr>
        <p:spPr>
          <a:xfrm rot="10800000">
            <a:off x="6045538"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Prostokąt 81"/>
          <p:cNvSpPr/>
          <p:nvPr/>
        </p:nvSpPr>
        <p:spPr>
          <a:xfrm rot="10800000">
            <a:off x="5636105"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Prostokąt 82"/>
          <p:cNvSpPr/>
          <p:nvPr/>
        </p:nvSpPr>
        <p:spPr>
          <a:xfrm rot="10800000">
            <a:off x="6045538"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Prostokąt 83"/>
          <p:cNvSpPr/>
          <p:nvPr/>
        </p:nvSpPr>
        <p:spPr>
          <a:xfrm rot="10800000">
            <a:off x="5636105"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Prostokąt 84"/>
          <p:cNvSpPr/>
          <p:nvPr/>
        </p:nvSpPr>
        <p:spPr>
          <a:xfrm rot="10800000">
            <a:off x="6864404"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Prostokąt 85"/>
          <p:cNvSpPr/>
          <p:nvPr/>
        </p:nvSpPr>
        <p:spPr>
          <a:xfrm rot="10800000">
            <a:off x="6454971"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Prostokąt 86"/>
          <p:cNvSpPr/>
          <p:nvPr/>
        </p:nvSpPr>
        <p:spPr>
          <a:xfrm rot="10800000">
            <a:off x="686440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88" name="Prostokąt 87"/>
          <p:cNvSpPr/>
          <p:nvPr/>
        </p:nvSpPr>
        <p:spPr>
          <a:xfrm rot="10800000">
            <a:off x="6454971"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Prostokąt 88"/>
          <p:cNvSpPr/>
          <p:nvPr/>
        </p:nvSpPr>
        <p:spPr>
          <a:xfrm rot="10800000">
            <a:off x="6045538"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Prostokąt 89"/>
          <p:cNvSpPr/>
          <p:nvPr/>
        </p:nvSpPr>
        <p:spPr>
          <a:xfrm rot="10800000">
            <a:off x="5636105"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Prostokąt 90"/>
          <p:cNvSpPr/>
          <p:nvPr/>
        </p:nvSpPr>
        <p:spPr>
          <a:xfrm rot="10800000">
            <a:off x="6045538"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Prostokąt 91"/>
          <p:cNvSpPr/>
          <p:nvPr/>
        </p:nvSpPr>
        <p:spPr>
          <a:xfrm rot="10800000">
            <a:off x="5636105"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Prostokąt 92"/>
          <p:cNvSpPr/>
          <p:nvPr/>
        </p:nvSpPr>
        <p:spPr>
          <a:xfrm rot="10800000">
            <a:off x="686440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Prostokąt 93"/>
          <p:cNvSpPr/>
          <p:nvPr/>
        </p:nvSpPr>
        <p:spPr>
          <a:xfrm rot="10800000">
            <a:off x="6454971"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Prostokąt 94"/>
          <p:cNvSpPr/>
          <p:nvPr/>
        </p:nvSpPr>
        <p:spPr>
          <a:xfrm rot="10800000">
            <a:off x="686440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Prostokąt 95"/>
          <p:cNvSpPr/>
          <p:nvPr/>
        </p:nvSpPr>
        <p:spPr>
          <a:xfrm rot="10800000">
            <a:off x="645497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Prostokąt 96"/>
          <p:cNvSpPr/>
          <p:nvPr/>
        </p:nvSpPr>
        <p:spPr>
          <a:xfrm rot="10800000">
            <a:off x="5226672"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Prostokąt 97"/>
          <p:cNvSpPr/>
          <p:nvPr/>
        </p:nvSpPr>
        <p:spPr>
          <a:xfrm rot="10800000">
            <a:off x="4817239"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Prostokąt 98"/>
          <p:cNvSpPr/>
          <p:nvPr/>
        </p:nvSpPr>
        <p:spPr>
          <a:xfrm rot="10800000">
            <a:off x="5226672"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0" name="Prostokąt 99"/>
          <p:cNvSpPr/>
          <p:nvPr/>
        </p:nvSpPr>
        <p:spPr>
          <a:xfrm rot="10800000">
            <a:off x="4817239"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Prostokąt 100"/>
          <p:cNvSpPr/>
          <p:nvPr/>
        </p:nvSpPr>
        <p:spPr>
          <a:xfrm rot="10800000">
            <a:off x="5226672"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Prostokąt 101"/>
          <p:cNvSpPr/>
          <p:nvPr/>
        </p:nvSpPr>
        <p:spPr>
          <a:xfrm rot="10800000">
            <a:off x="4817239"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Prostokąt 102"/>
          <p:cNvSpPr/>
          <p:nvPr/>
        </p:nvSpPr>
        <p:spPr>
          <a:xfrm rot="10800000">
            <a:off x="5226672"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Prostokąt 103"/>
          <p:cNvSpPr/>
          <p:nvPr/>
        </p:nvSpPr>
        <p:spPr>
          <a:xfrm rot="10800000">
            <a:off x="4817239"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Prostokąt 104"/>
          <p:cNvSpPr/>
          <p:nvPr/>
        </p:nvSpPr>
        <p:spPr>
          <a:xfrm rot="10800000">
            <a:off x="6045538"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Prostokąt 105"/>
          <p:cNvSpPr/>
          <p:nvPr/>
        </p:nvSpPr>
        <p:spPr>
          <a:xfrm rot="10800000">
            <a:off x="5636105"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Prostokąt 106"/>
          <p:cNvSpPr/>
          <p:nvPr/>
        </p:nvSpPr>
        <p:spPr>
          <a:xfrm rot="10800000">
            <a:off x="6045538"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Prostokąt 107"/>
          <p:cNvSpPr/>
          <p:nvPr/>
        </p:nvSpPr>
        <p:spPr>
          <a:xfrm rot="10800000">
            <a:off x="5636105"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Prostokąt 108"/>
          <p:cNvSpPr/>
          <p:nvPr/>
        </p:nvSpPr>
        <p:spPr>
          <a:xfrm rot="10800000">
            <a:off x="6864404"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Prostokąt 109"/>
          <p:cNvSpPr/>
          <p:nvPr/>
        </p:nvSpPr>
        <p:spPr>
          <a:xfrm rot="10800000">
            <a:off x="645497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1" name="Prostokąt 110"/>
          <p:cNvSpPr/>
          <p:nvPr/>
        </p:nvSpPr>
        <p:spPr>
          <a:xfrm rot="10800000">
            <a:off x="686440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Prostokąt 111"/>
          <p:cNvSpPr/>
          <p:nvPr/>
        </p:nvSpPr>
        <p:spPr>
          <a:xfrm rot="10800000">
            <a:off x="645497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Prostokąt 112"/>
          <p:cNvSpPr/>
          <p:nvPr/>
        </p:nvSpPr>
        <p:spPr>
          <a:xfrm rot="10800000">
            <a:off x="5226672"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Prostokąt 113"/>
          <p:cNvSpPr/>
          <p:nvPr/>
        </p:nvSpPr>
        <p:spPr>
          <a:xfrm rot="10800000">
            <a:off x="4817239"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Prostokąt 114"/>
          <p:cNvSpPr/>
          <p:nvPr/>
        </p:nvSpPr>
        <p:spPr>
          <a:xfrm rot="10800000">
            <a:off x="5226672"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Prostokąt 115"/>
          <p:cNvSpPr/>
          <p:nvPr/>
        </p:nvSpPr>
        <p:spPr>
          <a:xfrm rot="10800000">
            <a:off x="4817239"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Prostokąt 116"/>
          <p:cNvSpPr/>
          <p:nvPr/>
        </p:nvSpPr>
        <p:spPr>
          <a:xfrm rot="10800000">
            <a:off x="4833281" y="1545537"/>
            <a:ext cx="2456598" cy="2456598"/>
          </a:xfrm>
          <a:prstGeom prst="rect">
            <a:avLst/>
          </a:prstGeom>
          <a:solidFill>
            <a:srgbClr val="FF0000">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Prostokąt 118"/>
          <p:cNvSpPr/>
          <p:nvPr/>
        </p:nvSpPr>
        <p:spPr>
          <a:xfrm rot="16200000">
            <a:off x="2360641" y="523805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Prostokąt 119"/>
          <p:cNvSpPr/>
          <p:nvPr/>
        </p:nvSpPr>
        <p:spPr>
          <a:xfrm rot="16200000">
            <a:off x="236064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Prostokąt 120"/>
          <p:cNvSpPr/>
          <p:nvPr/>
        </p:nvSpPr>
        <p:spPr>
          <a:xfrm rot="16200000">
            <a:off x="277007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Prostokąt 121"/>
          <p:cNvSpPr/>
          <p:nvPr/>
        </p:nvSpPr>
        <p:spPr>
          <a:xfrm rot="16200000">
            <a:off x="277007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Prostokąt 122"/>
          <p:cNvSpPr/>
          <p:nvPr/>
        </p:nvSpPr>
        <p:spPr>
          <a:xfrm rot="16200000">
            <a:off x="2360641"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Prostokąt 123"/>
          <p:cNvSpPr/>
          <p:nvPr/>
        </p:nvSpPr>
        <p:spPr>
          <a:xfrm rot="16200000">
            <a:off x="2360641"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Prostokąt 124"/>
          <p:cNvSpPr/>
          <p:nvPr/>
        </p:nvSpPr>
        <p:spPr>
          <a:xfrm rot="16200000">
            <a:off x="2770074"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26" name="Prostokąt 125"/>
          <p:cNvSpPr/>
          <p:nvPr/>
        </p:nvSpPr>
        <p:spPr>
          <a:xfrm rot="16200000">
            <a:off x="277007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rostokąt 126"/>
          <p:cNvSpPr/>
          <p:nvPr/>
        </p:nvSpPr>
        <p:spPr>
          <a:xfrm rot="16200000">
            <a:off x="3179507"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rostokąt 127"/>
          <p:cNvSpPr/>
          <p:nvPr/>
        </p:nvSpPr>
        <p:spPr>
          <a:xfrm rot="16200000">
            <a:off x="3179507"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rostokąt 128"/>
          <p:cNvSpPr/>
          <p:nvPr/>
        </p:nvSpPr>
        <p:spPr>
          <a:xfrm rot="16200000">
            <a:off x="3588940"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Prostokąt 129"/>
          <p:cNvSpPr/>
          <p:nvPr/>
        </p:nvSpPr>
        <p:spPr>
          <a:xfrm rot="16200000">
            <a:off x="3588940"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Prostokąt 130"/>
          <p:cNvSpPr/>
          <p:nvPr/>
        </p:nvSpPr>
        <p:spPr>
          <a:xfrm rot="16200000">
            <a:off x="3179507"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Prostokąt 131"/>
          <p:cNvSpPr/>
          <p:nvPr/>
        </p:nvSpPr>
        <p:spPr>
          <a:xfrm rot="16200000">
            <a:off x="3179507"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Prostokąt 132"/>
          <p:cNvSpPr/>
          <p:nvPr/>
        </p:nvSpPr>
        <p:spPr>
          <a:xfrm rot="16200000">
            <a:off x="3588940"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4" name="Prostokąt 133"/>
          <p:cNvSpPr/>
          <p:nvPr/>
        </p:nvSpPr>
        <p:spPr>
          <a:xfrm rot="16200000">
            <a:off x="3588940"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5" name="Prostokąt 134"/>
          <p:cNvSpPr/>
          <p:nvPr/>
        </p:nvSpPr>
        <p:spPr>
          <a:xfrm rot="16200000">
            <a:off x="236064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6" name="Prostokąt 135"/>
          <p:cNvSpPr/>
          <p:nvPr/>
        </p:nvSpPr>
        <p:spPr>
          <a:xfrm rot="16200000">
            <a:off x="236064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Prostokąt 136"/>
          <p:cNvSpPr/>
          <p:nvPr/>
        </p:nvSpPr>
        <p:spPr>
          <a:xfrm rot="16200000">
            <a:off x="2770074"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8" name="Prostokąt 137"/>
          <p:cNvSpPr/>
          <p:nvPr/>
        </p:nvSpPr>
        <p:spPr>
          <a:xfrm rot="16200000">
            <a:off x="277007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Prostokąt 138"/>
          <p:cNvSpPr/>
          <p:nvPr/>
        </p:nvSpPr>
        <p:spPr>
          <a:xfrm rot="16200000">
            <a:off x="3179507"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Prostokąt 139"/>
          <p:cNvSpPr/>
          <p:nvPr/>
        </p:nvSpPr>
        <p:spPr>
          <a:xfrm rot="16200000">
            <a:off x="3179507"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Prostokąt 140"/>
          <p:cNvSpPr/>
          <p:nvPr/>
        </p:nvSpPr>
        <p:spPr>
          <a:xfrm rot="16200000">
            <a:off x="3588940"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Prostokąt 141"/>
          <p:cNvSpPr/>
          <p:nvPr/>
        </p:nvSpPr>
        <p:spPr>
          <a:xfrm rot="16200000">
            <a:off x="3588940"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Prostokąt 142"/>
          <p:cNvSpPr/>
          <p:nvPr/>
        </p:nvSpPr>
        <p:spPr>
          <a:xfrm rot="16200000">
            <a:off x="3998373"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Prostokąt 143"/>
          <p:cNvSpPr/>
          <p:nvPr/>
        </p:nvSpPr>
        <p:spPr>
          <a:xfrm rot="16200000">
            <a:off x="3998373"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Prostokąt 144"/>
          <p:cNvSpPr/>
          <p:nvPr/>
        </p:nvSpPr>
        <p:spPr>
          <a:xfrm rot="16200000">
            <a:off x="4407806"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Prostokąt 145"/>
          <p:cNvSpPr/>
          <p:nvPr/>
        </p:nvSpPr>
        <p:spPr>
          <a:xfrm rot="16200000">
            <a:off x="4407806"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Prostokąt 146"/>
          <p:cNvSpPr/>
          <p:nvPr/>
        </p:nvSpPr>
        <p:spPr>
          <a:xfrm rot="16200000">
            <a:off x="3998373"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Prostokąt 147"/>
          <p:cNvSpPr/>
          <p:nvPr/>
        </p:nvSpPr>
        <p:spPr>
          <a:xfrm rot="16200000">
            <a:off x="3998373"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Prostokąt 148"/>
          <p:cNvSpPr/>
          <p:nvPr/>
        </p:nvSpPr>
        <p:spPr>
          <a:xfrm rot="16200000">
            <a:off x="4407806"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Prostokąt 149"/>
          <p:cNvSpPr/>
          <p:nvPr/>
        </p:nvSpPr>
        <p:spPr>
          <a:xfrm rot="16200000">
            <a:off x="4407806"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Prostokąt 150"/>
          <p:cNvSpPr/>
          <p:nvPr/>
        </p:nvSpPr>
        <p:spPr>
          <a:xfrm rot="16200000">
            <a:off x="3998373"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2" name="Prostokąt 151"/>
          <p:cNvSpPr/>
          <p:nvPr/>
        </p:nvSpPr>
        <p:spPr>
          <a:xfrm rot="16200000">
            <a:off x="3998373"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 name="Prostokąt 152"/>
          <p:cNvSpPr/>
          <p:nvPr/>
        </p:nvSpPr>
        <p:spPr>
          <a:xfrm rot="16200000">
            <a:off x="4407806" y="441918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4" name="Prostokąt 153"/>
          <p:cNvSpPr/>
          <p:nvPr/>
        </p:nvSpPr>
        <p:spPr>
          <a:xfrm rot="16200000">
            <a:off x="4407806"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Prostokąt 154"/>
          <p:cNvSpPr/>
          <p:nvPr/>
        </p:nvSpPr>
        <p:spPr>
          <a:xfrm rot="16200000">
            <a:off x="2365428" y="3993711"/>
            <a:ext cx="2456598" cy="2456598"/>
          </a:xfrm>
          <a:prstGeom prst="rect">
            <a:avLst/>
          </a:prstGeom>
          <a:solidFill>
            <a:srgbClr val="7030A0">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Prostokąt 78"/>
          <p:cNvSpPr/>
          <p:nvPr/>
        </p:nvSpPr>
        <p:spPr>
          <a:xfrm rot="5400000">
            <a:off x="4822026" y="4001733"/>
            <a:ext cx="2456598" cy="2456598"/>
          </a:xfrm>
          <a:prstGeom prst="rect">
            <a:avLst/>
          </a:prstGeom>
          <a:solidFill>
            <a:srgbClr val="33CC33">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pole tekstowe 158"/>
          <p:cNvSpPr txBox="1"/>
          <p:nvPr/>
        </p:nvSpPr>
        <p:spPr>
          <a:xfrm>
            <a:off x="634444" y="2162080"/>
            <a:ext cx="1552028" cy="830997"/>
          </a:xfrm>
          <a:prstGeom prst="rect">
            <a:avLst/>
          </a:prstGeom>
          <a:noFill/>
        </p:spPr>
        <p:txBody>
          <a:bodyPr wrap="none" rtlCol="0">
            <a:spAutoFit/>
          </a:bodyPr>
          <a:lstStyle/>
          <a:p>
            <a:r>
              <a:rPr lang="en-US" sz="4800" dirty="0"/>
              <a:t>CPU1</a:t>
            </a:r>
          </a:p>
        </p:txBody>
      </p:sp>
      <p:sp>
        <p:nvSpPr>
          <p:cNvPr id="236" name="pole tekstowe 235"/>
          <p:cNvSpPr txBox="1"/>
          <p:nvPr/>
        </p:nvSpPr>
        <p:spPr>
          <a:xfrm>
            <a:off x="626483" y="4868347"/>
            <a:ext cx="1552028" cy="830997"/>
          </a:xfrm>
          <a:prstGeom prst="rect">
            <a:avLst/>
          </a:prstGeom>
          <a:noFill/>
        </p:spPr>
        <p:txBody>
          <a:bodyPr wrap="none" rtlCol="0">
            <a:spAutoFit/>
          </a:bodyPr>
          <a:lstStyle/>
          <a:p>
            <a:r>
              <a:rPr lang="en-US" sz="4800" dirty="0"/>
              <a:t>CPU2</a:t>
            </a:r>
          </a:p>
        </p:txBody>
      </p:sp>
      <p:sp>
        <p:nvSpPr>
          <p:cNvPr id="237" name="pole tekstowe 236"/>
          <p:cNvSpPr txBox="1"/>
          <p:nvPr/>
        </p:nvSpPr>
        <p:spPr>
          <a:xfrm>
            <a:off x="7317713" y="2357080"/>
            <a:ext cx="1537600" cy="830997"/>
          </a:xfrm>
          <a:prstGeom prst="rect">
            <a:avLst/>
          </a:prstGeom>
          <a:noFill/>
        </p:spPr>
        <p:txBody>
          <a:bodyPr wrap="none" rtlCol="0">
            <a:spAutoFit/>
          </a:bodyPr>
          <a:lstStyle/>
          <a:p>
            <a:r>
              <a:rPr lang="en-US" sz="4800" dirty="0"/>
              <a:t>CPU3</a:t>
            </a:r>
          </a:p>
        </p:txBody>
      </p:sp>
      <p:sp>
        <p:nvSpPr>
          <p:cNvPr id="238" name="pole tekstowe 237"/>
          <p:cNvSpPr txBox="1"/>
          <p:nvPr/>
        </p:nvSpPr>
        <p:spPr>
          <a:xfrm>
            <a:off x="7317713" y="4623904"/>
            <a:ext cx="1537600" cy="830997"/>
          </a:xfrm>
          <a:prstGeom prst="rect">
            <a:avLst/>
          </a:prstGeom>
          <a:noFill/>
        </p:spPr>
        <p:txBody>
          <a:bodyPr wrap="none" rtlCol="0">
            <a:spAutoFit/>
          </a:bodyPr>
          <a:lstStyle/>
          <a:p>
            <a:r>
              <a:rPr lang="en-US" sz="4800" dirty="0"/>
              <a:t>CPU4</a:t>
            </a:r>
          </a:p>
        </p:txBody>
      </p:sp>
      <p:sp>
        <p:nvSpPr>
          <p:cNvPr id="239" name="Prostokąt 238"/>
          <p:cNvSpPr/>
          <p:nvPr/>
        </p:nvSpPr>
        <p:spPr>
          <a:xfrm rot="10800000">
            <a:off x="5254506" y="1974720"/>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Prostokąt 239"/>
          <p:cNvSpPr/>
          <p:nvPr/>
        </p:nvSpPr>
        <p:spPr>
          <a:xfrm rot="10800000">
            <a:off x="5285424" y="4405944"/>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Prostokąt 240"/>
          <p:cNvSpPr/>
          <p:nvPr/>
        </p:nvSpPr>
        <p:spPr>
          <a:xfrm rot="10800000">
            <a:off x="2695183" y="4403143"/>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Prostokąt 241"/>
          <p:cNvSpPr/>
          <p:nvPr/>
        </p:nvSpPr>
        <p:spPr>
          <a:xfrm rot="10800000">
            <a:off x="2797908" y="1958161"/>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5" name="Łącznik prosty ze strzałką 244"/>
          <p:cNvCxnSpPr/>
          <p:nvPr/>
        </p:nvCxnSpPr>
        <p:spPr>
          <a:xfrm flipH="1">
            <a:off x="6096000" y="1638236"/>
            <a:ext cx="3433011" cy="689020"/>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7" name="pole tekstowe 246"/>
          <p:cNvSpPr txBox="1"/>
          <p:nvPr/>
        </p:nvSpPr>
        <p:spPr>
          <a:xfrm>
            <a:off x="9731908" y="1063610"/>
            <a:ext cx="1486304" cy="1077218"/>
          </a:xfrm>
          <a:prstGeom prst="rect">
            <a:avLst/>
          </a:prstGeom>
          <a:noFill/>
        </p:spPr>
        <p:txBody>
          <a:bodyPr wrap="none" rtlCol="0">
            <a:spAutoFit/>
          </a:bodyPr>
          <a:lstStyle/>
          <a:p>
            <a:r>
              <a:rPr lang="en-US" sz="3200" b="1" dirty="0">
                <a:latin typeface="Arial Black" panose="020B0A04020102020204" pitchFamily="34" charset="0"/>
              </a:rPr>
              <a:t>Inner </a:t>
            </a:r>
          </a:p>
          <a:p>
            <a:r>
              <a:rPr lang="en-US" sz="3200" b="1" dirty="0">
                <a:latin typeface="Arial Black" panose="020B0A04020102020204" pitchFamily="34" charset="0"/>
              </a:rPr>
              <a:t>area</a:t>
            </a:r>
          </a:p>
        </p:txBody>
      </p:sp>
      <p:cxnSp>
        <p:nvCxnSpPr>
          <p:cNvPr id="248" name="Łącznik prosty ze strzałką 247"/>
          <p:cNvCxnSpPr/>
          <p:nvPr/>
        </p:nvCxnSpPr>
        <p:spPr>
          <a:xfrm flipH="1" flipV="1">
            <a:off x="7069120" y="3699369"/>
            <a:ext cx="3840413" cy="1030204"/>
          </a:xfrm>
          <a:prstGeom prst="straightConnector1">
            <a:avLst/>
          </a:prstGeom>
          <a:ln w="60325">
            <a:solidFill>
              <a:schemeClr val="bg2">
                <a:lumMod val="1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0" name="pole tekstowe 249"/>
          <p:cNvSpPr txBox="1"/>
          <p:nvPr/>
        </p:nvSpPr>
        <p:spPr>
          <a:xfrm>
            <a:off x="10299242" y="4854637"/>
            <a:ext cx="1837939" cy="1077218"/>
          </a:xfrm>
          <a:prstGeom prst="rect">
            <a:avLst/>
          </a:prstGeom>
          <a:noFill/>
        </p:spPr>
        <p:txBody>
          <a:bodyPr wrap="none" rtlCol="0">
            <a:spAutoFit/>
          </a:bodyPr>
          <a:lstStyle/>
          <a:p>
            <a:r>
              <a:rPr lang="en-US" sz="3200" b="1" dirty="0">
                <a:latin typeface="Arial Black" panose="020B0A04020102020204" pitchFamily="34" charset="0"/>
              </a:rPr>
              <a:t>Border </a:t>
            </a:r>
          </a:p>
          <a:p>
            <a:r>
              <a:rPr lang="en-US" sz="3200" b="1" dirty="0">
                <a:latin typeface="Arial Black" panose="020B0A04020102020204" pitchFamily="34" charset="0"/>
              </a:rPr>
              <a:t>area</a:t>
            </a:r>
          </a:p>
        </p:txBody>
      </p:sp>
      <p:cxnSp>
        <p:nvCxnSpPr>
          <p:cNvPr id="164" name="Łącznik prosty ze strzałką 163"/>
          <p:cNvCxnSpPr/>
          <p:nvPr/>
        </p:nvCxnSpPr>
        <p:spPr>
          <a:xfrm flipH="1" flipV="1">
            <a:off x="6454970" y="4203032"/>
            <a:ext cx="4606964" cy="678941"/>
          </a:xfrm>
          <a:prstGeom prst="straightConnector1">
            <a:avLst/>
          </a:prstGeom>
          <a:ln w="60325">
            <a:solidFill>
              <a:schemeClr val="bg2">
                <a:lumMod val="1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166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43008" y="116352"/>
            <a:ext cx="10515600" cy="903012"/>
          </a:xfrm>
        </p:spPr>
        <p:txBody>
          <a:bodyPr/>
          <a:lstStyle/>
          <a:p>
            <a:r>
              <a:rPr lang="en-US" dirty="0"/>
              <a:t>Distributed simulation architecture</a:t>
            </a:r>
          </a:p>
        </p:txBody>
      </p:sp>
      <p:pic>
        <p:nvPicPr>
          <p:cNvPr id="3" name="Obraz 2"/>
          <p:cNvPicPr>
            <a:picLocks noChangeAspect="1"/>
          </p:cNvPicPr>
          <p:nvPr/>
        </p:nvPicPr>
        <p:blipFill>
          <a:blip r:embed="rId2"/>
          <a:stretch>
            <a:fillRect/>
          </a:stretch>
        </p:blipFill>
        <p:spPr>
          <a:xfrm>
            <a:off x="1643425" y="3430781"/>
            <a:ext cx="611818" cy="936939"/>
          </a:xfrm>
          <a:prstGeom prst="rect">
            <a:avLst/>
          </a:prstGeom>
        </p:spPr>
      </p:pic>
      <p:pic>
        <p:nvPicPr>
          <p:cNvPr id="6" name="Obraz 5"/>
          <p:cNvPicPr>
            <a:picLocks noChangeAspect="1"/>
          </p:cNvPicPr>
          <p:nvPr/>
        </p:nvPicPr>
        <p:blipFill>
          <a:blip r:embed="rId2"/>
          <a:stretch>
            <a:fillRect/>
          </a:stretch>
        </p:blipFill>
        <p:spPr>
          <a:xfrm>
            <a:off x="8567321" y="1467745"/>
            <a:ext cx="611818" cy="936939"/>
          </a:xfrm>
          <a:prstGeom prst="rect">
            <a:avLst/>
          </a:prstGeom>
        </p:spPr>
      </p:pic>
      <p:sp>
        <p:nvSpPr>
          <p:cNvPr id="9" name="pole tekstowe 8"/>
          <p:cNvSpPr txBox="1"/>
          <p:nvPr/>
        </p:nvSpPr>
        <p:spPr>
          <a:xfrm>
            <a:off x="1226935" y="4577790"/>
            <a:ext cx="1361270" cy="369332"/>
          </a:xfrm>
          <a:prstGeom prst="rect">
            <a:avLst/>
          </a:prstGeom>
          <a:noFill/>
        </p:spPr>
        <p:txBody>
          <a:bodyPr wrap="none" rtlCol="0">
            <a:spAutoFit/>
          </a:bodyPr>
          <a:lstStyle>
            <a:defPPr>
              <a:defRPr lang="en-US"/>
            </a:defPPr>
            <a:lvl1pPr>
              <a:defRPr b="0">
                <a:solidFill>
                  <a:schemeClr val="accent4">
                    <a:lumMod val="50000"/>
                  </a:schemeClr>
                </a:solidFill>
                <a:latin typeface="Arial Narrow" panose="020B0606020202030204" pitchFamily="34" charset="0"/>
              </a:defRPr>
            </a:lvl1pPr>
          </a:lstStyle>
          <a:p>
            <a:r>
              <a:rPr lang="en-US" b="1" dirty="0"/>
              <a:t>Control node</a:t>
            </a:r>
          </a:p>
        </p:txBody>
      </p:sp>
      <p:sp>
        <p:nvSpPr>
          <p:cNvPr id="11" name="Prostokąt 10"/>
          <p:cNvSpPr/>
          <p:nvPr/>
        </p:nvSpPr>
        <p:spPr>
          <a:xfrm>
            <a:off x="4158674" y="1115878"/>
            <a:ext cx="7934327" cy="5651511"/>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Łącznik prosty ze strzałką 12"/>
          <p:cNvCxnSpPr>
            <a:stCxn id="5" idx="3"/>
          </p:cNvCxnSpPr>
          <p:nvPr/>
        </p:nvCxnSpPr>
        <p:spPr>
          <a:xfrm>
            <a:off x="7037468" y="5979686"/>
            <a:ext cx="2176741" cy="0"/>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p:cNvCxnSpPr>
            <a:stCxn id="5" idx="3"/>
            <a:endCxn id="8" idx="2"/>
          </p:cNvCxnSpPr>
          <p:nvPr/>
        </p:nvCxnSpPr>
        <p:spPr>
          <a:xfrm flipV="1">
            <a:off x="7037468" y="5046260"/>
            <a:ext cx="495317" cy="933426"/>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stCxn id="8" idx="3"/>
            <a:endCxn id="4" idx="1"/>
          </p:cNvCxnSpPr>
          <p:nvPr/>
        </p:nvCxnSpPr>
        <p:spPr>
          <a:xfrm>
            <a:off x="7838694" y="4577791"/>
            <a:ext cx="2148654" cy="70939"/>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p:cNvCxnSpPr>
            <a:endCxn id="4" idx="2"/>
          </p:cNvCxnSpPr>
          <p:nvPr/>
        </p:nvCxnSpPr>
        <p:spPr>
          <a:xfrm flipV="1">
            <a:off x="9723372" y="5117199"/>
            <a:ext cx="569885" cy="795794"/>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2" name="Łącznik prosty ze strzałką 31"/>
          <p:cNvCxnSpPr/>
          <p:nvPr/>
        </p:nvCxnSpPr>
        <p:spPr>
          <a:xfrm>
            <a:off x="7678706" y="5046259"/>
            <a:ext cx="1738757" cy="623455"/>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7" name="Łącznik prosty ze strzałką 36"/>
          <p:cNvCxnSpPr/>
          <p:nvPr/>
        </p:nvCxnSpPr>
        <p:spPr>
          <a:xfrm flipV="1">
            <a:off x="7158983" y="4997904"/>
            <a:ext cx="2816677" cy="882644"/>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4" name="Obraz 3"/>
          <p:cNvPicPr>
            <a:picLocks noChangeAspect="1"/>
          </p:cNvPicPr>
          <p:nvPr/>
        </p:nvPicPr>
        <p:blipFill>
          <a:blip r:embed="rId2"/>
          <a:stretch>
            <a:fillRect/>
          </a:stretch>
        </p:blipFill>
        <p:spPr>
          <a:xfrm>
            <a:off x="9987348" y="4180260"/>
            <a:ext cx="611818" cy="936939"/>
          </a:xfrm>
          <a:prstGeom prst="rect">
            <a:avLst/>
          </a:prstGeom>
        </p:spPr>
      </p:pic>
      <p:pic>
        <p:nvPicPr>
          <p:cNvPr id="5" name="Obraz 4"/>
          <p:cNvPicPr>
            <a:picLocks noChangeAspect="1"/>
          </p:cNvPicPr>
          <p:nvPr/>
        </p:nvPicPr>
        <p:blipFill>
          <a:blip r:embed="rId2"/>
          <a:stretch>
            <a:fillRect/>
          </a:stretch>
        </p:blipFill>
        <p:spPr>
          <a:xfrm>
            <a:off x="6425650" y="5511216"/>
            <a:ext cx="611818" cy="936939"/>
          </a:xfrm>
          <a:prstGeom prst="rect">
            <a:avLst/>
          </a:prstGeom>
        </p:spPr>
      </p:pic>
      <p:pic>
        <p:nvPicPr>
          <p:cNvPr id="8" name="Obraz 7"/>
          <p:cNvPicPr>
            <a:picLocks noChangeAspect="1"/>
          </p:cNvPicPr>
          <p:nvPr/>
        </p:nvPicPr>
        <p:blipFill>
          <a:blip r:embed="rId2">
            <a:clrChange>
              <a:clrFrom>
                <a:srgbClr val="FFFFFF"/>
              </a:clrFrom>
              <a:clrTo>
                <a:srgbClr val="FFFFFF">
                  <a:alpha val="0"/>
                </a:srgbClr>
              </a:clrTo>
            </a:clrChange>
          </a:blip>
          <a:stretch>
            <a:fillRect/>
          </a:stretch>
        </p:blipFill>
        <p:spPr>
          <a:xfrm>
            <a:off x="7226876" y="4109321"/>
            <a:ext cx="611818" cy="936939"/>
          </a:xfrm>
          <a:prstGeom prst="rect">
            <a:avLst/>
          </a:prstGeom>
        </p:spPr>
      </p:pic>
      <p:pic>
        <p:nvPicPr>
          <p:cNvPr id="43" name="Obraz 42"/>
          <p:cNvPicPr>
            <a:picLocks noChangeAspect="1"/>
          </p:cNvPicPr>
          <p:nvPr/>
        </p:nvPicPr>
        <p:blipFill>
          <a:blip r:embed="rId2">
            <a:clrChange>
              <a:clrFrom>
                <a:srgbClr val="FFFFFF"/>
              </a:clrFrom>
              <a:clrTo>
                <a:srgbClr val="FFFFFF">
                  <a:alpha val="0"/>
                </a:srgbClr>
              </a:clrTo>
            </a:clrChange>
          </a:blip>
          <a:stretch>
            <a:fillRect/>
          </a:stretch>
        </p:blipFill>
        <p:spPr>
          <a:xfrm>
            <a:off x="9167613" y="5717803"/>
            <a:ext cx="611818" cy="936939"/>
          </a:xfrm>
          <a:prstGeom prst="rect">
            <a:avLst/>
          </a:prstGeom>
        </p:spPr>
      </p:pic>
      <p:cxnSp>
        <p:nvCxnSpPr>
          <p:cNvPr id="48" name="Łącznik prosty ze strzałką 47"/>
          <p:cNvCxnSpPr/>
          <p:nvPr/>
        </p:nvCxnSpPr>
        <p:spPr>
          <a:xfrm>
            <a:off x="8913021" y="2379708"/>
            <a:ext cx="1179030" cy="1775446"/>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1" name="Łącznik prosty ze strzałką 50"/>
          <p:cNvCxnSpPr/>
          <p:nvPr/>
        </p:nvCxnSpPr>
        <p:spPr>
          <a:xfrm flipH="1">
            <a:off x="7532785" y="2441439"/>
            <a:ext cx="1380236" cy="1558628"/>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4" name="Łącznik prosty ze strzałką 53"/>
          <p:cNvCxnSpPr/>
          <p:nvPr/>
        </p:nvCxnSpPr>
        <p:spPr>
          <a:xfrm flipH="1">
            <a:off x="6961768" y="2441440"/>
            <a:ext cx="1951253" cy="3126776"/>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Łącznik prosty ze strzałką 57"/>
          <p:cNvCxnSpPr>
            <a:endCxn id="43" idx="0"/>
          </p:cNvCxnSpPr>
          <p:nvPr/>
        </p:nvCxnSpPr>
        <p:spPr>
          <a:xfrm>
            <a:off x="8913021" y="2579271"/>
            <a:ext cx="560501" cy="3138532"/>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62" name="pole tekstowe 61"/>
          <p:cNvSpPr txBox="1"/>
          <p:nvPr/>
        </p:nvSpPr>
        <p:spPr>
          <a:xfrm>
            <a:off x="5442487" y="5816940"/>
            <a:ext cx="874470" cy="369332"/>
          </a:xfrm>
          <a:prstGeom prst="rect">
            <a:avLst/>
          </a:prstGeom>
          <a:noFill/>
        </p:spPr>
        <p:txBody>
          <a:bodyPr wrap="none" rtlCol="0">
            <a:spAutoFit/>
          </a:bodyPr>
          <a:lstStyle/>
          <a:p>
            <a:r>
              <a:rPr lang="en-US" dirty="0"/>
              <a:t>Worker</a:t>
            </a:r>
          </a:p>
        </p:txBody>
      </p:sp>
      <p:sp>
        <p:nvSpPr>
          <p:cNvPr id="63" name="pole tekstowe 62"/>
          <p:cNvSpPr txBox="1"/>
          <p:nvPr/>
        </p:nvSpPr>
        <p:spPr>
          <a:xfrm>
            <a:off x="9856022" y="6014754"/>
            <a:ext cx="874470" cy="369332"/>
          </a:xfrm>
          <a:prstGeom prst="rect">
            <a:avLst/>
          </a:prstGeom>
          <a:noFill/>
        </p:spPr>
        <p:txBody>
          <a:bodyPr wrap="none" rtlCol="0">
            <a:spAutoFit/>
          </a:bodyPr>
          <a:lstStyle/>
          <a:p>
            <a:r>
              <a:rPr lang="en-US" dirty="0"/>
              <a:t>Worker</a:t>
            </a:r>
          </a:p>
        </p:txBody>
      </p:sp>
      <p:sp>
        <p:nvSpPr>
          <p:cNvPr id="64" name="pole tekstowe 63"/>
          <p:cNvSpPr txBox="1"/>
          <p:nvPr/>
        </p:nvSpPr>
        <p:spPr>
          <a:xfrm>
            <a:off x="10651778" y="4470868"/>
            <a:ext cx="874470" cy="369332"/>
          </a:xfrm>
          <a:prstGeom prst="rect">
            <a:avLst/>
          </a:prstGeom>
          <a:noFill/>
        </p:spPr>
        <p:txBody>
          <a:bodyPr wrap="none" rtlCol="0">
            <a:spAutoFit/>
          </a:bodyPr>
          <a:lstStyle/>
          <a:p>
            <a:r>
              <a:rPr lang="en-US" dirty="0"/>
              <a:t>Worker</a:t>
            </a:r>
          </a:p>
        </p:txBody>
      </p:sp>
      <p:sp>
        <p:nvSpPr>
          <p:cNvPr id="65" name="pole tekstowe 64"/>
          <p:cNvSpPr txBox="1"/>
          <p:nvPr/>
        </p:nvSpPr>
        <p:spPr>
          <a:xfrm>
            <a:off x="6218352" y="4428594"/>
            <a:ext cx="874470" cy="369332"/>
          </a:xfrm>
          <a:prstGeom prst="rect">
            <a:avLst/>
          </a:prstGeom>
          <a:noFill/>
        </p:spPr>
        <p:txBody>
          <a:bodyPr wrap="none" rtlCol="0">
            <a:spAutoFit/>
          </a:bodyPr>
          <a:lstStyle/>
          <a:p>
            <a:r>
              <a:rPr lang="en-US" dirty="0"/>
              <a:t>Worker</a:t>
            </a:r>
          </a:p>
        </p:txBody>
      </p:sp>
      <p:sp>
        <p:nvSpPr>
          <p:cNvPr id="66" name="pole tekstowe 65"/>
          <p:cNvSpPr txBox="1"/>
          <p:nvPr/>
        </p:nvSpPr>
        <p:spPr>
          <a:xfrm>
            <a:off x="9210767" y="1394360"/>
            <a:ext cx="849656" cy="646331"/>
          </a:xfrm>
          <a:prstGeom prst="rect">
            <a:avLst/>
          </a:prstGeom>
          <a:noFill/>
        </p:spPr>
        <p:txBody>
          <a:bodyPr wrap="none" rtlCol="0">
            <a:spAutoFit/>
          </a:bodyPr>
          <a:lstStyle/>
          <a:p>
            <a:r>
              <a:rPr lang="en-US" dirty="0"/>
              <a:t>Master</a:t>
            </a:r>
          </a:p>
          <a:p>
            <a:r>
              <a:rPr lang="en-US" dirty="0"/>
              <a:t>node</a:t>
            </a:r>
          </a:p>
        </p:txBody>
      </p:sp>
      <p:cxnSp>
        <p:nvCxnSpPr>
          <p:cNvPr id="68" name="Łącznik prosty ze strzałką 67"/>
          <p:cNvCxnSpPr>
            <a:stCxn id="3" idx="3"/>
          </p:cNvCxnSpPr>
          <p:nvPr/>
        </p:nvCxnSpPr>
        <p:spPr>
          <a:xfrm flipV="1">
            <a:off x="2255243" y="2040692"/>
            <a:ext cx="6155640" cy="1858559"/>
          </a:xfrm>
          <a:prstGeom prst="straightConnector1">
            <a:avLst/>
          </a:prstGeom>
          <a:ln w="57150">
            <a:solidFill>
              <a:srgbClr val="FF0000"/>
            </a:solidFill>
            <a:prstDash val="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70" name="pole tekstowe 69"/>
          <p:cNvSpPr txBox="1"/>
          <p:nvPr/>
        </p:nvSpPr>
        <p:spPr>
          <a:xfrm>
            <a:off x="4173158" y="1093184"/>
            <a:ext cx="2669320" cy="1200329"/>
          </a:xfrm>
          <a:prstGeom prst="rect">
            <a:avLst/>
          </a:prstGeom>
          <a:noFill/>
        </p:spPr>
        <p:txBody>
          <a:bodyPr wrap="none" rtlCol="0">
            <a:spAutoFit/>
          </a:bodyPr>
          <a:lstStyle>
            <a:defPPr>
              <a:defRPr lang="en-US"/>
            </a:defPPr>
            <a:lvl1pPr>
              <a:defRPr b="1">
                <a:latin typeface="Consolas" panose="020B0609020204030204" pitchFamily="49" charset="0"/>
              </a:defRPr>
            </a:lvl1pPr>
          </a:lstStyle>
          <a:p>
            <a:r>
              <a:rPr lang="en-US" dirty="0">
                <a:solidFill>
                  <a:schemeClr val="accent4">
                    <a:lumMod val="50000"/>
                  </a:schemeClr>
                </a:solidFill>
                <a:latin typeface="Arial Narrow" panose="020B0606020202030204" pitchFamily="34" charset="0"/>
              </a:rPr>
              <a:t>Cray SLURM worker nodes </a:t>
            </a:r>
          </a:p>
          <a:p>
            <a:r>
              <a:rPr lang="en-US" dirty="0">
                <a:solidFill>
                  <a:schemeClr val="accent4">
                    <a:lumMod val="50000"/>
                  </a:schemeClr>
                </a:solidFill>
                <a:latin typeface="Arial Narrow" panose="020B0606020202030204" pitchFamily="34" charset="0"/>
              </a:rPr>
              <a:t>/or/</a:t>
            </a:r>
          </a:p>
          <a:p>
            <a:r>
              <a:rPr lang="en-US" dirty="0">
                <a:solidFill>
                  <a:schemeClr val="accent4">
                    <a:lumMod val="50000"/>
                  </a:schemeClr>
                </a:solidFill>
                <a:latin typeface="Arial Narrow" panose="020B0606020202030204" pitchFamily="34" charset="0"/>
              </a:rPr>
              <a:t>AWS Spot fleet instances </a:t>
            </a:r>
          </a:p>
          <a:p>
            <a:r>
              <a:rPr lang="en-US" dirty="0">
                <a:solidFill>
                  <a:schemeClr val="accent4">
                    <a:lumMod val="50000"/>
                  </a:schemeClr>
                </a:solidFill>
                <a:latin typeface="Arial Narrow" panose="020B0606020202030204" pitchFamily="34" charset="0"/>
              </a:rPr>
              <a:t>within a placement group</a:t>
            </a:r>
          </a:p>
        </p:txBody>
      </p:sp>
      <p:sp>
        <p:nvSpPr>
          <p:cNvPr id="72" name="pole tekstowe 71"/>
          <p:cNvSpPr txBox="1"/>
          <p:nvPr/>
        </p:nvSpPr>
        <p:spPr>
          <a:xfrm>
            <a:off x="7532785" y="6015193"/>
            <a:ext cx="1242328" cy="369332"/>
          </a:xfrm>
          <a:prstGeom prst="rect">
            <a:avLst/>
          </a:prstGeom>
          <a:noFill/>
        </p:spPr>
        <p:txBody>
          <a:bodyPr wrap="none" rtlCol="0">
            <a:spAutoFit/>
          </a:bodyPr>
          <a:lstStyle/>
          <a:p>
            <a:r>
              <a:rPr lang="en-US" dirty="0">
                <a:solidFill>
                  <a:srgbClr val="0070C0"/>
                </a:solidFill>
              </a:rPr>
              <a:t>p2p comm.</a:t>
            </a:r>
          </a:p>
        </p:txBody>
      </p:sp>
      <p:sp>
        <p:nvSpPr>
          <p:cNvPr id="73" name="pole tekstowe 72"/>
          <p:cNvSpPr txBox="1"/>
          <p:nvPr/>
        </p:nvSpPr>
        <p:spPr>
          <a:xfrm>
            <a:off x="9404071" y="2812807"/>
            <a:ext cx="1290481" cy="369332"/>
          </a:xfrm>
          <a:prstGeom prst="rect">
            <a:avLst/>
          </a:prstGeom>
          <a:noFill/>
        </p:spPr>
        <p:txBody>
          <a:bodyPr wrap="none" rtlCol="0">
            <a:spAutoFit/>
          </a:bodyPr>
          <a:lstStyle/>
          <a:p>
            <a:r>
              <a:rPr lang="en-US" dirty="0">
                <a:solidFill>
                  <a:srgbClr val="33CC33"/>
                </a:solidFill>
              </a:rPr>
              <a:t>synchronize</a:t>
            </a:r>
          </a:p>
        </p:txBody>
      </p:sp>
    </p:spTree>
    <p:extLst>
      <p:ext uri="{BB962C8B-B14F-4D97-AF65-F5344CB8AC3E}">
        <p14:creationId xmlns:p14="http://schemas.microsoft.com/office/powerpoint/2010/main" val="1717691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Parallelized</a:t>
            </a:r>
            <a:r>
              <a:rPr lang="pl-PL" dirty="0"/>
              <a:t> Schelling model  (2x2) </a:t>
            </a:r>
            <a:endParaRPr lang="en-US" dirty="0"/>
          </a:p>
        </p:txBody>
      </p:sp>
      <p:sp>
        <p:nvSpPr>
          <p:cNvPr id="6" name="Pięciokąt 5"/>
          <p:cNvSpPr/>
          <p:nvPr/>
        </p:nvSpPr>
        <p:spPr>
          <a:xfrm>
            <a:off x="4937882" y="3836783"/>
            <a:ext cx="773723" cy="11254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ole tekstowe 9"/>
          <p:cNvSpPr txBox="1"/>
          <p:nvPr/>
        </p:nvSpPr>
        <p:spPr>
          <a:xfrm>
            <a:off x="2699453" y="3465566"/>
            <a:ext cx="936475" cy="461665"/>
          </a:xfrm>
          <a:prstGeom prst="rect">
            <a:avLst/>
          </a:prstGeom>
          <a:noFill/>
        </p:spPr>
        <p:txBody>
          <a:bodyPr wrap="none" rtlCol="0">
            <a:spAutoFit/>
          </a:bodyPr>
          <a:lstStyle/>
          <a:p>
            <a:r>
              <a:rPr lang="pl-PL" sz="2400" b="1" dirty="0">
                <a:solidFill>
                  <a:schemeClr val="bg1"/>
                </a:solidFill>
              </a:rPr>
              <a:t>CPU 2</a:t>
            </a:r>
            <a:endParaRPr lang="en-US" sz="2400" b="1" dirty="0">
              <a:solidFill>
                <a:schemeClr val="bg1"/>
              </a:solidFill>
            </a:endParaRPr>
          </a:p>
        </p:txBody>
      </p:sp>
      <p:sp>
        <p:nvSpPr>
          <p:cNvPr id="11" name="pole tekstowe 10"/>
          <p:cNvSpPr txBox="1"/>
          <p:nvPr/>
        </p:nvSpPr>
        <p:spPr>
          <a:xfrm>
            <a:off x="1031366" y="3465565"/>
            <a:ext cx="936475" cy="461665"/>
          </a:xfrm>
          <a:prstGeom prst="rect">
            <a:avLst/>
          </a:prstGeom>
          <a:noFill/>
        </p:spPr>
        <p:txBody>
          <a:bodyPr wrap="none" rtlCol="0">
            <a:spAutoFit/>
          </a:bodyPr>
          <a:lstStyle/>
          <a:p>
            <a:r>
              <a:rPr lang="pl-PL" sz="2400" b="1" dirty="0">
                <a:solidFill>
                  <a:schemeClr val="bg1"/>
                </a:solidFill>
              </a:rPr>
              <a:t>CPU 1</a:t>
            </a:r>
            <a:endParaRPr lang="en-US" sz="2400" b="1" dirty="0">
              <a:solidFill>
                <a:schemeClr val="bg1"/>
              </a:solidFill>
            </a:endParaRPr>
          </a:p>
        </p:txBody>
      </p:sp>
      <p:sp>
        <p:nvSpPr>
          <p:cNvPr id="12" name="pole tekstowe 11"/>
          <p:cNvSpPr txBox="1"/>
          <p:nvPr/>
        </p:nvSpPr>
        <p:spPr>
          <a:xfrm>
            <a:off x="2707898" y="4962199"/>
            <a:ext cx="936475" cy="461665"/>
          </a:xfrm>
          <a:prstGeom prst="rect">
            <a:avLst/>
          </a:prstGeom>
          <a:noFill/>
        </p:spPr>
        <p:txBody>
          <a:bodyPr wrap="none" rtlCol="0">
            <a:spAutoFit/>
          </a:bodyPr>
          <a:lstStyle/>
          <a:p>
            <a:r>
              <a:rPr lang="pl-PL" sz="2400" b="1" dirty="0">
                <a:solidFill>
                  <a:schemeClr val="bg1"/>
                </a:solidFill>
              </a:rPr>
              <a:t>CPU 4</a:t>
            </a:r>
            <a:endParaRPr lang="en-US" sz="2400" b="1" dirty="0">
              <a:solidFill>
                <a:schemeClr val="bg1"/>
              </a:solidFill>
            </a:endParaRPr>
          </a:p>
        </p:txBody>
      </p:sp>
      <p:sp>
        <p:nvSpPr>
          <p:cNvPr id="13" name="pole tekstowe 12"/>
          <p:cNvSpPr txBox="1"/>
          <p:nvPr/>
        </p:nvSpPr>
        <p:spPr>
          <a:xfrm>
            <a:off x="1039811" y="4962198"/>
            <a:ext cx="936475" cy="461665"/>
          </a:xfrm>
          <a:prstGeom prst="rect">
            <a:avLst/>
          </a:prstGeom>
          <a:noFill/>
        </p:spPr>
        <p:txBody>
          <a:bodyPr wrap="none" rtlCol="0">
            <a:spAutoFit/>
          </a:bodyPr>
          <a:lstStyle/>
          <a:p>
            <a:r>
              <a:rPr lang="pl-PL" sz="2400" b="1" dirty="0">
                <a:solidFill>
                  <a:schemeClr val="bg1"/>
                </a:solidFill>
              </a:rPr>
              <a:t>CPU 3</a:t>
            </a:r>
            <a:endParaRPr lang="en-US" sz="2400" b="1" dirty="0">
              <a:solidFill>
                <a:schemeClr val="bg1"/>
              </a:solidFill>
            </a:endParaRPr>
          </a:p>
        </p:txBody>
      </p:sp>
      <p:pic>
        <p:nvPicPr>
          <p:cNvPr id="3" name="Obraz 2"/>
          <p:cNvPicPr>
            <a:picLocks noChangeAspect="1"/>
          </p:cNvPicPr>
          <p:nvPr/>
        </p:nvPicPr>
        <p:blipFill>
          <a:blip r:embed="rId2"/>
          <a:stretch>
            <a:fillRect/>
          </a:stretch>
        </p:blipFill>
        <p:spPr>
          <a:xfrm>
            <a:off x="-160591" y="1925051"/>
            <a:ext cx="4768686" cy="4802189"/>
          </a:xfrm>
          <a:prstGeom prst="rect">
            <a:avLst/>
          </a:prstGeom>
        </p:spPr>
      </p:pic>
      <p:pic>
        <p:nvPicPr>
          <p:cNvPr id="7" name="Obraz 6"/>
          <p:cNvPicPr>
            <a:picLocks noChangeAspect="1"/>
          </p:cNvPicPr>
          <p:nvPr/>
        </p:nvPicPr>
        <p:blipFill>
          <a:blip r:embed="rId3"/>
          <a:stretch>
            <a:fillRect/>
          </a:stretch>
        </p:blipFill>
        <p:spPr>
          <a:xfrm>
            <a:off x="6265058" y="2056758"/>
            <a:ext cx="4767900" cy="4801242"/>
          </a:xfrm>
          <a:prstGeom prst="rect">
            <a:avLst/>
          </a:prstGeom>
        </p:spPr>
      </p:pic>
    </p:spTree>
    <p:extLst>
      <p:ext uri="{BB962C8B-B14F-4D97-AF65-F5344CB8AC3E}">
        <p14:creationId xmlns:p14="http://schemas.microsoft.com/office/powerpoint/2010/main" val="794894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Parralelizing</a:t>
            </a:r>
            <a:r>
              <a:rPr lang="pl-PL" dirty="0"/>
              <a:t> Julia on Cray with SLURM</a:t>
            </a:r>
            <a:endParaRPr lang="en-US" dirty="0"/>
          </a:p>
        </p:txBody>
      </p:sp>
      <p:sp>
        <p:nvSpPr>
          <p:cNvPr id="3" name="Symbol zastępczy zawartości 2"/>
          <p:cNvSpPr>
            <a:spLocks noGrp="1"/>
          </p:cNvSpPr>
          <p:nvPr>
            <p:ph idx="1"/>
          </p:nvPr>
        </p:nvSpPr>
        <p:spPr/>
        <p:txBody>
          <a:bodyPr/>
          <a:lstStyle/>
          <a:p>
            <a:pPr marL="0" indent="0">
              <a:buNone/>
            </a:pPr>
            <a:r>
              <a:rPr lang="pl-PL" dirty="0" err="1">
                <a:solidFill>
                  <a:srgbClr val="00B050"/>
                </a:solidFill>
                <a:latin typeface="Consolas" panose="020B0609020204030204" pitchFamily="49" charset="0"/>
              </a:rPr>
              <a:t>julia</a:t>
            </a:r>
            <a:r>
              <a:rPr lang="pl-PL" dirty="0">
                <a:solidFill>
                  <a:srgbClr val="00B050"/>
                </a:solidFill>
                <a:latin typeface="Consolas" panose="020B0609020204030204" pitchFamily="49" charset="0"/>
              </a:rPr>
              <a:t>&gt; </a:t>
            </a:r>
            <a:r>
              <a:rPr lang="en-US" dirty="0">
                <a:latin typeface="Consolas" panose="020B0609020204030204" pitchFamily="49" charset="0"/>
              </a:rPr>
              <a:t>using </a:t>
            </a:r>
            <a:r>
              <a:rPr lang="en-US" dirty="0" err="1">
                <a:latin typeface="Consolas" panose="020B0609020204030204" pitchFamily="49" charset="0"/>
              </a:rPr>
              <a:t>ClusterManagers</a:t>
            </a:r>
            <a:endParaRPr lang="en-US" dirty="0">
              <a:latin typeface="Consolas" panose="020B0609020204030204" pitchFamily="49" charset="0"/>
            </a:endParaRPr>
          </a:p>
          <a:p>
            <a:pPr marL="0" indent="0">
              <a:buNone/>
            </a:pPr>
            <a:r>
              <a:rPr lang="pl-PL" dirty="0" err="1">
                <a:solidFill>
                  <a:srgbClr val="00B050"/>
                </a:solidFill>
                <a:latin typeface="Consolas" panose="020B0609020204030204" pitchFamily="49" charset="0"/>
              </a:rPr>
              <a:t>julia</a:t>
            </a:r>
            <a:r>
              <a:rPr lang="pl-PL" dirty="0">
                <a:solidFill>
                  <a:srgbClr val="00B050"/>
                </a:solidFill>
                <a:latin typeface="Consolas" panose="020B0609020204030204" pitchFamily="49" charset="0"/>
              </a:rPr>
              <a:t>&gt; </a:t>
            </a:r>
            <a:r>
              <a:rPr lang="en-US" dirty="0" err="1">
                <a:latin typeface="Consolas" panose="020B0609020204030204" pitchFamily="49" charset="0"/>
              </a:rPr>
              <a:t>addprocs_slurm</a:t>
            </a:r>
            <a:r>
              <a:rPr lang="en-US" dirty="0">
                <a:latin typeface="Consolas" panose="020B0609020204030204" pitchFamily="49" charset="0"/>
              </a:rPr>
              <a:t>(200,job_name="</a:t>
            </a:r>
            <a:r>
              <a:rPr lang="en-US" dirty="0" err="1">
                <a:latin typeface="Consolas" panose="020B0609020204030204" pitchFamily="49" charset="0"/>
              </a:rPr>
              <a:t>my_job</a:t>
            </a:r>
            <a:r>
              <a:rPr lang="en-US" dirty="0">
                <a:latin typeface="Consolas" panose="020B0609020204030204" pitchFamily="49" charset="0"/>
              </a:rPr>
              <a:t>", </a:t>
            </a:r>
            <a:br>
              <a:rPr lang="pl-PL" dirty="0">
                <a:latin typeface="Consolas" panose="020B0609020204030204" pitchFamily="49" charset="0"/>
              </a:rPr>
            </a:br>
            <a:r>
              <a:rPr lang="pl-PL" dirty="0">
                <a:latin typeface="Consolas" panose="020B0609020204030204" pitchFamily="49" charset="0"/>
              </a:rPr>
              <a:t>	</a:t>
            </a:r>
            <a:r>
              <a:rPr lang="en-US" dirty="0">
                <a:latin typeface="Consolas" panose="020B0609020204030204" pitchFamily="49" charset="0"/>
              </a:rPr>
              <a:t>account="GC71-37", time="00:10:00", </a:t>
            </a:r>
            <a:r>
              <a:rPr lang="pl-PL" dirty="0">
                <a:latin typeface="Consolas" panose="020B0609020204030204" pitchFamily="49" charset="0"/>
              </a:rPr>
              <a:t>		</a:t>
            </a:r>
            <a:r>
              <a:rPr lang="en-US" dirty="0" err="1">
                <a:latin typeface="Consolas" panose="020B0609020204030204" pitchFamily="49" charset="0"/>
              </a:rPr>
              <a:t>exename</a:t>
            </a:r>
            <a:r>
              <a:rPr lang="en-US" dirty="0">
                <a:latin typeface="Consolas" panose="020B0609020204030204" pitchFamily="49" charset="0"/>
              </a:rPr>
              <a:t>="/</a:t>
            </a:r>
            <a:r>
              <a:rPr lang="en-US" dirty="0" err="1">
                <a:latin typeface="Consolas" panose="020B0609020204030204" pitchFamily="49" charset="0"/>
              </a:rPr>
              <a:t>lustre</a:t>
            </a:r>
            <a:r>
              <a:rPr lang="en-US" dirty="0">
                <a:latin typeface="Consolas" panose="020B0609020204030204" pitchFamily="49" charset="0"/>
              </a:rPr>
              <a:t>/</a:t>
            </a:r>
            <a:r>
              <a:rPr lang="en-US" dirty="0" err="1">
                <a:latin typeface="Consolas" panose="020B0609020204030204" pitchFamily="49" charset="0"/>
              </a:rPr>
              <a:t>tetyda</a:t>
            </a:r>
            <a:r>
              <a:rPr lang="en-US" dirty="0">
                <a:latin typeface="Consolas" panose="020B0609020204030204" pitchFamily="49" charset="0"/>
              </a:rPr>
              <a:t>/home/</a:t>
            </a:r>
            <a:r>
              <a:rPr lang="en-US" dirty="0" err="1">
                <a:latin typeface="Consolas" panose="020B0609020204030204" pitchFamily="49" charset="0"/>
              </a:rPr>
              <a:t>pszufe</a:t>
            </a:r>
            <a:r>
              <a:rPr lang="en-US" dirty="0">
                <a:latin typeface="Consolas" panose="020B0609020204030204" pitchFamily="49" charset="0"/>
              </a:rPr>
              <a:t>/</a:t>
            </a:r>
            <a:r>
              <a:rPr lang="en-US" dirty="0" err="1">
                <a:latin typeface="Consolas" panose="020B0609020204030204" pitchFamily="49" charset="0"/>
              </a:rPr>
              <a:t>julia</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/bin/</a:t>
            </a:r>
            <a:r>
              <a:rPr lang="en-US" dirty="0" err="1">
                <a:latin typeface="Consolas" panose="020B0609020204030204" pitchFamily="49" charset="0"/>
              </a:rPr>
              <a:t>julia</a:t>
            </a:r>
            <a:r>
              <a:rPr lang="en-US" dirty="0">
                <a:latin typeface="Consolas" panose="020B0609020204030204" pitchFamily="49" charset="0"/>
              </a:rPr>
              <a:t>")</a:t>
            </a:r>
          </a:p>
        </p:txBody>
      </p:sp>
    </p:spTree>
    <p:extLst>
      <p:ext uri="{BB962C8B-B14F-4D97-AF65-F5344CB8AC3E}">
        <p14:creationId xmlns:p14="http://schemas.microsoft.com/office/powerpoint/2010/main" val="1042568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Typical Julia performance pattern ….</a:t>
            </a:r>
          </a:p>
        </p:txBody>
      </p:sp>
      <p:pic>
        <p:nvPicPr>
          <p:cNvPr id="5" name="Obraz 4"/>
          <p:cNvPicPr>
            <a:picLocks noChangeAspect="1"/>
          </p:cNvPicPr>
          <p:nvPr/>
        </p:nvPicPr>
        <p:blipFill>
          <a:blip r:embed="rId3"/>
          <a:stretch>
            <a:fillRect/>
          </a:stretch>
        </p:blipFill>
        <p:spPr>
          <a:xfrm>
            <a:off x="1996658" y="1263549"/>
            <a:ext cx="7375941" cy="4807322"/>
          </a:xfrm>
          <a:prstGeom prst="rect">
            <a:avLst/>
          </a:prstGeom>
        </p:spPr>
      </p:pic>
      <p:sp>
        <p:nvSpPr>
          <p:cNvPr id="6" name="pole tekstowe 5"/>
          <p:cNvSpPr txBox="1"/>
          <p:nvPr/>
        </p:nvSpPr>
        <p:spPr>
          <a:xfrm>
            <a:off x="175260" y="3260149"/>
            <a:ext cx="1821399" cy="3046988"/>
          </a:xfrm>
          <a:prstGeom prst="rect">
            <a:avLst/>
          </a:prstGeom>
          <a:noFill/>
        </p:spPr>
        <p:txBody>
          <a:bodyPr wrap="square" rtlCol="0">
            <a:spAutoFit/>
          </a:bodyPr>
          <a:lstStyle/>
          <a:p>
            <a:r>
              <a:rPr lang="en-US" sz="3200" b="1" dirty="0"/>
              <a:t>Time </a:t>
            </a:r>
          </a:p>
          <a:p>
            <a:r>
              <a:rPr lang="en-US" sz="3200" b="1" dirty="0"/>
              <a:t>to </a:t>
            </a:r>
          </a:p>
          <a:p>
            <a:r>
              <a:rPr lang="en-US" sz="3200" b="1" dirty="0"/>
              <a:t>execute</a:t>
            </a:r>
          </a:p>
          <a:p>
            <a:r>
              <a:rPr lang="en-US" sz="3200" b="1" dirty="0"/>
              <a:t>step</a:t>
            </a:r>
          </a:p>
          <a:p>
            <a:r>
              <a:rPr lang="en-US" sz="3200" b="1" dirty="0"/>
              <a:t>(seconds)</a:t>
            </a:r>
          </a:p>
          <a:p>
            <a:endParaRPr lang="en-US" sz="3200" b="1" dirty="0"/>
          </a:p>
        </p:txBody>
      </p:sp>
      <p:sp>
        <p:nvSpPr>
          <p:cNvPr id="7" name="pole tekstowe 6"/>
          <p:cNvSpPr txBox="1"/>
          <p:nvPr/>
        </p:nvSpPr>
        <p:spPr>
          <a:xfrm>
            <a:off x="3962400" y="6206549"/>
            <a:ext cx="2832250" cy="584775"/>
          </a:xfrm>
          <a:prstGeom prst="rect">
            <a:avLst/>
          </a:prstGeom>
          <a:noFill/>
        </p:spPr>
        <p:txBody>
          <a:bodyPr wrap="none" rtlCol="0">
            <a:spAutoFit/>
          </a:bodyPr>
          <a:lstStyle/>
          <a:p>
            <a:r>
              <a:rPr lang="en-US" sz="3200" b="1" dirty="0"/>
              <a:t>Simulation step</a:t>
            </a:r>
          </a:p>
        </p:txBody>
      </p:sp>
    </p:spTree>
    <p:extLst>
      <p:ext uri="{BB962C8B-B14F-4D97-AF65-F5344CB8AC3E}">
        <p14:creationId xmlns:p14="http://schemas.microsoft.com/office/powerpoint/2010/main" val="1621387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Typical Julia performance pattern ….</a:t>
            </a:r>
          </a:p>
        </p:txBody>
      </p:sp>
      <p:pic>
        <p:nvPicPr>
          <p:cNvPr id="5" name="Obraz 4"/>
          <p:cNvPicPr>
            <a:picLocks noChangeAspect="1"/>
          </p:cNvPicPr>
          <p:nvPr/>
        </p:nvPicPr>
        <p:blipFill>
          <a:blip r:embed="rId3"/>
          <a:stretch>
            <a:fillRect/>
          </a:stretch>
        </p:blipFill>
        <p:spPr>
          <a:xfrm>
            <a:off x="1996658" y="1263549"/>
            <a:ext cx="7375941" cy="4807322"/>
          </a:xfrm>
          <a:prstGeom prst="rect">
            <a:avLst/>
          </a:prstGeom>
        </p:spPr>
      </p:pic>
      <p:sp>
        <p:nvSpPr>
          <p:cNvPr id="6" name="pole tekstowe 5"/>
          <p:cNvSpPr txBox="1"/>
          <p:nvPr/>
        </p:nvSpPr>
        <p:spPr>
          <a:xfrm>
            <a:off x="175260" y="3260149"/>
            <a:ext cx="1821399" cy="3046988"/>
          </a:xfrm>
          <a:prstGeom prst="rect">
            <a:avLst/>
          </a:prstGeom>
          <a:noFill/>
        </p:spPr>
        <p:txBody>
          <a:bodyPr wrap="square" rtlCol="0">
            <a:spAutoFit/>
          </a:bodyPr>
          <a:lstStyle/>
          <a:p>
            <a:r>
              <a:rPr lang="en-US" sz="3200" b="1" dirty="0"/>
              <a:t>Time </a:t>
            </a:r>
          </a:p>
          <a:p>
            <a:r>
              <a:rPr lang="en-US" sz="3200" b="1" dirty="0"/>
              <a:t>to </a:t>
            </a:r>
          </a:p>
          <a:p>
            <a:r>
              <a:rPr lang="en-US" sz="3200" b="1" dirty="0"/>
              <a:t>execute</a:t>
            </a:r>
          </a:p>
          <a:p>
            <a:r>
              <a:rPr lang="en-US" sz="3200" b="1" dirty="0"/>
              <a:t>step</a:t>
            </a:r>
          </a:p>
          <a:p>
            <a:r>
              <a:rPr lang="en-US" sz="3200" b="1" dirty="0"/>
              <a:t>(seconds)</a:t>
            </a:r>
          </a:p>
          <a:p>
            <a:endParaRPr lang="en-US" sz="3200" b="1" dirty="0"/>
          </a:p>
        </p:txBody>
      </p:sp>
      <p:sp>
        <p:nvSpPr>
          <p:cNvPr id="7" name="pole tekstowe 6"/>
          <p:cNvSpPr txBox="1"/>
          <p:nvPr/>
        </p:nvSpPr>
        <p:spPr>
          <a:xfrm>
            <a:off x="3962400" y="6206549"/>
            <a:ext cx="2832250" cy="584775"/>
          </a:xfrm>
          <a:prstGeom prst="rect">
            <a:avLst/>
          </a:prstGeom>
          <a:noFill/>
        </p:spPr>
        <p:txBody>
          <a:bodyPr wrap="none" rtlCol="0">
            <a:spAutoFit/>
          </a:bodyPr>
          <a:lstStyle/>
          <a:p>
            <a:r>
              <a:rPr lang="en-US" sz="3200" b="1" dirty="0"/>
              <a:t>Simulation step</a:t>
            </a:r>
          </a:p>
        </p:txBody>
      </p:sp>
      <p:sp>
        <p:nvSpPr>
          <p:cNvPr id="8" name="Strzałka w lewo 7"/>
          <p:cNvSpPr/>
          <p:nvPr/>
        </p:nvSpPr>
        <p:spPr>
          <a:xfrm>
            <a:off x="3025140" y="2682240"/>
            <a:ext cx="124206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ole tekstowe 8"/>
          <p:cNvSpPr txBox="1"/>
          <p:nvPr/>
        </p:nvSpPr>
        <p:spPr>
          <a:xfrm>
            <a:off x="3401060" y="2205186"/>
            <a:ext cx="2130711" cy="523220"/>
          </a:xfrm>
          <a:prstGeom prst="rect">
            <a:avLst/>
          </a:prstGeom>
          <a:noFill/>
        </p:spPr>
        <p:txBody>
          <a:bodyPr wrap="none" rtlCol="0">
            <a:spAutoFit/>
          </a:bodyPr>
          <a:lstStyle/>
          <a:p>
            <a:r>
              <a:rPr lang="en-US" sz="2800" dirty="0">
                <a:solidFill>
                  <a:srgbClr val="C00000"/>
                </a:solidFill>
              </a:rPr>
              <a:t>Compile time</a:t>
            </a:r>
          </a:p>
        </p:txBody>
      </p:sp>
    </p:spTree>
    <p:extLst>
      <p:ext uri="{BB962C8B-B14F-4D97-AF65-F5344CB8AC3E}">
        <p14:creationId xmlns:p14="http://schemas.microsoft.com/office/powerpoint/2010/main" val="1884271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Distributed simulation scalability</a:t>
            </a:r>
          </a:p>
        </p:txBody>
      </p:sp>
      <p:pic>
        <p:nvPicPr>
          <p:cNvPr id="4" name="Obraz 3"/>
          <p:cNvPicPr>
            <a:picLocks noChangeAspect="1"/>
          </p:cNvPicPr>
          <p:nvPr/>
        </p:nvPicPr>
        <p:blipFill>
          <a:blip r:embed="rId2"/>
          <a:stretch>
            <a:fillRect/>
          </a:stretch>
        </p:blipFill>
        <p:spPr>
          <a:xfrm>
            <a:off x="6055948" y="2021445"/>
            <a:ext cx="5780451" cy="4438372"/>
          </a:xfrm>
          <a:prstGeom prst="rect">
            <a:avLst/>
          </a:prstGeom>
        </p:spPr>
      </p:pic>
      <p:sp>
        <p:nvSpPr>
          <p:cNvPr id="5" name="pole tekstowe 4"/>
          <p:cNvSpPr txBox="1"/>
          <p:nvPr/>
        </p:nvSpPr>
        <p:spPr>
          <a:xfrm>
            <a:off x="7785100" y="6273225"/>
            <a:ext cx="2832250" cy="584775"/>
          </a:xfrm>
          <a:prstGeom prst="rect">
            <a:avLst/>
          </a:prstGeom>
          <a:noFill/>
        </p:spPr>
        <p:txBody>
          <a:bodyPr wrap="none" rtlCol="0">
            <a:spAutoFit/>
          </a:bodyPr>
          <a:lstStyle/>
          <a:p>
            <a:r>
              <a:rPr lang="en-US" sz="3200" b="1" dirty="0"/>
              <a:t>Simulation step</a:t>
            </a:r>
          </a:p>
        </p:txBody>
      </p:sp>
      <p:sp>
        <p:nvSpPr>
          <p:cNvPr id="6" name="pole tekstowe 5"/>
          <p:cNvSpPr txBox="1"/>
          <p:nvPr/>
        </p:nvSpPr>
        <p:spPr>
          <a:xfrm>
            <a:off x="4312920" y="3040323"/>
            <a:ext cx="1912839" cy="2554545"/>
          </a:xfrm>
          <a:prstGeom prst="rect">
            <a:avLst/>
          </a:prstGeom>
          <a:noFill/>
        </p:spPr>
        <p:txBody>
          <a:bodyPr wrap="square" rtlCol="0">
            <a:spAutoFit/>
          </a:bodyPr>
          <a:lstStyle/>
          <a:p>
            <a:r>
              <a:rPr lang="en-US" sz="3200" b="1" dirty="0"/>
              <a:t>Time </a:t>
            </a:r>
          </a:p>
          <a:p>
            <a:r>
              <a:rPr lang="en-US" sz="3200" b="1" dirty="0"/>
              <a:t>to </a:t>
            </a:r>
          </a:p>
          <a:p>
            <a:r>
              <a:rPr lang="en-US" sz="3200" b="1" dirty="0"/>
              <a:t>execute</a:t>
            </a:r>
          </a:p>
          <a:p>
            <a:r>
              <a:rPr lang="en-US" sz="3200" b="1" dirty="0"/>
              <a:t>step </a:t>
            </a:r>
          </a:p>
          <a:p>
            <a:r>
              <a:rPr lang="en-US" sz="3200" b="1" dirty="0"/>
              <a:t>(seconds)</a:t>
            </a:r>
          </a:p>
        </p:txBody>
      </p:sp>
      <p:sp>
        <p:nvSpPr>
          <p:cNvPr id="7" name="pole tekstowe 6"/>
          <p:cNvSpPr txBox="1"/>
          <p:nvPr/>
        </p:nvSpPr>
        <p:spPr>
          <a:xfrm>
            <a:off x="215900" y="5796171"/>
            <a:ext cx="4856714" cy="954107"/>
          </a:xfrm>
          <a:prstGeom prst="rect">
            <a:avLst/>
          </a:prstGeom>
          <a:noFill/>
        </p:spPr>
        <p:txBody>
          <a:bodyPr wrap="none" rtlCol="0">
            <a:spAutoFit/>
          </a:bodyPr>
          <a:lstStyle/>
          <a:p>
            <a:r>
              <a:rPr lang="en-US" sz="2800" b="1" dirty="0">
                <a:solidFill>
                  <a:srgbClr val="C00000"/>
                </a:solidFill>
              </a:rPr>
              <a:t>Note:</a:t>
            </a:r>
          </a:p>
          <a:p>
            <a:r>
              <a:rPr lang="en-US" sz="2800" dirty="0">
                <a:solidFill>
                  <a:srgbClr val="C00000"/>
                </a:solidFill>
              </a:rPr>
              <a:t>The first step has been removed</a:t>
            </a:r>
          </a:p>
        </p:txBody>
      </p:sp>
    </p:spTree>
    <p:extLst>
      <p:ext uri="{BB962C8B-B14F-4D97-AF65-F5344CB8AC3E}">
        <p14:creationId xmlns:p14="http://schemas.microsoft.com/office/powerpoint/2010/main" val="2089432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Cray vs AWS Spot Fleet</a:t>
            </a:r>
          </a:p>
        </p:txBody>
      </p:sp>
      <p:pic>
        <p:nvPicPr>
          <p:cNvPr id="4" name="Obraz 3"/>
          <p:cNvPicPr>
            <a:picLocks noChangeAspect="1"/>
          </p:cNvPicPr>
          <p:nvPr/>
        </p:nvPicPr>
        <p:blipFill>
          <a:blip r:embed="rId2"/>
          <a:stretch>
            <a:fillRect/>
          </a:stretch>
        </p:blipFill>
        <p:spPr>
          <a:xfrm>
            <a:off x="376841" y="2355291"/>
            <a:ext cx="4991797" cy="3458058"/>
          </a:xfrm>
          <a:prstGeom prst="rect">
            <a:avLst/>
          </a:prstGeom>
        </p:spPr>
      </p:pic>
      <p:pic>
        <p:nvPicPr>
          <p:cNvPr id="5" name="Obraz 4"/>
          <p:cNvPicPr>
            <a:picLocks noChangeAspect="1"/>
          </p:cNvPicPr>
          <p:nvPr/>
        </p:nvPicPr>
        <p:blipFill>
          <a:blip r:embed="rId3"/>
          <a:stretch>
            <a:fillRect/>
          </a:stretch>
        </p:blipFill>
        <p:spPr>
          <a:xfrm>
            <a:off x="6606173" y="308013"/>
            <a:ext cx="4253556" cy="3136227"/>
          </a:xfrm>
          <a:prstGeom prst="rect">
            <a:avLst/>
          </a:prstGeom>
        </p:spPr>
      </p:pic>
      <p:pic>
        <p:nvPicPr>
          <p:cNvPr id="6" name="Obraz 5"/>
          <p:cNvPicPr>
            <a:picLocks noChangeAspect="1"/>
          </p:cNvPicPr>
          <p:nvPr/>
        </p:nvPicPr>
        <p:blipFill>
          <a:blip r:embed="rId4"/>
          <a:stretch>
            <a:fillRect/>
          </a:stretch>
        </p:blipFill>
        <p:spPr>
          <a:xfrm>
            <a:off x="6522390" y="3566160"/>
            <a:ext cx="4427550" cy="3221424"/>
          </a:xfrm>
          <a:prstGeom prst="rect">
            <a:avLst/>
          </a:prstGeom>
        </p:spPr>
      </p:pic>
    </p:spTree>
    <p:extLst>
      <p:ext uri="{BB962C8B-B14F-4D97-AF65-F5344CB8AC3E}">
        <p14:creationId xmlns:p14="http://schemas.microsoft.com/office/powerpoint/2010/main" val="86734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6217-A045-4A5B-A0DE-688E0BB5466D}"/>
              </a:ext>
            </a:extLst>
          </p:cNvPr>
          <p:cNvSpPr>
            <a:spLocks noGrp="1"/>
          </p:cNvSpPr>
          <p:nvPr>
            <p:ph type="title"/>
          </p:nvPr>
        </p:nvSpPr>
        <p:spPr/>
        <p:txBody>
          <a:bodyPr/>
          <a:lstStyle/>
          <a:p>
            <a:r>
              <a:rPr lang="en-US" dirty="0"/>
              <a:t>Dot product: output</a:t>
            </a:r>
          </a:p>
        </p:txBody>
      </p:sp>
      <p:sp>
        <p:nvSpPr>
          <p:cNvPr id="3" name="Content Placeholder 2">
            <a:extLst>
              <a:ext uri="{FF2B5EF4-FFF2-40B4-BE49-F238E27FC236}">
                <a16:creationId xmlns:a16="http://schemas.microsoft.com/office/drawing/2014/main" id="{F58C5630-71E5-4617-899D-CF40CB509257}"/>
              </a:ext>
            </a:extLst>
          </p:cNvPr>
          <p:cNvSpPr>
            <a:spLocks noGrp="1"/>
          </p:cNvSpPr>
          <p:nvPr>
            <p:ph idx="1"/>
          </p:nvPr>
        </p:nvSpPr>
        <p:spPr/>
        <p:txBody>
          <a:bodyPr/>
          <a:lstStyle/>
          <a:p>
            <a:pPr marL="0" indent="0">
              <a:buNone/>
            </a:pPr>
            <a:r>
              <a:rPr lang="en-US" dirty="0">
                <a:latin typeface="Consolas" panose="020B0609020204030204" pitchFamily="49" charset="0"/>
              </a:rPr>
              <a:t>12.900 </a:t>
            </a:r>
            <a:r>
              <a:rPr lang="el-GR" dirty="0">
                <a:latin typeface="Consolas" panose="020B0609020204030204" pitchFamily="49" charset="0"/>
              </a:rPr>
              <a:t>μ</a:t>
            </a:r>
            <a:r>
              <a:rPr lang="en-US" dirty="0">
                <a:latin typeface="Consolas" panose="020B0609020204030204" pitchFamily="49" charset="0"/>
              </a:rPr>
              <a:t>s (0 allocations: 0 bytes)</a:t>
            </a:r>
          </a:p>
          <a:p>
            <a:pPr marL="0" indent="0">
              <a:buNone/>
            </a:pPr>
            <a:r>
              <a:rPr lang="en-US" dirty="0">
                <a:latin typeface="Consolas" panose="020B0609020204030204" pitchFamily="49" charset="0"/>
              </a:rPr>
              <a:t>  1.760 </a:t>
            </a:r>
            <a:r>
              <a:rPr lang="el-GR" dirty="0">
                <a:latin typeface="Consolas" panose="020B0609020204030204" pitchFamily="49" charset="0"/>
              </a:rPr>
              <a:t>μ</a:t>
            </a:r>
            <a:r>
              <a:rPr lang="en-US" dirty="0">
                <a:latin typeface="Consolas" panose="020B0609020204030204" pitchFamily="49" charset="0"/>
              </a:rPr>
              <a:t>s (0 allocations: 0 bytes)</a:t>
            </a:r>
          </a:p>
          <a:p>
            <a:pPr marL="0" indent="0">
              <a:buNone/>
            </a:pPr>
            <a:r>
              <a:rPr lang="en-US" dirty="0">
                <a:latin typeface="Consolas" panose="020B0609020204030204" pitchFamily="49" charset="0"/>
              </a:rPr>
              <a:t>2.4592981764713477e7</a:t>
            </a:r>
          </a:p>
          <a:p>
            <a:pPr marL="0" indent="0">
              <a:buNone/>
            </a:pPr>
            <a:r>
              <a:rPr lang="en-US" dirty="0">
                <a:latin typeface="Consolas" panose="020B0609020204030204" pitchFamily="49" charset="0"/>
              </a:rPr>
              <a:t>2.4592981764713492e7</a:t>
            </a:r>
          </a:p>
        </p:txBody>
      </p:sp>
    </p:spTree>
    <p:extLst>
      <p:ext uri="{BB962C8B-B14F-4D97-AF65-F5344CB8AC3E}">
        <p14:creationId xmlns:p14="http://schemas.microsoft.com/office/powerpoint/2010/main" val="159465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Green </a:t>
            </a:r>
            <a:r>
              <a:rPr lang="pl-PL" dirty="0" err="1"/>
              <a:t>threading</a:t>
            </a:r>
            <a:endParaRPr lang="en-US" dirty="0"/>
          </a:p>
        </p:txBody>
      </p:sp>
      <p:sp>
        <p:nvSpPr>
          <p:cNvPr id="3" name="Symbol zastępczy zawartości 2"/>
          <p:cNvSpPr>
            <a:spLocks noGrp="1"/>
          </p:cNvSpPr>
          <p:nvPr>
            <p:ph sz="half" idx="1"/>
          </p:nvPr>
        </p:nvSpPr>
        <p:spPr>
          <a:xfrm>
            <a:off x="838200" y="1825625"/>
            <a:ext cx="9561394" cy="4351338"/>
          </a:xfrm>
        </p:spPr>
        <p:txBody>
          <a:bodyPr/>
          <a:lstStyle/>
          <a:p>
            <a:r>
              <a:rPr lang="en-US" dirty="0"/>
              <a:t>In computer programming, green threads are threads that are scheduled by a runtime library or virtual machine (VM) instead of natively by the underlying operating system. Green threads </a:t>
            </a:r>
            <a:r>
              <a:rPr lang="en-US" b="1" dirty="0"/>
              <a:t>emulate </a:t>
            </a:r>
            <a:r>
              <a:rPr lang="en-US" dirty="0"/>
              <a:t>multithreaded environments without relying on any native OS capabilities, and they are managed in user space instead of kernel space, enabling them to work in environments that do not have native thread support.</a:t>
            </a:r>
          </a:p>
        </p:txBody>
      </p:sp>
      <p:sp>
        <p:nvSpPr>
          <p:cNvPr id="5" name="Prostokąt 4"/>
          <p:cNvSpPr/>
          <p:nvPr/>
        </p:nvSpPr>
        <p:spPr>
          <a:xfrm>
            <a:off x="5864287" y="5250555"/>
            <a:ext cx="4421275" cy="369332"/>
          </a:xfrm>
          <a:prstGeom prst="rect">
            <a:avLst/>
          </a:prstGeom>
        </p:spPr>
        <p:txBody>
          <a:bodyPr wrap="none">
            <a:spAutoFit/>
          </a:bodyPr>
          <a:lstStyle/>
          <a:p>
            <a:r>
              <a:rPr lang="en-US" dirty="0"/>
              <a:t>https://en.wikipedia.org/wiki/Green_threads</a:t>
            </a:r>
          </a:p>
        </p:txBody>
      </p:sp>
    </p:spTree>
    <p:extLst>
      <p:ext uri="{BB962C8B-B14F-4D97-AF65-F5344CB8AC3E}">
        <p14:creationId xmlns:p14="http://schemas.microsoft.com/office/powerpoint/2010/main" val="225501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13D2DA-462D-4952-B822-CDA01D7E05D0}"/>
              </a:ext>
            </a:extLst>
          </p:cNvPr>
          <p:cNvSpPr>
            <a:spLocks noGrp="1"/>
          </p:cNvSpPr>
          <p:nvPr>
            <p:ph type="title"/>
          </p:nvPr>
        </p:nvSpPr>
        <p:spPr/>
        <p:txBody>
          <a:bodyPr/>
          <a:lstStyle/>
          <a:p>
            <a:r>
              <a:rPr lang="en-US" dirty="0"/>
              <a:t>Green threads in </a:t>
            </a:r>
            <a:r>
              <a:rPr lang="pl-PL" dirty="0"/>
              <a:t>Julia</a:t>
            </a:r>
          </a:p>
        </p:txBody>
      </p:sp>
      <p:sp>
        <p:nvSpPr>
          <p:cNvPr id="3" name="Symbol zastępczy zawartości 2">
            <a:extLst>
              <a:ext uri="{FF2B5EF4-FFF2-40B4-BE49-F238E27FC236}">
                <a16:creationId xmlns:a16="http://schemas.microsoft.com/office/drawing/2014/main" id="{94379E1A-2786-4D7E-BA31-DDE49CE7278E}"/>
              </a:ext>
            </a:extLst>
          </p:cNvPr>
          <p:cNvSpPr>
            <a:spLocks noGrp="1"/>
          </p:cNvSpPr>
          <p:nvPr>
            <p:ph sz="half" idx="1"/>
          </p:nvPr>
        </p:nvSpPr>
        <p:spPr>
          <a:xfrm>
            <a:off x="838200" y="1825625"/>
            <a:ext cx="10515600" cy="4351338"/>
          </a:xfrm>
        </p:spPr>
        <p:txBody>
          <a:bodyPr/>
          <a:lstStyle/>
          <a:p>
            <a:pPr marL="0" indent="0">
              <a:buNone/>
            </a:pPr>
            <a:r>
              <a:rPr lang="en-US" dirty="0">
                <a:latin typeface="Consolas" panose="020B0609020204030204" pitchFamily="49" charset="0"/>
              </a:rPr>
              <a:t>julia&gt;  </a:t>
            </a:r>
            <a:r>
              <a:rPr lang="en-US" b="1" dirty="0">
                <a:latin typeface="Consolas" panose="020B0609020204030204" pitchFamily="49" charset="0"/>
              </a:rPr>
              <a:t>@time</a:t>
            </a:r>
            <a:r>
              <a:rPr lang="en-US" dirty="0">
                <a:latin typeface="Consolas" panose="020B0609020204030204" pitchFamily="49" charset="0"/>
              </a:rPr>
              <a:t> sleep(2)</a:t>
            </a:r>
          </a:p>
          <a:p>
            <a:pPr marL="0" indent="0">
              <a:buNone/>
            </a:pPr>
            <a:r>
              <a:rPr lang="en-US" dirty="0">
                <a:latin typeface="Consolas" panose="020B0609020204030204" pitchFamily="49" charset="0"/>
              </a:rPr>
              <a:t>  2.004142 seconds (11 allocations: 320 bytes)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julia&gt; </a:t>
            </a:r>
            <a:r>
              <a:rPr lang="en-US" b="1" dirty="0">
                <a:latin typeface="Consolas" panose="020B0609020204030204" pitchFamily="49" charset="0"/>
              </a:rPr>
              <a:t>@time @async</a:t>
            </a:r>
            <a:r>
              <a:rPr lang="en-US" dirty="0">
                <a:latin typeface="Consolas" panose="020B0609020204030204" pitchFamily="49" charset="0"/>
              </a:rPr>
              <a:t> sleep(2)</a:t>
            </a:r>
          </a:p>
          <a:p>
            <a:pPr marL="0" indent="0">
              <a:buNone/>
            </a:pPr>
            <a:r>
              <a:rPr lang="en-US" dirty="0">
                <a:latin typeface="Consolas" panose="020B0609020204030204" pitchFamily="49" charset="0"/>
              </a:rPr>
              <a:t>  0.000128 seconds (27 allocations: 2.250 KiB)</a:t>
            </a:r>
          </a:p>
          <a:p>
            <a:pPr marL="0" indent="0">
              <a:buNone/>
            </a:pPr>
            <a:r>
              <a:rPr lang="en-US" dirty="0">
                <a:latin typeface="Consolas" panose="020B0609020204030204" pitchFamily="49" charset="0"/>
              </a:rPr>
              <a:t>Task (runnable) @0x0000000012c22e10</a:t>
            </a:r>
            <a:endParaRPr lang="pl-PL" dirty="0">
              <a:latin typeface="Consolas" panose="020B0609020204030204" pitchFamily="49" charset="0"/>
            </a:endParaRPr>
          </a:p>
        </p:txBody>
      </p:sp>
    </p:spTree>
    <p:extLst>
      <p:ext uri="{BB962C8B-B14F-4D97-AF65-F5344CB8AC3E}">
        <p14:creationId xmlns:p14="http://schemas.microsoft.com/office/powerpoint/2010/main" val="165116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8C2D69CE-F69F-446C-A2A8-4BE59D13DF75}"/>
              </a:ext>
            </a:extLst>
          </p:cNvPr>
          <p:cNvSpPr>
            <a:spLocks noGrp="1"/>
          </p:cNvSpPr>
          <p:nvPr>
            <p:ph type="title"/>
          </p:nvPr>
        </p:nvSpPr>
        <p:spPr/>
        <p:txBody>
          <a:bodyPr/>
          <a:lstStyle/>
          <a:p>
            <a:r>
              <a:rPr lang="en-US" dirty="0"/>
              <a:t>Green threads - sample</a:t>
            </a:r>
            <a:endParaRPr lang="pl-PL" dirty="0"/>
          </a:p>
        </p:txBody>
      </p:sp>
      <p:sp>
        <p:nvSpPr>
          <p:cNvPr id="8" name="Symbol zastępczy zawartości 7">
            <a:extLst>
              <a:ext uri="{FF2B5EF4-FFF2-40B4-BE49-F238E27FC236}">
                <a16:creationId xmlns:a16="http://schemas.microsoft.com/office/drawing/2014/main" id="{6B08A20D-5D2E-4302-941A-33CE04A4601A}"/>
              </a:ext>
            </a:extLst>
          </p:cNvPr>
          <p:cNvSpPr>
            <a:spLocks noGrp="1"/>
          </p:cNvSpPr>
          <p:nvPr>
            <p:ph idx="1"/>
          </p:nvPr>
        </p:nvSpPr>
        <p:spPr/>
        <p:txBody>
          <a:bodyPr>
            <a:normAutofit fontScale="77500" lnSpcReduction="20000"/>
          </a:bodyPr>
          <a:lstStyle/>
          <a:p>
            <a:pPr marL="0" indent="0">
              <a:buNone/>
            </a:pPr>
            <a:endParaRPr lang="pl-PL" dirty="0">
              <a:latin typeface="Consolas" panose="020B0609020204030204" pitchFamily="49" charset="0"/>
            </a:endParaRPr>
          </a:p>
          <a:p>
            <a:pPr marL="0" indent="0">
              <a:buNone/>
            </a:pPr>
            <a:r>
              <a:rPr lang="pl-PL" b="1" dirty="0" err="1">
                <a:latin typeface="Consolas" panose="020B0609020204030204" pitchFamily="49" charset="0"/>
              </a:rPr>
              <a:t>function</a:t>
            </a:r>
            <a:r>
              <a:rPr lang="pl-PL" dirty="0">
                <a:latin typeface="Consolas" panose="020B0609020204030204" pitchFamily="49" charset="0"/>
              </a:rPr>
              <a:t> </a:t>
            </a:r>
            <a:r>
              <a:rPr lang="pl-PL" dirty="0" err="1">
                <a:latin typeface="Consolas" panose="020B0609020204030204" pitchFamily="49" charset="0"/>
              </a:rPr>
              <a:t>dojob</a:t>
            </a:r>
            <a:r>
              <a:rPr lang="pl-PL" dirty="0">
                <a:latin typeface="Consolas" panose="020B0609020204030204" pitchFamily="49" charset="0"/>
              </a:rPr>
              <a:t>(i)</a:t>
            </a:r>
          </a:p>
          <a:p>
            <a:pPr marL="0" indent="0">
              <a:buNone/>
            </a:pPr>
            <a:r>
              <a:rPr lang="pl-PL" dirty="0">
                <a:latin typeface="Consolas" panose="020B0609020204030204" pitchFamily="49" charset="0"/>
              </a:rPr>
              <a:t>    </a:t>
            </a:r>
            <a:r>
              <a:rPr lang="pl-PL" dirty="0" err="1">
                <a:latin typeface="Consolas" panose="020B0609020204030204" pitchFamily="49" charset="0"/>
              </a:rPr>
              <a:t>val</a:t>
            </a:r>
            <a:r>
              <a:rPr lang="pl-PL" dirty="0">
                <a:latin typeface="Consolas" panose="020B0609020204030204" pitchFamily="49" charset="0"/>
              </a:rPr>
              <a:t> = </a:t>
            </a:r>
            <a:r>
              <a:rPr lang="pl-PL" dirty="0" err="1">
                <a:latin typeface="Consolas" panose="020B0609020204030204" pitchFamily="49" charset="0"/>
              </a:rPr>
              <a:t>rand</a:t>
            </a:r>
            <a:r>
              <a:rPr lang="pl-PL" dirty="0">
                <a:latin typeface="Consolas" panose="020B0609020204030204" pitchFamily="49" charset="0"/>
              </a:rPr>
              <a:t>()</a:t>
            </a:r>
          </a:p>
          <a:p>
            <a:pPr marL="0" indent="0">
              <a:buNone/>
            </a:pPr>
            <a:r>
              <a:rPr lang="pl-PL" dirty="0">
                <a:latin typeface="Consolas" panose="020B0609020204030204" pitchFamily="49" charset="0"/>
              </a:rPr>
              <a:t>    </a:t>
            </a:r>
            <a:r>
              <a:rPr lang="pl-PL" dirty="0" err="1">
                <a:latin typeface="Consolas" panose="020B0609020204030204" pitchFamily="49" charset="0"/>
              </a:rPr>
              <a:t>sleep</a:t>
            </a:r>
            <a:r>
              <a:rPr lang="pl-PL" dirty="0">
                <a:latin typeface="Consolas" panose="020B0609020204030204" pitchFamily="49" charset="0"/>
              </a:rPr>
              <a:t>(</a:t>
            </a:r>
            <a:r>
              <a:rPr lang="pl-PL" dirty="0" err="1">
                <a:latin typeface="Consolas" panose="020B0609020204030204" pitchFamily="49" charset="0"/>
              </a:rPr>
              <a:t>val</a:t>
            </a:r>
            <a:r>
              <a:rPr lang="pl-PL" dirty="0">
                <a:latin typeface="Consolas" panose="020B0609020204030204" pitchFamily="49" charset="0"/>
              </a:rPr>
              <a:t>)   </a:t>
            </a:r>
            <a:r>
              <a:rPr lang="en-US" dirty="0">
                <a:latin typeface="Consolas" panose="020B0609020204030204" pitchFamily="49" charset="0"/>
              </a:rPr>
              <a:t># this could be external computations with I/O</a:t>
            </a:r>
            <a:endParaRPr lang="pl-PL" dirty="0">
              <a:latin typeface="Consolas" panose="020B0609020204030204" pitchFamily="49" charset="0"/>
            </a:endParaRPr>
          </a:p>
          <a:p>
            <a:pPr marL="0" indent="0">
              <a:buNone/>
            </a:pPr>
            <a:r>
              <a:rPr lang="pl-PL" dirty="0">
                <a:latin typeface="Consolas" panose="020B0609020204030204" pitchFamily="49" charset="0"/>
              </a:rPr>
              <a:t>    i, </a:t>
            </a:r>
            <a:r>
              <a:rPr lang="pl-PL" dirty="0" err="1">
                <a:latin typeface="Consolas" panose="020B0609020204030204" pitchFamily="49" charset="0"/>
              </a:rPr>
              <a:t>val</a:t>
            </a:r>
            <a:endParaRPr lang="pl-PL" dirty="0">
              <a:latin typeface="Consolas" panose="020B0609020204030204" pitchFamily="49" charset="0"/>
            </a:endParaRPr>
          </a:p>
          <a:p>
            <a:pPr marL="0" indent="0">
              <a:buNone/>
            </a:pPr>
            <a:r>
              <a:rPr lang="pl-PL" b="1" dirty="0">
                <a:latin typeface="Consolas" panose="020B0609020204030204" pitchFamily="49" charset="0"/>
              </a:rPr>
              <a:t>end</a:t>
            </a:r>
          </a:p>
          <a:p>
            <a:pPr marL="0" indent="0">
              <a:buNone/>
            </a:pPr>
            <a:endParaRPr lang="pl-PL" dirty="0">
              <a:latin typeface="Consolas" panose="020B0609020204030204" pitchFamily="49" charset="0"/>
            </a:endParaRPr>
          </a:p>
          <a:p>
            <a:pPr marL="0" indent="0">
              <a:buNone/>
            </a:pPr>
            <a:r>
              <a:rPr lang="pl-PL" dirty="0" err="1">
                <a:latin typeface="Consolas" panose="020B0609020204030204" pitchFamily="49" charset="0"/>
              </a:rPr>
              <a:t>result</a:t>
            </a:r>
            <a:r>
              <a:rPr lang="pl-PL" dirty="0">
                <a:latin typeface="Consolas" panose="020B0609020204030204" pitchFamily="49" charset="0"/>
              </a:rPr>
              <a:t> = </a:t>
            </a:r>
            <a:r>
              <a:rPr lang="pl-PL" dirty="0" err="1">
                <a:latin typeface="Consolas" panose="020B0609020204030204" pitchFamily="49" charset="0"/>
              </a:rPr>
              <a:t>Vector</a:t>
            </a:r>
            <a:r>
              <a:rPr lang="pl-PL" dirty="0">
                <a:latin typeface="Consolas" panose="020B0609020204030204" pitchFamily="49" charset="0"/>
              </a:rPr>
              <a:t>{</a:t>
            </a:r>
            <a:r>
              <a:rPr lang="pl-PL" dirty="0" err="1">
                <a:latin typeface="Consolas" panose="020B0609020204030204" pitchFamily="49" charset="0"/>
              </a:rPr>
              <a:t>Tuple</a:t>
            </a:r>
            <a:r>
              <a:rPr lang="pl-PL" dirty="0">
                <a:latin typeface="Consolas" panose="020B0609020204030204" pitchFamily="49" charset="0"/>
              </a:rPr>
              <a:t>{Int,Float64}}(</a:t>
            </a:r>
            <a:r>
              <a:rPr lang="pl-PL" dirty="0" err="1">
                <a:latin typeface="Consolas" panose="020B0609020204030204" pitchFamily="49" charset="0"/>
              </a:rPr>
              <a:t>undef</a:t>
            </a:r>
            <a:r>
              <a:rPr lang="pl-PL" dirty="0">
                <a:latin typeface="Consolas" panose="020B0609020204030204" pitchFamily="49" charset="0"/>
              </a:rPr>
              <a:t>, 8)</a:t>
            </a:r>
          </a:p>
          <a:p>
            <a:pPr marL="0" indent="0">
              <a:buNone/>
            </a:pPr>
            <a:endParaRPr lang="pl-PL" dirty="0">
              <a:latin typeface="Consolas" panose="020B0609020204030204" pitchFamily="49" charset="0"/>
            </a:endParaRPr>
          </a:p>
          <a:p>
            <a:pPr marL="0" indent="0">
              <a:buNone/>
            </a:pPr>
            <a:r>
              <a:rPr lang="pl-PL" b="1" dirty="0">
                <a:latin typeface="Consolas" panose="020B0609020204030204" pitchFamily="49" charset="0"/>
              </a:rPr>
              <a:t>@</a:t>
            </a:r>
            <a:r>
              <a:rPr lang="pl-PL" b="1" dirty="0" err="1">
                <a:latin typeface="Consolas" panose="020B0609020204030204" pitchFamily="49" charset="0"/>
              </a:rPr>
              <a:t>sync</a:t>
            </a:r>
            <a:r>
              <a:rPr lang="pl-PL" dirty="0">
                <a:latin typeface="Consolas" panose="020B0609020204030204" pitchFamily="49" charset="0"/>
              </a:rPr>
              <a:t> </a:t>
            </a:r>
            <a:r>
              <a:rPr lang="pl-PL" b="1" dirty="0">
                <a:latin typeface="Consolas" panose="020B0609020204030204" pitchFamily="49" charset="0"/>
              </a:rPr>
              <a:t>for</a:t>
            </a:r>
            <a:r>
              <a:rPr lang="pl-PL" dirty="0">
                <a:latin typeface="Consolas" panose="020B0609020204030204" pitchFamily="49" charset="0"/>
              </a:rPr>
              <a:t> i=1:8</a:t>
            </a:r>
          </a:p>
          <a:p>
            <a:pPr marL="0" indent="0">
              <a:buNone/>
            </a:pPr>
            <a:r>
              <a:rPr lang="pl-PL" dirty="0">
                <a:latin typeface="Consolas" panose="020B0609020204030204" pitchFamily="49" charset="0"/>
              </a:rPr>
              <a:t>   </a:t>
            </a:r>
            <a:r>
              <a:rPr lang="pl-PL" b="1" dirty="0">
                <a:latin typeface="Consolas" panose="020B0609020204030204" pitchFamily="49" charset="0"/>
              </a:rPr>
              <a:t>@</a:t>
            </a:r>
            <a:r>
              <a:rPr lang="pl-PL" b="1" dirty="0" err="1">
                <a:latin typeface="Consolas" panose="020B0609020204030204" pitchFamily="49" charset="0"/>
              </a:rPr>
              <a:t>async</a:t>
            </a:r>
            <a:r>
              <a:rPr lang="pl-PL" dirty="0">
                <a:latin typeface="Consolas" panose="020B0609020204030204" pitchFamily="49" charset="0"/>
              </a:rPr>
              <a:t> x[i] = </a:t>
            </a:r>
            <a:r>
              <a:rPr lang="pl-PL" dirty="0" err="1">
                <a:latin typeface="Consolas" panose="020B0609020204030204" pitchFamily="49" charset="0"/>
              </a:rPr>
              <a:t>dojob</a:t>
            </a:r>
            <a:r>
              <a:rPr lang="pl-PL" dirty="0">
                <a:latin typeface="Consolas" panose="020B0609020204030204" pitchFamily="49" charset="0"/>
              </a:rPr>
              <a:t>(i)</a:t>
            </a:r>
          </a:p>
          <a:p>
            <a:pPr marL="0" indent="0">
              <a:buNone/>
            </a:pPr>
            <a:r>
              <a:rPr lang="pl-PL" b="1" dirty="0">
                <a:latin typeface="Consolas" panose="020B0609020204030204" pitchFamily="49" charset="0"/>
              </a:rPr>
              <a:t>end</a:t>
            </a:r>
          </a:p>
        </p:txBody>
      </p:sp>
    </p:spTree>
    <p:extLst>
      <p:ext uri="{BB962C8B-B14F-4D97-AF65-F5344CB8AC3E}">
        <p14:creationId xmlns:p14="http://schemas.microsoft.com/office/powerpoint/2010/main" val="187806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4427" y="0"/>
            <a:ext cx="10515600" cy="1325563"/>
          </a:xfrm>
        </p:spPr>
        <p:txBody>
          <a:bodyPr/>
          <a:lstStyle/>
          <a:p>
            <a:r>
              <a:rPr lang="pl-PL" dirty="0"/>
              <a:t>A </a:t>
            </a:r>
            <a:r>
              <a:rPr lang="pl-PL" dirty="0" err="1"/>
              <a:t>simple</a:t>
            </a:r>
            <a:r>
              <a:rPr lang="pl-PL" dirty="0"/>
              <a:t> web </a:t>
            </a:r>
            <a:r>
              <a:rPr lang="pl-PL" dirty="0" err="1"/>
              <a:t>server</a:t>
            </a:r>
            <a:r>
              <a:rPr lang="pl-PL" dirty="0"/>
              <a:t> with </a:t>
            </a:r>
            <a:r>
              <a:rPr lang="pl-PL" dirty="0" err="1"/>
              <a:t>green</a:t>
            </a:r>
            <a:r>
              <a:rPr lang="pl-PL" dirty="0"/>
              <a:t> </a:t>
            </a:r>
            <a:r>
              <a:rPr lang="pl-PL" dirty="0" err="1"/>
              <a:t>threading</a:t>
            </a:r>
            <a:endParaRPr lang="en-US" dirty="0"/>
          </a:p>
        </p:txBody>
      </p:sp>
      <p:sp>
        <p:nvSpPr>
          <p:cNvPr id="3" name="Symbol zastępczy zawartości 2"/>
          <p:cNvSpPr>
            <a:spLocks noGrp="1"/>
          </p:cNvSpPr>
          <p:nvPr>
            <p:ph sz="half" idx="1"/>
          </p:nvPr>
        </p:nvSpPr>
        <p:spPr>
          <a:xfrm>
            <a:off x="368135" y="1825625"/>
            <a:ext cx="11732821" cy="4861778"/>
          </a:xfrm>
        </p:spPr>
        <p:txBody>
          <a:bodyPr>
            <a:normAutofit fontScale="550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server = </a:t>
            </a:r>
            <a:r>
              <a:rPr lang="en-US" dirty="0" err="1">
                <a:latin typeface="Courier New" panose="02070309020205020404" pitchFamily="49" charset="0"/>
                <a:cs typeface="Courier New" panose="02070309020205020404" pitchFamily="49" charset="0"/>
              </a:rPr>
              <a:t>Sockets.listen</a:t>
            </a:r>
            <a:r>
              <a:rPr lang="en-US" dirty="0">
                <a:latin typeface="Courier New" panose="02070309020205020404" pitchFamily="49" charset="0"/>
                <a:cs typeface="Courier New" panose="02070309020205020404" pitchFamily="49" charset="0"/>
              </a:rPr>
              <a:t>(9991)</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 = Ref(true)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sock = </a:t>
            </a:r>
            <a:r>
              <a:rPr lang="en-US" dirty="0" err="1">
                <a:latin typeface="Courier New" panose="02070309020205020404" pitchFamily="49" charset="0"/>
                <a:cs typeface="Courier New" panose="02070309020205020404" pitchFamily="49" charset="0"/>
              </a:rPr>
              <a:t>Sockets.accept</a:t>
            </a:r>
            <a:r>
              <a:rPr lang="en-US" dirty="0">
                <a:latin typeface="Courier New" panose="02070309020205020404" pitchFamily="49" charset="0"/>
                <a:cs typeface="Courier New" panose="02070309020205020404" pitchFamily="49" charset="0"/>
              </a:rPr>
              <a:t>(server)</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@async begin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data = </a:t>
            </a:r>
            <a:r>
              <a:rPr lang="en-US" dirty="0" err="1">
                <a:latin typeface="Courier New" panose="02070309020205020404" pitchFamily="49" charset="0"/>
                <a:cs typeface="Courier New" panose="02070309020205020404" pitchFamily="49" charset="0"/>
              </a:rPr>
              <a:t>readline</a:t>
            </a:r>
            <a:r>
              <a:rPr lang="en-US" dirty="0">
                <a:latin typeface="Courier New" panose="02070309020205020404" pitchFamily="49" charset="0"/>
                <a:cs typeface="Courier New" panose="02070309020205020404" pitchFamily="49" charset="0"/>
              </a:rPr>
              <a:t>(sock)</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print("Got request:\n", data, "\n")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 split(data, " ")[2][2:end]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(sock, "\</a:t>
            </a:r>
            <a:r>
              <a:rPr lang="en-US" dirty="0" err="1">
                <a:latin typeface="Courier New" panose="02070309020205020404" pitchFamily="49" charset="0"/>
                <a:cs typeface="Courier New" panose="02070309020205020404" pitchFamily="49" charset="0"/>
              </a:rPr>
              <a:t>nHTTP</a:t>
            </a:r>
            <a:r>
              <a:rPr lang="en-US" dirty="0">
                <a:latin typeface="Courier New" panose="02070309020205020404" pitchFamily="49" charset="0"/>
                <a:cs typeface="Courier New" panose="02070309020205020404" pitchFamily="49" charset="0"/>
              </a:rPr>
              <a:t>/1.1 200 OK\</a:t>
            </a:r>
            <a:r>
              <a:rPr lang="en-US" dirty="0" err="1">
                <a:latin typeface="Courier New" panose="02070309020205020404" pitchFamily="49" charset="0"/>
                <a:cs typeface="Courier New" panose="02070309020205020404" pitchFamily="49" charset="0"/>
              </a:rPr>
              <a:t>nContent</a:t>
            </a:r>
            <a:r>
              <a:rPr lang="en-US" dirty="0">
                <a:latin typeface="Courier New" panose="02070309020205020404" pitchFamily="49" charset="0"/>
                <a:cs typeface="Courier New" panose="02070309020205020404" pitchFamily="49" charset="0"/>
              </a:rPr>
              <a:t>-Type: text/html\n")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occursin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stopme</a:t>
            </a:r>
            <a:r>
              <a:rPr lang="en-US" dirty="0">
                <a:latin typeface="Courier New" panose="02070309020205020404" pitchFamily="49" charset="0"/>
                <a:cs typeface="Courier New" panose="02070309020205020404" pitchFamily="49" charset="0"/>
              </a:rPr>
              <a:t>", data))</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(sock, string("&lt;html&gt;&lt;body&gt;", </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 eval(</a:t>
            </a:r>
            <a:r>
              <a:rPr lang="en-US" dirty="0" err="1">
                <a:latin typeface="Courier New" panose="02070309020205020404" pitchFamily="49" charset="0"/>
                <a:cs typeface="Courier New" panose="02070309020205020404" pitchFamily="49" charset="0"/>
              </a:rPr>
              <a:t>Meta.parse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"&lt;/body&gt;&lt;/html&gt;"))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else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(sock,"&lt;html&gt;&lt;body&gt;stopping&lt;/body&gt;&lt;/html&gt;")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close(sock)</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("Server stopped")</a:t>
            </a:r>
            <a:r>
              <a:rPr lang="en-US" dirty="0"/>
              <a:t>   </a:t>
            </a:r>
          </a:p>
        </p:txBody>
      </p:sp>
    </p:spTree>
    <p:extLst>
      <p:ext uri="{BB962C8B-B14F-4D97-AF65-F5344CB8AC3E}">
        <p14:creationId xmlns:p14="http://schemas.microsoft.com/office/powerpoint/2010/main" val="2687171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8213</TotalTime>
  <Words>2782</Words>
  <Application>Microsoft Office PowerPoint</Application>
  <PresentationFormat>Panoramiczny</PresentationFormat>
  <Paragraphs>469</Paragraphs>
  <Slides>48</Slides>
  <Notes>4</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48</vt:i4>
      </vt:variant>
    </vt:vector>
  </HeadingPairs>
  <TitlesOfParts>
    <vt:vector size="59" baseType="lpstr">
      <vt:lpstr>Agency FB</vt:lpstr>
      <vt:lpstr>Arial</vt:lpstr>
      <vt:lpstr>Arial Black</vt:lpstr>
      <vt:lpstr>Arial Narrow</vt:lpstr>
      <vt:lpstr>Calibri</vt:lpstr>
      <vt:lpstr>Calibri Light</vt:lpstr>
      <vt:lpstr>Cambria Math</vt:lpstr>
      <vt:lpstr>Consolas</vt:lpstr>
      <vt:lpstr>Courier New</vt:lpstr>
      <vt:lpstr>Lucida Console</vt:lpstr>
      <vt:lpstr>Office Theme</vt:lpstr>
      <vt:lpstr>Scaling computations using parallel computing</vt:lpstr>
      <vt:lpstr>Parallelization options in programming languages</vt:lpstr>
      <vt:lpstr>SIMD</vt:lpstr>
      <vt:lpstr>Data level parallelism</vt:lpstr>
      <vt:lpstr>Dot product: output</vt:lpstr>
      <vt:lpstr>Green threading</vt:lpstr>
      <vt:lpstr>Green threads in Julia</vt:lpstr>
      <vt:lpstr>Green threads - sample</vt:lpstr>
      <vt:lpstr>A simple web server with green threading</vt:lpstr>
      <vt:lpstr>Comparison of parallelism types</vt:lpstr>
      <vt:lpstr>Julia command line option for parallelism </vt:lpstr>
      <vt:lpstr>Threading</vt:lpstr>
      <vt:lpstr>Simple  example – threading</vt:lpstr>
      <vt:lpstr>Sum: output</vt:lpstr>
      <vt:lpstr>Threading: synchronization </vt:lpstr>
      <vt:lpstr>Locking: output </vt:lpstr>
      <vt:lpstr>Example – multiprocessing</vt:lpstr>
      <vt:lpstr>Rand: output</vt:lpstr>
      <vt:lpstr>Parallelizing Julia code</vt:lpstr>
      <vt:lpstr>Typical pattern for distributed computation</vt:lpstr>
      <vt:lpstr>Writing distributed loops</vt:lpstr>
      <vt:lpstr>Typical computation distribution pattern</vt:lpstr>
      <vt:lpstr>Sending data across cluster nodes</vt:lpstr>
      <vt:lpstr>Cellular automaton</vt:lpstr>
      <vt:lpstr>Distributed cellular automaton</vt:lpstr>
      <vt:lpstr>cellular automaton</vt:lpstr>
      <vt:lpstr>Prezentacja programu PowerPoint</vt:lpstr>
      <vt:lpstr>Prezentacja programu PowerPoint</vt:lpstr>
      <vt:lpstr>Running the cellular automaton</vt:lpstr>
      <vt:lpstr>A typical „single server in the cloud” configuration</vt:lpstr>
      <vt:lpstr>Connecting to a cloud instance</vt:lpstr>
      <vt:lpstr>Typical enviroment</vt:lpstr>
      <vt:lpstr>What is a computing cluster</vt:lpstr>
      <vt:lpstr>Passwordless SSH cluster</vt:lpstr>
      <vt:lpstr>Setting up SSH for passwordless SSH</vt:lpstr>
      <vt:lpstr>Paswordless SSH cluster</vt:lpstr>
      <vt:lpstr>Julia cluster specification file and running distributed clusters</vt:lpstr>
      <vt:lpstr> Use case scenario: Performance of distributed code in Julia Cray vs AWS</vt:lpstr>
      <vt:lpstr>Schelling (1974) segregation model</vt:lpstr>
      <vt:lpstr>Distributed Schelling segregation model</vt:lpstr>
      <vt:lpstr>Distributed Schelling segregation model</vt:lpstr>
      <vt:lpstr>Distributed simulation architecture</vt:lpstr>
      <vt:lpstr>Parallelized Schelling model  (2x2) </vt:lpstr>
      <vt:lpstr>Parralelizing Julia on Cray with SLURM</vt:lpstr>
      <vt:lpstr>Typical Julia performance pattern ….</vt:lpstr>
      <vt:lpstr>Typical Julia performance pattern ….</vt:lpstr>
      <vt:lpstr>Distributed simulation scalability</vt:lpstr>
      <vt:lpstr>Cray vs AWS Spot Fleet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Warm-up: computations using multiple cores on a single machine</dc:title>
  <dc:creator>bkamins@sgh.waw.pl</dc:creator>
  <cp:lastModifiedBy>Przemysław Szufel</cp:lastModifiedBy>
  <cp:revision>181</cp:revision>
  <dcterms:created xsi:type="dcterms:W3CDTF">2018-01-25T13:34:55Z</dcterms:created>
  <dcterms:modified xsi:type="dcterms:W3CDTF">2023-04-23T10:49:26Z</dcterms:modified>
</cp:coreProperties>
</file>