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4"/>
  </p:notesMasterIdLst>
  <p:handoutMasterIdLst>
    <p:handoutMasterId r:id="rId15"/>
  </p:handoutMasterIdLst>
  <p:sldIdLst>
    <p:sldId id="256" r:id="rId2"/>
    <p:sldId id="257" r:id="rId3"/>
    <p:sldId id="260" r:id="rId4"/>
    <p:sldId id="261" r:id="rId5"/>
    <p:sldId id="262" r:id="rId6"/>
    <p:sldId id="263" r:id="rId7"/>
    <p:sldId id="264" r:id="rId8"/>
    <p:sldId id="259"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F86F66-D80D-4B42-BA5D-371541EF0D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111270F-4BB1-4BE2-A57C-D083AC8BEA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0715F3-B245-4DFE-A3E5-9DD3F13E290C}" type="datetimeFigureOut">
              <a:rPr lang="en-IN" smtClean="0"/>
              <a:t>25-07-2021</a:t>
            </a:fld>
            <a:endParaRPr lang="en-IN"/>
          </a:p>
        </p:txBody>
      </p:sp>
      <p:sp>
        <p:nvSpPr>
          <p:cNvPr id="4" name="Footer Placeholder 3">
            <a:extLst>
              <a:ext uri="{FF2B5EF4-FFF2-40B4-BE49-F238E27FC236}">
                <a16:creationId xmlns:a16="http://schemas.microsoft.com/office/drawing/2014/main" id="{90D002E5-6C7F-453A-8D7A-030F5B7DA4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5C28CDE-3D7F-4F31-A16D-1FEEE63AEC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42FE72-678E-4667-A5C6-2A014FCAA3DA}" type="slidenum">
              <a:rPr lang="en-IN" smtClean="0"/>
              <a:t>‹#›</a:t>
            </a:fld>
            <a:endParaRPr lang="en-IN"/>
          </a:p>
        </p:txBody>
      </p:sp>
    </p:spTree>
    <p:extLst>
      <p:ext uri="{BB962C8B-B14F-4D97-AF65-F5344CB8AC3E}">
        <p14:creationId xmlns:p14="http://schemas.microsoft.com/office/powerpoint/2010/main" val="4026952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80B33-147E-4B5D-A190-490530F0E5C7}" type="datetimeFigureOut">
              <a:rPr lang="en-IN" smtClean="0"/>
              <a:t>25-07-2021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81246-9495-40A1-86F1-803C19B19CCE}" type="slidenum">
              <a:rPr lang="en-IN" smtClean="0"/>
              <a:t>‹#›</a:t>
            </a:fld>
            <a:endParaRPr lang="en-IN"/>
          </a:p>
        </p:txBody>
      </p:sp>
    </p:spTree>
    <p:extLst>
      <p:ext uri="{BB962C8B-B14F-4D97-AF65-F5344CB8AC3E}">
        <p14:creationId xmlns:p14="http://schemas.microsoft.com/office/powerpoint/2010/main" val="35792342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C3A8C9E-9B58-40B6-A264-C37EE892DA78}" type="datetime1">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42150032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17520-54A4-4C95-8245-17D101213DFF}" type="datetime1">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345413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2AF8A-BFE2-4B71-8647-0AF609C6E6EC}" type="datetime1">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147587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EF8C7E-E9F3-4798-963C-C7F99BD23617}" type="datetime1">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152964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77BF80E-3338-49A9-A38D-D083161B4768}" type="datetime1">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22347190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BDD2C38-2FB7-40B4-B286-11C83C9BC751}" type="datetime1">
              <a:rPr lang="en-IN" smtClean="0"/>
              <a:t>25-07-2021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201646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0384DF-A8A0-4071-819F-837FF7C81546}" type="datetime1">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00834-F670-486F-8E68-7E8834A4BA3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6541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EDFFA7-4A3B-4208-AB7C-BD25B5C59C1F}" type="datetime1">
              <a:rPr lang="en-IN" smtClean="0"/>
              <a:t>25-07-2021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1598350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0A1B1-E2F5-4144-BD02-8B8D1A51968C}" type="datetime1">
              <a:rPr lang="en-IN" smtClean="0"/>
              <a:t>25-07-2021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47784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3B00E0A-B6BE-4FBD-82D4-42B6E2148142}" type="datetime1">
              <a:rPr lang="en-IN" smtClean="0"/>
              <a:t>25-07-2021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277796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26E61C6-B205-4890-AA8E-947E69D26A1D}" type="datetime1">
              <a:rPr lang="en-IN" smtClean="0"/>
              <a:t>25-07-2021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53C00834-F670-486F-8E68-7E8834A4BA38}" type="slidenum">
              <a:rPr lang="en-IN" smtClean="0"/>
              <a:t>‹#›</a:t>
            </a:fld>
            <a:endParaRPr lang="en-IN"/>
          </a:p>
        </p:txBody>
      </p:sp>
    </p:spTree>
    <p:extLst>
      <p:ext uri="{BB962C8B-B14F-4D97-AF65-F5344CB8AC3E}">
        <p14:creationId xmlns:p14="http://schemas.microsoft.com/office/powerpoint/2010/main" val="13139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6E1E3E5-EABC-48B9-AAD2-A9757F2D1A99}" type="datetime1">
              <a:rPr lang="en-IN" smtClean="0"/>
              <a:t>25-07-2021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3C00834-F670-486F-8E68-7E8834A4BA38}" type="slidenum">
              <a:rPr lang="en-IN" smtClean="0"/>
              <a:t>‹#›</a:t>
            </a:fld>
            <a:endParaRPr lang="en-IN"/>
          </a:p>
        </p:txBody>
      </p:sp>
    </p:spTree>
    <p:extLst>
      <p:ext uri="{BB962C8B-B14F-4D97-AF65-F5344CB8AC3E}">
        <p14:creationId xmlns:p14="http://schemas.microsoft.com/office/powerpoint/2010/main" val="11406415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multidimensional-arrays-c-c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time-complexities-of-all-sorting-algorithms/" TargetMode="External"/><Relationship Id="rId2" Type="http://schemas.openxmlformats.org/officeDocument/2006/relationships/hyperlink" Target="https://www.geeksforgeeks.org/sorting-algorithm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ractice.geeksforgeeks.org/explore/?category%5B%5D=Arrays&amp;page=1&amp;category%5B%5D=Array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html/default.asp" TargetMode="External"/><Relationship Id="rId2" Type="http://schemas.openxmlformats.org/officeDocument/2006/relationships/hyperlink" Target="https://www.youtube.com/playlist?list=PLC3y8-rFHvwiLG5IsOAxDkacPGPVYZlO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0jE9aLN6i3I&amp;list=PLA5kSHEE2hqftozoytWg6OOM31ESA9dTL&amp;index=41&amp;ab_channel=freeudemy" TargetMode="External"/><Relationship Id="rId2" Type="http://schemas.openxmlformats.org/officeDocument/2006/relationships/hyperlink" Target="https://www.youtube.com/watch?v=1Rs2ND1ryYc&amp;ab_channel=freeCodeCamp.org" TargetMode="External"/><Relationship Id="rId1" Type="http://schemas.openxmlformats.org/officeDocument/2006/relationships/slideLayout" Target="../slideLayouts/slideLayout2.xml"/><Relationship Id="rId5" Type="http://schemas.openxmlformats.org/officeDocument/2006/relationships/hyperlink" Target="https://www.w3schools.com/css/" TargetMode="External"/><Relationship Id="rId4" Type="http://schemas.openxmlformats.org/officeDocument/2006/relationships/hyperlink" Target="https://www.youtube.com/playlist?list=PLC3y8-rFHvwiLG5IsOAxDkacPGPVYZlO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playlist?list=PLC3y8-rFHvwhI0V5mE9Vu6Nm-nap8EcjV" TargetMode="External"/><Relationship Id="rId2" Type="http://schemas.openxmlformats.org/officeDocument/2006/relationships/hyperlink" Target="https://www.w3schools.com/js/js_htmldom.asp" TargetMode="External"/><Relationship Id="rId1" Type="http://schemas.openxmlformats.org/officeDocument/2006/relationships/slideLayout" Target="../slideLayouts/slideLayout2.xml"/><Relationship Id="rId5" Type="http://schemas.openxmlformats.org/officeDocument/2006/relationships/hyperlink" Target="https://www.youtube.com/watch?v=ZvbzSrg0afE&amp;list=PLlasXeu85E9cQ32gLCvAvr9vNaUccPVNP&amp;index=4" TargetMode="External"/><Relationship Id="rId4" Type="http://schemas.openxmlformats.org/officeDocument/2006/relationships/hyperlink" Target="https://www.w3schools.com/js/default.asp"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GeykycZ4Ixs&amp;ab_channel=CodeWithHar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introduction-to-arrays/" TargetMode="External"/><Relationship Id="rId1" Type="http://schemas.openxmlformats.org/officeDocument/2006/relationships/slideLayout" Target="../slideLayouts/slideLayout2.xml"/><Relationship Id="rId4" Type="http://schemas.openxmlformats.org/officeDocument/2006/relationships/hyperlink" Target="https://en.wikipedia.org/wiki/Locality_of_refer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23D8-C13F-42A0-AD63-097967C30C8B}"/>
              </a:ext>
            </a:extLst>
          </p:cNvPr>
          <p:cNvSpPr>
            <a:spLocks noGrp="1"/>
          </p:cNvSpPr>
          <p:nvPr>
            <p:ph type="ctrTitle"/>
          </p:nvPr>
        </p:nvSpPr>
        <p:spPr>
          <a:xfrm>
            <a:off x="1450427" y="2235200"/>
            <a:ext cx="9144000" cy="2284248"/>
          </a:xfrm>
        </p:spPr>
        <p:txBody>
          <a:bodyPr>
            <a:normAutofit fontScale="90000"/>
          </a:bodyPr>
          <a:lstStyle/>
          <a:p>
            <a:pPr algn="l"/>
            <a:r>
              <a:rPr lang="en-US" sz="4000" dirty="0">
                <a:solidFill>
                  <a:schemeClr val="bg1"/>
                </a:solidFill>
              </a:rPr>
              <a:t>i. </a:t>
            </a:r>
            <a:r>
              <a:rPr lang="en-US" sz="4000" dirty="0">
                <a:solidFill>
                  <a:schemeClr val="bg1"/>
                </a:solidFill>
                <a:hlinkClick r:id="rId2" action="ppaction://hlinksldjump"/>
              </a:rPr>
              <a:t>Frontend </a:t>
            </a:r>
            <a:br>
              <a:rPr lang="en-US" sz="4000" dirty="0">
                <a:solidFill>
                  <a:schemeClr val="bg1"/>
                </a:solidFill>
                <a:hlinkClick r:id="rId2" action="ppaction://hlinksldjump"/>
              </a:rPr>
            </a:br>
            <a:r>
              <a:rPr lang="en-US" sz="4000" dirty="0">
                <a:solidFill>
                  <a:schemeClr val="bg1"/>
                </a:solidFill>
                <a:hlinkClick r:id="rId2" action="ppaction://hlinksldjump"/>
              </a:rPr>
              <a:t>(HTML, CSS, </a:t>
            </a:r>
            <a:r>
              <a:rPr lang="en-US" sz="4000" dirty="0" err="1">
                <a:solidFill>
                  <a:schemeClr val="bg1"/>
                </a:solidFill>
                <a:hlinkClick r:id="rId2" action="ppaction://hlinksldjump"/>
              </a:rPr>
              <a:t>JAVAScript</a:t>
            </a:r>
            <a:r>
              <a:rPr lang="en-US" sz="4000" dirty="0">
                <a:solidFill>
                  <a:schemeClr val="bg1"/>
                </a:solidFill>
                <a:hlinkClick r:id="rId2" action="ppaction://hlinksldjump"/>
              </a:rPr>
              <a:t>)</a:t>
            </a:r>
            <a:br>
              <a:rPr lang="en-US" sz="4000" dirty="0">
                <a:solidFill>
                  <a:schemeClr val="bg1"/>
                </a:solidFill>
                <a:hlinkClick r:id="rId2" action="ppaction://hlinksldjump"/>
              </a:rPr>
            </a:br>
            <a:br>
              <a:rPr lang="en-US" sz="4000" dirty="0">
                <a:solidFill>
                  <a:schemeClr val="bg1"/>
                </a:solidFill>
              </a:rPr>
            </a:br>
            <a:r>
              <a:rPr lang="en-US" sz="4000" dirty="0">
                <a:solidFill>
                  <a:schemeClr val="bg1"/>
                </a:solidFill>
              </a:rPr>
              <a:t>ii. </a:t>
            </a:r>
            <a:r>
              <a:rPr lang="en-US" sz="4000" dirty="0">
                <a:solidFill>
                  <a:schemeClr val="bg1"/>
                </a:solidFill>
                <a:hlinkClick r:id="rId3" action="ppaction://hlinksldjump"/>
              </a:rPr>
              <a:t>Arrays, 2d Arrays, sorting</a:t>
            </a:r>
            <a:endParaRPr lang="en-IN" sz="4000" dirty="0">
              <a:solidFill>
                <a:schemeClr val="bg1"/>
              </a:solidFill>
            </a:endParaRPr>
          </a:p>
        </p:txBody>
      </p:sp>
      <p:sp>
        <p:nvSpPr>
          <p:cNvPr id="3" name="Slide Number Placeholder 2">
            <a:extLst>
              <a:ext uri="{FF2B5EF4-FFF2-40B4-BE49-F238E27FC236}">
                <a16:creationId xmlns:a16="http://schemas.microsoft.com/office/drawing/2014/main" id="{7A1FF5F1-82B7-497C-B065-5891E1EB0A6C}"/>
              </a:ext>
            </a:extLst>
          </p:cNvPr>
          <p:cNvSpPr>
            <a:spLocks noGrp="1"/>
          </p:cNvSpPr>
          <p:nvPr>
            <p:ph type="sldNum" sz="quarter" idx="12"/>
          </p:nvPr>
        </p:nvSpPr>
        <p:spPr/>
        <p:txBody>
          <a:bodyPr/>
          <a:lstStyle/>
          <a:p>
            <a:fld id="{53C00834-F670-486F-8E68-7E8834A4BA38}" type="slidenum">
              <a:rPr lang="en-IN" smtClean="0"/>
              <a:t>1</a:t>
            </a:fld>
            <a:endParaRPr lang="en-IN"/>
          </a:p>
        </p:txBody>
      </p:sp>
    </p:spTree>
    <p:extLst>
      <p:ext uri="{BB962C8B-B14F-4D97-AF65-F5344CB8AC3E}">
        <p14:creationId xmlns:p14="http://schemas.microsoft.com/office/powerpoint/2010/main" val="3630404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78D4-8D9E-4307-9CA6-F08FFA79EC5B}"/>
              </a:ext>
            </a:extLst>
          </p:cNvPr>
          <p:cNvSpPr>
            <a:spLocks noGrp="1"/>
          </p:cNvSpPr>
          <p:nvPr>
            <p:ph type="title"/>
          </p:nvPr>
        </p:nvSpPr>
        <p:spPr/>
        <p:txBody>
          <a:bodyPr/>
          <a:lstStyle/>
          <a:p>
            <a:r>
              <a:rPr lang="en-US" dirty="0"/>
              <a:t>2d Arrays</a:t>
            </a:r>
            <a:endParaRPr lang="en-IN" dirty="0"/>
          </a:p>
        </p:txBody>
      </p:sp>
      <p:sp>
        <p:nvSpPr>
          <p:cNvPr id="3" name="Content Placeholder 2">
            <a:extLst>
              <a:ext uri="{FF2B5EF4-FFF2-40B4-BE49-F238E27FC236}">
                <a16:creationId xmlns:a16="http://schemas.microsoft.com/office/drawing/2014/main" id="{568391EE-7FD4-4762-B762-D270A197CEB9}"/>
              </a:ext>
            </a:extLst>
          </p:cNvPr>
          <p:cNvSpPr>
            <a:spLocks noGrp="1"/>
          </p:cNvSpPr>
          <p:nvPr>
            <p:ph idx="1"/>
          </p:nvPr>
        </p:nvSpPr>
        <p:spPr>
          <a:xfrm>
            <a:off x="2231136" y="2638044"/>
            <a:ext cx="7729728" cy="4219956"/>
          </a:xfrm>
        </p:spPr>
        <p:txBody>
          <a:bodyPr>
            <a:normAutofit/>
          </a:bodyPr>
          <a:lstStyle/>
          <a:p>
            <a:r>
              <a:rPr lang="en-US" dirty="0"/>
              <a:t>An array of one dimensional array is 2 dimensional array, the simplest of multidimensional arrays.</a:t>
            </a:r>
          </a:p>
          <a:p>
            <a:endParaRPr lang="en-US" dirty="0"/>
          </a:p>
          <a:p>
            <a:endParaRPr lang="en-US" dirty="0"/>
          </a:p>
          <a:p>
            <a:endParaRPr lang="en-US" dirty="0"/>
          </a:p>
          <a:p>
            <a:endParaRPr lang="en-US" dirty="0"/>
          </a:p>
          <a:p>
            <a:endParaRPr lang="en-US" dirty="0"/>
          </a:p>
          <a:p>
            <a:r>
              <a:rPr lang="en-US" dirty="0"/>
              <a:t>In order for simpler understanding we visualize it as N X N square matrix but in memory it is stored in continuous location.</a:t>
            </a:r>
          </a:p>
          <a:p>
            <a:r>
              <a:rPr lang="en-US" dirty="0"/>
              <a:t>Visit for detailed learning : </a:t>
            </a:r>
            <a:r>
              <a:rPr lang="en-US" dirty="0">
                <a:hlinkClick r:id="rId2"/>
              </a:rPr>
              <a:t>https://www.geeksforgeeks.org/multidimensional-arrays-c-cpp/</a:t>
            </a:r>
            <a:r>
              <a:rPr lang="en-US" dirty="0"/>
              <a:t>  </a:t>
            </a:r>
          </a:p>
          <a:p>
            <a:endParaRPr lang="en-US" dirty="0"/>
          </a:p>
          <a:p>
            <a:endParaRPr lang="en-US" dirty="0"/>
          </a:p>
          <a:p>
            <a:endParaRPr lang="en-US" dirty="0"/>
          </a:p>
          <a:p>
            <a:pPr marL="0" indent="0">
              <a:buNone/>
            </a:pPr>
            <a:endParaRPr lang="en-US" dirty="0"/>
          </a:p>
          <a:p>
            <a:endParaRPr lang="en-IN" dirty="0"/>
          </a:p>
          <a:p>
            <a:endParaRPr lang="en-IN" dirty="0"/>
          </a:p>
        </p:txBody>
      </p:sp>
      <p:pic>
        <p:nvPicPr>
          <p:cNvPr id="3076" name="Picture 4" descr="two-d">
            <a:extLst>
              <a:ext uri="{FF2B5EF4-FFF2-40B4-BE49-F238E27FC236}">
                <a16:creationId xmlns:a16="http://schemas.microsoft.com/office/drawing/2014/main" id="{D3B39DF1-9E27-4592-910F-9F71F9082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468" y="3429000"/>
            <a:ext cx="4859064" cy="185169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467F9E9-059C-47B3-BEA4-8485B12EA7CD}"/>
              </a:ext>
            </a:extLst>
          </p:cNvPr>
          <p:cNvSpPr>
            <a:spLocks noGrp="1"/>
          </p:cNvSpPr>
          <p:nvPr>
            <p:ph type="sldNum" sz="quarter" idx="12"/>
          </p:nvPr>
        </p:nvSpPr>
        <p:spPr/>
        <p:txBody>
          <a:bodyPr/>
          <a:lstStyle/>
          <a:p>
            <a:fld id="{53C00834-F670-486F-8E68-7E8834A4BA38}" type="slidenum">
              <a:rPr lang="en-IN" smtClean="0"/>
              <a:t>10</a:t>
            </a:fld>
            <a:endParaRPr lang="en-IN"/>
          </a:p>
        </p:txBody>
      </p:sp>
    </p:spTree>
    <p:extLst>
      <p:ext uri="{BB962C8B-B14F-4D97-AF65-F5344CB8AC3E}">
        <p14:creationId xmlns:p14="http://schemas.microsoft.com/office/powerpoint/2010/main" val="1447626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78D4-8D9E-4307-9CA6-F08FFA79EC5B}"/>
              </a:ext>
            </a:extLst>
          </p:cNvPr>
          <p:cNvSpPr>
            <a:spLocks noGrp="1"/>
          </p:cNvSpPr>
          <p:nvPr>
            <p:ph type="title"/>
          </p:nvPr>
        </p:nvSpPr>
        <p:spPr/>
        <p:txBody>
          <a:bodyPr/>
          <a:lstStyle/>
          <a:p>
            <a:r>
              <a:rPr lang="en-US" dirty="0"/>
              <a:t>Sorting Arrays</a:t>
            </a:r>
            <a:endParaRPr lang="en-IN" dirty="0"/>
          </a:p>
        </p:txBody>
      </p:sp>
      <p:sp>
        <p:nvSpPr>
          <p:cNvPr id="3" name="Content Placeholder 2">
            <a:extLst>
              <a:ext uri="{FF2B5EF4-FFF2-40B4-BE49-F238E27FC236}">
                <a16:creationId xmlns:a16="http://schemas.microsoft.com/office/drawing/2014/main" id="{568391EE-7FD4-4762-B762-D270A197CEB9}"/>
              </a:ext>
            </a:extLst>
          </p:cNvPr>
          <p:cNvSpPr>
            <a:spLocks noGrp="1"/>
          </p:cNvSpPr>
          <p:nvPr>
            <p:ph idx="1"/>
          </p:nvPr>
        </p:nvSpPr>
        <p:spPr>
          <a:xfrm>
            <a:off x="2231136" y="2638044"/>
            <a:ext cx="7729728" cy="4036025"/>
          </a:xfrm>
        </p:spPr>
        <p:txBody>
          <a:bodyPr>
            <a:normAutofit/>
          </a:bodyPr>
          <a:lstStyle/>
          <a:p>
            <a:r>
              <a:rPr lang="en-US" dirty="0"/>
              <a:t>Sorting is re-arranging the array elements in ascending or descending order according to the requirement.</a:t>
            </a:r>
          </a:p>
          <a:p>
            <a:r>
              <a:rPr lang="en-US" dirty="0"/>
              <a:t>There are various sorting algorithms used, you can learn it from  :</a:t>
            </a:r>
            <a:r>
              <a:rPr lang="en-IN" dirty="0"/>
              <a:t> </a:t>
            </a:r>
            <a:r>
              <a:rPr lang="en-IN" dirty="0">
                <a:hlinkClick r:id="rId2"/>
              </a:rPr>
              <a:t>https://www.geeksforgeeks.org/sorting-algorithms/</a:t>
            </a:r>
            <a:endParaRPr lang="en-IN" dirty="0"/>
          </a:p>
          <a:p>
            <a:r>
              <a:rPr lang="en-IN" dirty="0"/>
              <a:t>Most popular sorting algorithms one must know are Bubble Sort , Selection sort , Insertion sort , Merge Sort , Quick Sort , Heap Sort , Counting Sort.   </a:t>
            </a:r>
          </a:p>
          <a:p>
            <a:r>
              <a:rPr lang="en-IN" dirty="0"/>
              <a:t>There are various time and space complexities associated with these sorting algorithms so one should use them accordingly. </a:t>
            </a:r>
            <a:r>
              <a:rPr lang="en-IN" dirty="0">
                <a:hlinkClick r:id="rId3"/>
              </a:rPr>
              <a:t>https://www.geeksforgeeks.org/time-complexities-of-all-sorting-algorithms/</a:t>
            </a:r>
            <a:endParaRPr lang="en-IN" dirty="0"/>
          </a:p>
          <a:p>
            <a:endParaRPr lang="en-IN" dirty="0"/>
          </a:p>
          <a:p>
            <a:endParaRPr lang="en-US" dirty="0"/>
          </a:p>
        </p:txBody>
      </p:sp>
      <p:sp>
        <p:nvSpPr>
          <p:cNvPr id="4" name="Slide Number Placeholder 3">
            <a:extLst>
              <a:ext uri="{FF2B5EF4-FFF2-40B4-BE49-F238E27FC236}">
                <a16:creationId xmlns:a16="http://schemas.microsoft.com/office/drawing/2014/main" id="{259C0031-54C1-4C84-90AE-6DAB59DE4A34}"/>
              </a:ext>
            </a:extLst>
          </p:cNvPr>
          <p:cNvSpPr>
            <a:spLocks noGrp="1"/>
          </p:cNvSpPr>
          <p:nvPr>
            <p:ph type="sldNum" sz="quarter" idx="12"/>
          </p:nvPr>
        </p:nvSpPr>
        <p:spPr/>
        <p:txBody>
          <a:bodyPr/>
          <a:lstStyle/>
          <a:p>
            <a:fld id="{53C00834-F670-486F-8E68-7E8834A4BA38}" type="slidenum">
              <a:rPr lang="en-IN" smtClean="0"/>
              <a:t>11</a:t>
            </a:fld>
            <a:endParaRPr lang="en-IN"/>
          </a:p>
        </p:txBody>
      </p:sp>
    </p:spTree>
    <p:extLst>
      <p:ext uri="{BB962C8B-B14F-4D97-AF65-F5344CB8AC3E}">
        <p14:creationId xmlns:p14="http://schemas.microsoft.com/office/powerpoint/2010/main" val="54425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78D4-8D9E-4307-9CA6-F08FFA79EC5B}"/>
              </a:ext>
            </a:extLst>
          </p:cNvPr>
          <p:cNvSpPr>
            <a:spLocks noGrp="1"/>
          </p:cNvSpPr>
          <p:nvPr>
            <p:ph type="title"/>
          </p:nvPr>
        </p:nvSpPr>
        <p:spPr/>
        <p:txBody>
          <a:bodyPr/>
          <a:lstStyle/>
          <a:p>
            <a:r>
              <a:rPr lang="en-US" dirty="0"/>
              <a:t>Test and Implement</a:t>
            </a:r>
            <a:endParaRPr lang="en-IN" dirty="0"/>
          </a:p>
        </p:txBody>
      </p:sp>
      <p:sp>
        <p:nvSpPr>
          <p:cNvPr id="3" name="Content Placeholder 2">
            <a:extLst>
              <a:ext uri="{FF2B5EF4-FFF2-40B4-BE49-F238E27FC236}">
                <a16:creationId xmlns:a16="http://schemas.microsoft.com/office/drawing/2014/main" id="{568391EE-7FD4-4762-B762-D270A197CEB9}"/>
              </a:ext>
            </a:extLst>
          </p:cNvPr>
          <p:cNvSpPr>
            <a:spLocks noGrp="1"/>
          </p:cNvSpPr>
          <p:nvPr>
            <p:ph idx="1"/>
          </p:nvPr>
        </p:nvSpPr>
        <p:spPr>
          <a:xfrm>
            <a:off x="2231136" y="2638044"/>
            <a:ext cx="7729728" cy="3636632"/>
          </a:xfrm>
        </p:spPr>
        <p:txBody>
          <a:bodyPr>
            <a:normAutofit/>
          </a:bodyPr>
          <a:lstStyle/>
          <a:p>
            <a:r>
              <a:rPr lang="en-US" dirty="0"/>
              <a:t>Practicing what you have learned is must. </a:t>
            </a:r>
            <a:r>
              <a:rPr lang="en-IN" dirty="0">
                <a:hlinkClick r:id="rId2"/>
              </a:rPr>
              <a:t>https://practice.geeksforgeeks.org/explore/?category%5B%5D=Arrays&amp;page=1&amp;category%5B%5D=Arrays</a:t>
            </a:r>
            <a:endParaRPr lang="en-IN" dirty="0"/>
          </a:p>
          <a:p>
            <a:r>
              <a:rPr lang="en-IN" dirty="0"/>
              <a:t>Practice various traversals like diagonal (spiral traversal , boundary traversal in 2d array).</a:t>
            </a:r>
          </a:p>
          <a:p>
            <a:r>
              <a:rPr lang="en-IN" dirty="0"/>
              <a:t>In-order to test a candidate, question based on arrays can be asked like what is the time complexity of insert and why it is O(n) , coding problems can be asked. (*</a:t>
            </a:r>
            <a:r>
              <a:rPr lang="en-IN" dirty="0">
                <a:hlinkClick r:id="rId2"/>
              </a:rPr>
              <a:t>link</a:t>
            </a: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8847C2A9-1427-4C3D-BF69-73EC7583A8D2}"/>
              </a:ext>
            </a:extLst>
          </p:cNvPr>
          <p:cNvSpPr>
            <a:spLocks noGrp="1"/>
          </p:cNvSpPr>
          <p:nvPr>
            <p:ph type="sldNum" sz="quarter" idx="12"/>
          </p:nvPr>
        </p:nvSpPr>
        <p:spPr/>
        <p:txBody>
          <a:bodyPr/>
          <a:lstStyle/>
          <a:p>
            <a:fld id="{53C00834-F670-486F-8E68-7E8834A4BA38}" type="slidenum">
              <a:rPr lang="en-IN" smtClean="0"/>
              <a:t>12</a:t>
            </a:fld>
            <a:endParaRPr lang="en-IN"/>
          </a:p>
        </p:txBody>
      </p:sp>
    </p:spTree>
    <p:extLst>
      <p:ext uri="{BB962C8B-B14F-4D97-AF65-F5344CB8AC3E}">
        <p14:creationId xmlns:p14="http://schemas.microsoft.com/office/powerpoint/2010/main" val="6745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3ED6-F314-4B0F-A139-7F037983F467}"/>
              </a:ext>
            </a:extLst>
          </p:cNvPr>
          <p:cNvSpPr>
            <a:spLocks noGrp="1"/>
          </p:cNvSpPr>
          <p:nvPr>
            <p:ph type="title"/>
          </p:nvPr>
        </p:nvSpPr>
        <p:spPr>
          <a:xfrm>
            <a:off x="1334814" y="964692"/>
            <a:ext cx="9637986" cy="1188720"/>
          </a:xfrm>
        </p:spPr>
        <p:txBody>
          <a:bodyPr/>
          <a:lstStyle/>
          <a:p>
            <a:r>
              <a:rPr lang="en-US" dirty="0">
                <a:latin typeface="Times New Roman" panose="02020603050405020304" pitchFamily="18" charset="0"/>
                <a:cs typeface="Times New Roman" panose="02020603050405020304" pitchFamily="18" charset="0"/>
              </a:rPr>
              <a:t>Let’s Begin </a:t>
            </a:r>
            <a:r>
              <a:rPr lang="en-US" dirty="0" err="1">
                <a:latin typeface="Times New Roman" panose="02020603050405020304" pitchFamily="18" charset="0"/>
                <a:cs typeface="Times New Roman" panose="02020603050405020304" pitchFamily="18" charset="0"/>
              </a:rPr>
              <a:t>FROntend</a:t>
            </a:r>
            <a:r>
              <a:rPr lang="en-US" dirty="0">
                <a:latin typeface="Times New Roman" panose="02020603050405020304" pitchFamily="18" charset="0"/>
                <a:cs typeface="Times New Roman" panose="02020603050405020304" pitchFamily="18" charset="0"/>
              </a:rPr>
              <a:t> from scratch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783AF-FD69-44A5-84E1-96755B297FE8}"/>
              </a:ext>
            </a:extLst>
          </p:cNvPr>
          <p:cNvSpPr>
            <a:spLocks noGrp="1"/>
          </p:cNvSpPr>
          <p:nvPr>
            <p:ph idx="1"/>
          </p:nvPr>
        </p:nvSpPr>
        <p:spPr/>
        <p:txBody>
          <a:bodyPr/>
          <a:lstStyle/>
          <a:p>
            <a:r>
              <a:rPr lang="en-US" dirty="0">
                <a:hlinkClick r:id="rId2" action="ppaction://hlinksldjump"/>
              </a:rPr>
              <a:t>What is HTML, CSS, JavaScript?</a:t>
            </a:r>
            <a:endParaRPr lang="en-US" dirty="0"/>
          </a:p>
          <a:p>
            <a:r>
              <a:rPr lang="en-US" dirty="0">
                <a:hlinkClick r:id="rId3" action="ppaction://hlinksldjump"/>
              </a:rPr>
              <a:t>Learn HTML </a:t>
            </a:r>
            <a:endParaRPr lang="en-US" dirty="0"/>
          </a:p>
          <a:p>
            <a:r>
              <a:rPr lang="en-US" dirty="0">
                <a:hlinkClick r:id="rId4" action="ppaction://hlinksldjump"/>
              </a:rPr>
              <a:t>Learn CSS </a:t>
            </a:r>
            <a:endParaRPr lang="en-US" dirty="0"/>
          </a:p>
          <a:p>
            <a:r>
              <a:rPr lang="en-US" dirty="0">
                <a:hlinkClick r:id="rId5" action="ppaction://hlinksldjump"/>
              </a:rPr>
              <a:t>Learn JavaScript</a:t>
            </a:r>
            <a:endParaRPr lang="en-US" dirty="0"/>
          </a:p>
          <a:p>
            <a:r>
              <a:rPr lang="en-US" dirty="0">
                <a:highlight>
                  <a:srgbClr val="FFFF00"/>
                </a:highlight>
                <a:hlinkClick r:id="rId6" action="ppaction://hlinksldjump"/>
              </a:rPr>
              <a:t>Test &amp; Implement your knowledge</a:t>
            </a:r>
            <a:endParaRPr lang="en-US" dirty="0">
              <a:highlight>
                <a:srgbClr val="FFFF00"/>
              </a:highlight>
            </a:endParaRPr>
          </a:p>
          <a:p>
            <a:pPr marL="0" indent="0">
              <a:buNone/>
            </a:pPr>
            <a:r>
              <a:rPr lang="en-US" dirty="0"/>
              <a:t> </a:t>
            </a:r>
          </a:p>
        </p:txBody>
      </p:sp>
      <p:sp>
        <p:nvSpPr>
          <p:cNvPr id="4" name="Slide Number Placeholder 3">
            <a:extLst>
              <a:ext uri="{FF2B5EF4-FFF2-40B4-BE49-F238E27FC236}">
                <a16:creationId xmlns:a16="http://schemas.microsoft.com/office/drawing/2014/main" id="{3C2AE6D1-BC91-44CB-949A-B27AA7BF088E}"/>
              </a:ext>
            </a:extLst>
          </p:cNvPr>
          <p:cNvSpPr>
            <a:spLocks noGrp="1"/>
          </p:cNvSpPr>
          <p:nvPr>
            <p:ph type="sldNum" sz="quarter" idx="12"/>
          </p:nvPr>
        </p:nvSpPr>
        <p:spPr/>
        <p:txBody>
          <a:bodyPr/>
          <a:lstStyle/>
          <a:p>
            <a:fld id="{53C00834-F670-486F-8E68-7E8834A4BA38}" type="slidenum">
              <a:rPr lang="en-IN" smtClean="0"/>
              <a:t>2</a:t>
            </a:fld>
            <a:endParaRPr lang="en-IN"/>
          </a:p>
        </p:txBody>
      </p:sp>
    </p:spTree>
    <p:extLst>
      <p:ext uri="{BB962C8B-B14F-4D97-AF65-F5344CB8AC3E}">
        <p14:creationId xmlns:p14="http://schemas.microsoft.com/office/powerpoint/2010/main" val="389887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l="10000" t="-22000" r="10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7107-39B4-4BB9-8DE0-541420C27B65}"/>
              </a:ext>
            </a:extLst>
          </p:cNvPr>
          <p:cNvSpPr>
            <a:spLocks noGrp="1"/>
          </p:cNvSpPr>
          <p:nvPr>
            <p:ph type="title"/>
          </p:nvPr>
        </p:nvSpPr>
        <p:spPr>
          <a:xfrm>
            <a:off x="2231136" y="1117973"/>
            <a:ext cx="7729728" cy="1188720"/>
          </a:xfrm>
        </p:spPr>
        <p:txBody>
          <a:bodyPr/>
          <a:lstStyle/>
          <a:p>
            <a:r>
              <a:rPr lang="en-US" dirty="0"/>
              <a:t>What is html, </a:t>
            </a:r>
            <a:r>
              <a:rPr lang="en-US" dirty="0" err="1"/>
              <a:t>css</a:t>
            </a:r>
            <a:r>
              <a:rPr lang="en-US" dirty="0"/>
              <a:t>, </a:t>
            </a:r>
            <a:r>
              <a:rPr lang="en-US" dirty="0" err="1"/>
              <a:t>javascript</a:t>
            </a:r>
            <a:r>
              <a:rPr lang="en-US" dirty="0"/>
              <a:t>?</a:t>
            </a:r>
            <a:endParaRPr lang="en-IN" dirty="0"/>
          </a:p>
        </p:txBody>
      </p:sp>
      <p:sp>
        <p:nvSpPr>
          <p:cNvPr id="3" name="Content Placeholder 2">
            <a:extLst>
              <a:ext uri="{FF2B5EF4-FFF2-40B4-BE49-F238E27FC236}">
                <a16:creationId xmlns:a16="http://schemas.microsoft.com/office/drawing/2014/main" id="{93A9EA26-4FA4-4FB2-9930-A6CD7838858E}"/>
              </a:ext>
            </a:extLst>
          </p:cNvPr>
          <p:cNvSpPr>
            <a:spLocks noGrp="1"/>
          </p:cNvSpPr>
          <p:nvPr>
            <p:ph idx="1"/>
          </p:nvPr>
        </p:nvSpPr>
        <p:spPr/>
        <p:txBody>
          <a:bodyPr>
            <a:normAutofit/>
          </a:bodyPr>
          <a:lstStyle/>
          <a:p>
            <a:r>
              <a:rPr lang="en-US" sz="2000" dirty="0"/>
              <a:t>HTML, CSS, JavaScript are the building blocks to launch your career into web development. </a:t>
            </a:r>
          </a:p>
          <a:p>
            <a:r>
              <a:rPr lang="en-US" sz="2000" dirty="0"/>
              <a:t>In a website the structure is given by HTML, the look or styles are given by CSS, and the functionality are added by JavaScript. Together they make the frontend part of the website.</a:t>
            </a:r>
          </a:p>
          <a:p>
            <a:r>
              <a:rPr lang="en-US" sz="2000" dirty="0"/>
              <a:t>There are various other technologies like react which are front end frameworks , but having some knowledge of HTML, CSS, JavaScript is always required.</a:t>
            </a:r>
            <a:endParaRPr lang="en-IN" sz="2000" dirty="0"/>
          </a:p>
        </p:txBody>
      </p:sp>
      <p:sp>
        <p:nvSpPr>
          <p:cNvPr id="4" name="Slide Number Placeholder 3">
            <a:extLst>
              <a:ext uri="{FF2B5EF4-FFF2-40B4-BE49-F238E27FC236}">
                <a16:creationId xmlns:a16="http://schemas.microsoft.com/office/drawing/2014/main" id="{95992212-DEC8-481A-BF37-E7B325E33097}"/>
              </a:ext>
            </a:extLst>
          </p:cNvPr>
          <p:cNvSpPr>
            <a:spLocks noGrp="1"/>
          </p:cNvSpPr>
          <p:nvPr>
            <p:ph type="sldNum" sz="quarter" idx="12"/>
          </p:nvPr>
        </p:nvSpPr>
        <p:spPr/>
        <p:txBody>
          <a:bodyPr/>
          <a:lstStyle/>
          <a:p>
            <a:fld id="{53C00834-F670-486F-8E68-7E8834A4BA38}" type="slidenum">
              <a:rPr lang="en-IN" smtClean="0"/>
              <a:t>3</a:t>
            </a:fld>
            <a:endParaRPr lang="en-IN"/>
          </a:p>
        </p:txBody>
      </p:sp>
    </p:spTree>
    <p:extLst>
      <p:ext uri="{BB962C8B-B14F-4D97-AF65-F5344CB8AC3E}">
        <p14:creationId xmlns:p14="http://schemas.microsoft.com/office/powerpoint/2010/main" val="296871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2DF8-9587-4DC4-82DA-D5135EA8BD2C}"/>
              </a:ext>
            </a:extLst>
          </p:cNvPr>
          <p:cNvSpPr>
            <a:spLocks noGrp="1"/>
          </p:cNvSpPr>
          <p:nvPr>
            <p:ph type="title"/>
          </p:nvPr>
        </p:nvSpPr>
        <p:spPr/>
        <p:txBody>
          <a:bodyPr/>
          <a:lstStyle/>
          <a:p>
            <a:r>
              <a:rPr lang="en-US" dirty="0"/>
              <a:t>HTML</a:t>
            </a:r>
            <a:endParaRPr lang="en-IN" dirty="0"/>
          </a:p>
        </p:txBody>
      </p:sp>
      <p:sp>
        <p:nvSpPr>
          <p:cNvPr id="3" name="Content Placeholder 2">
            <a:extLst>
              <a:ext uri="{FF2B5EF4-FFF2-40B4-BE49-F238E27FC236}">
                <a16:creationId xmlns:a16="http://schemas.microsoft.com/office/drawing/2014/main" id="{315B9B59-86F2-47CA-B157-5C95BC46D9F2}"/>
              </a:ext>
            </a:extLst>
          </p:cNvPr>
          <p:cNvSpPr>
            <a:spLocks noGrp="1"/>
          </p:cNvSpPr>
          <p:nvPr>
            <p:ph idx="1"/>
          </p:nvPr>
        </p:nvSpPr>
        <p:spPr>
          <a:xfrm>
            <a:off x="2231136" y="2638044"/>
            <a:ext cx="7729728" cy="4120108"/>
          </a:xfrm>
        </p:spPr>
        <p:txBody>
          <a:bodyPr>
            <a:normAutofit lnSpcReduction="10000"/>
          </a:bodyPr>
          <a:lstStyle/>
          <a:p>
            <a:r>
              <a:rPr lang="en-US" dirty="0"/>
              <a:t>Html is written inside tags. Different tags have different functionality. </a:t>
            </a:r>
          </a:p>
          <a:p>
            <a:r>
              <a:rPr lang="en-US" dirty="0"/>
              <a:t>Know the code flow in an html document.  Get familiar with mostly used tags.</a:t>
            </a:r>
          </a:p>
          <a:p>
            <a:r>
              <a:rPr lang="en-US" dirty="0"/>
              <a:t>Following are must to know tags in html :</a:t>
            </a:r>
          </a:p>
          <a:p>
            <a:pPr marL="342900" indent="-342900">
              <a:buFont typeface="+mj-lt"/>
              <a:buAutoNum type="arabicPeriod"/>
            </a:pPr>
            <a:r>
              <a:rPr lang="en-US" dirty="0"/>
              <a:t>&lt;head&gt; ,  &lt;body&gt;</a:t>
            </a:r>
            <a:endParaRPr lang="en-IN" dirty="0"/>
          </a:p>
          <a:p>
            <a:pPr marL="342900" indent="-342900">
              <a:buFont typeface="+mj-lt"/>
              <a:buAutoNum type="arabicPeriod"/>
            </a:pPr>
            <a:r>
              <a:rPr lang="en-IN" dirty="0"/>
              <a:t>&lt;h1&gt;,  &lt;h2&gt;,  &lt;a&gt; ,  &lt;p&gt; ,  &lt;div&gt;,  &lt;</a:t>
            </a:r>
            <a:r>
              <a:rPr lang="en-IN" dirty="0" err="1"/>
              <a:t>img</a:t>
            </a:r>
            <a:r>
              <a:rPr lang="en-IN" dirty="0"/>
              <a:t>&gt;,  &lt;</a:t>
            </a:r>
            <a:r>
              <a:rPr lang="en-IN" dirty="0" err="1"/>
              <a:t>br</a:t>
            </a:r>
            <a:r>
              <a:rPr lang="en-IN" dirty="0"/>
              <a:t>&gt;,  &lt;button&gt; , &lt;pre&gt;  </a:t>
            </a:r>
          </a:p>
          <a:p>
            <a:pPr marL="0" indent="0">
              <a:buNone/>
            </a:pPr>
            <a:endParaRPr lang="en-IN" dirty="0"/>
          </a:p>
          <a:p>
            <a:pPr marL="0" indent="0">
              <a:buNone/>
            </a:pPr>
            <a:r>
              <a:rPr lang="en-IN" dirty="0"/>
              <a:t>Follow these Free Resources to begin learning</a:t>
            </a:r>
          </a:p>
          <a:p>
            <a:r>
              <a:rPr lang="en-IN" dirty="0">
                <a:hlinkClick r:id="rId2"/>
              </a:rPr>
              <a:t>https://www.youtube.com/playlist?list=PLC3y8-rFHvwiLG5IsOAxDkacPGPVYZlOT</a:t>
            </a:r>
            <a:r>
              <a:rPr lang="en-IN" dirty="0"/>
              <a:t> (Follow this playlist to get started with html </a:t>
            </a:r>
            <a:r>
              <a:rPr lang="en-IN" dirty="0" err="1"/>
              <a:t>css</a:t>
            </a:r>
            <a:r>
              <a:rPr lang="en-IN" dirty="0"/>
              <a:t> in a guided way)</a:t>
            </a:r>
            <a:endParaRPr lang="en-IN" dirty="0">
              <a:hlinkClick r:id="rId3"/>
            </a:endParaRPr>
          </a:p>
          <a:p>
            <a:r>
              <a:rPr lang="en-IN" dirty="0">
                <a:hlinkClick r:id="rId3"/>
              </a:rPr>
              <a:t>https://www.w3schools.com/html/default.asp</a:t>
            </a:r>
            <a:r>
              <a:rPr lang="en-IN" dirty="0"/>
              <a:t> (Don’t forget to check out w3 schools)</a:t>
            </a:r>
          </a:p>
          <a:p>
            <a:endParaRPr lang="en-US" dirty="0"/>
          </a:p>
        </p:txBody>
      </p:sp>
      <p:sp>
        <p:nvSpPr>
          <p:cNvPr id="4" name="Slide Number Placeholder 3">
            <a:extLst>
              <a:ext uri="{FF2B5EF4-FFF2-40B4-BE49-F238E27FC236}">
                <a16:creationId xmlns:a16="http://schemas.microsoft.com/office/drawing/2014/main" id="{95A4FCE4-21A6-487B-AF79-35DD8DDA9F95}"/>
              </a:ext>
            </a:extLst>
          </p:cNvPr>
          <p:cNvSpPr>
            <a:spLocks noGrp="1"/>
          </p:cNvSpPr>
          <p:nvPr>
            <p:ph type="sldNum" sz="quarter" idx="12"/>
          </p:nvPr>
        </p:nvSpPr>
        <p:spPr/>
        <p:txBody>
          <a:bodyPr/>
          <a:lstStyle/>
          <a:p>
            <a:fld id="{53C00834-F670-486F-8E68-7E8834A4BA38}" type="slidenum">
              <a:rPr lang="en-IN" smtClean="0"/>
              <a:t>4</a:t>
            </a:fld>
            <a:endParaRPr lang="en-IN"/>
          </a:p>
        </p:txBody>
      </p:sp>
    </p:spTree>
    <p:extLst>
      <p:ext uri="{BB962C8B-B14F-4D97-AF65-F5344CB8AC3E}">
        <p14:creationId xmlns:p14="http://schemas.microsoft.com/office/powerpoint/2010/main" val="129074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2DF8-9587-4DC4-82DA-D5135EA8BD2C}"/>
              </a:ext>
            </a:extLst>
          </p:cNvPr>
          <p:cNvSpPr>
            <a:spLocks noGrp="1"/>
          </p:cNvSpPr>
          <p:nvPr>
            <p:ph type="title"/>
          </p:nvPr>
        </p:nvSpPr>
        <p:spPr/>
        <p:txBody>
          <a:bodyPr/>
          <a:lstStyle/>
          <a:p>
            <a:r>
              <a:rPr lang="en-US" dirty="0"/>
              <a:t>CSS</a:t>
            </a:r>
            <a:endParaRPr lang="en-IN" dirty="0"/>
          </a:p>
        </p:txBody>
      </p:sp>
      <p:sp>
        <p:nvSpPr>
          <p:cNvPr id="3" name="Content Placeholder 2">
            <a:extLst>
              <a:ext uri="{FF2B5EF4-FFF2-40B4-BE49-F238E27FC236}">
                <a16:creationId xmlns:a16="http://schemas.microsoft.com/office/drawing/2014/main" id="{315B9B59-86F2-47CA-B157-5C95BC46D9F2}"/>
              </a:ext>
            </a:extLst>
          </p:cNvPr>
          <p:cNvSpPr>
            <a:spLocks noGrp="1"/>
          </p:cNvSpPr>
          <p:nvPr>
            <p:ph idx="1"/>
          </p:nvPr>
        </p:nvSpPr>
        <p:spPr>
          <a:xfrm>
            <a:off x="2231136" y="2549942"/>
            <a:ext cx="7729728" cy="4309294"/>
          </a:xfrm>
        </p:spPr>
        <p:txBody>
          <a:bodyPr>
            <a:normAutofit fontScale="92500" lnSpcReduction="20000"/>
          </a:bodyPr>
          <a:lstStyle/>
          <a:p>
            <a:r>
              <a:rPr lang="en-US" dirty="0"/>
              <a:t>CSS is used to style the html document. </a:t>
            </a:r>
          </a:p>
          <a:p>
            <a:r>
              <a:rPr lang="en-US" dirty="0"/>
              <a:t>Learn by adding </a:t>
            </a:r>
            <a:r>
              <a:rPr lang="en-US" dirty="0" err="1"/>
              <a:t>css</a:t>
            </a:r>
            <a:r>
              <a:rPr lang="en-US" dirty="0"/>
              <a:t> attributed to the created html tags . You may follow this video </a:t>
            </a:r>
            <a:r>
              <a:rPr lang="en-US" dirty="0">
                <a:hlinkClick r:id="rId2"/>
              </a:rPr>
              <a:t>https://www.youtube.com/watch?v=1Rs2ND1ryYc&amp;ab_channel=freeCodeCamp.org</a:t>
            </a:r>
            <a:endParaRPr lang="en-US" dirty="0"/>
          </a:p>
          <a:p>
            <a:r>
              <a:rPr lang="en-US" dirty="0"/>
              <a:t>CSS is the most important part in front-end because this is what troubles the most, but don’t worry, remember you can always google things up (There is chance that solution to what you are looking always exists somewhere in the web :) .</a:t>
            </a:r>
          </a:p>
          <a:p>
            <a:r>
              <a:rPr lang="en-US" dirty="0"/>
              <a:t>Bootstrap : - We generally don’t write the </a:t>
            </a:r>
            <a:r>
              <a:rPr lang="en-US" dirty="0" err="1"/>
              <a:t>css</a:t>
            </a:r>
            <a:r>
              <a:rPr lang="en-US" dirty="0"/>
              <a:t> from scratch instead include bootstrap in our document and use the pre written code to load components.(*</a:t>
            </a:r>
            <a:r>
              <a:rPr lang="en-US" dirty="0">
                <a:hlinkClick r:id="rId3"/>
              </a:rPr>
              <a:t>link to get going with bootstrap</a:t>
            </a:r>
            <a:r>
              <a:rPr lang="en-US" dirty="0"/>
              <a:t>)</a:t>
            </a:r>
            <a:endParaRPr lang="en-IN" dirty="0"/>
          </a:p>
          <a:p>
            <a:pPr marL="0" indent="0">
              <a:buNone/>
            </a:pPr>
            <a:r>
              <a:rPr lang="en-IN" dirty="0"/>
              <a:t>Follow these Free Resources to begin learning :</a:t>
            </a:r>
          </a:p>
          <a:p>
            <a:r>
              <a:rPr lang="en-IN" dirty="0">
                <a:hlinkClick r:id="rId4"/>
              </a:rPr>
              <a:t>https://www.youtube.com/playlist?list=PLC3y8-rFHvwiLG5IsOAxDkacPGPVYZlOT</a:t>
            </a:r>
            <a:r>
              <a:rPr lang="en-IN" dirty="0"/>
              <a:t> (Follow this playlist to get started with html </a:t>
            </a:r>
            <a:r>
              <a:rPr lang="en-IN" dirty="0" err="1"/>
              <a:t>css</a:t>
            </a:r>
            <a:r>
              <a:rPr lang="en-IN" dirty="0"/>
              <a:t> in a guided way)</a:t>
            </a:r>
          </a:p>
          <a:p>
            <a:r>
              <a:rPr lang="en-IN" dirty="0">
                <a:hlinkClick r:id="rId5"/>
              </a:rPr>
              <a:t>https://www.w3schools.com/css/</a:t>
            </a:r>
            <a:r>
              <a:rPr lang="en-IN" dirty="0"/>
              <a:t> (Don’t forget to check out w3 schools)</a:t>
            </a:r>
          </a:p>
          <a:p>
            <a:r>
              <a:rPr lang="en-IN" dirty="0"/>
              <a:t>The bootstrap documentation is enough to include it in your project , but still if you want you are free to lookup on </a:t>
            </a:r>
            <a:r>
              <a:rPr lang="en-IN" dirty="0" err="1"/>
              <a:t>Youtube</a:t>
            </a:r>
            <a:r>
              <a:rPr lang="en-IN" dirty="0"/>
              <a:t>. </a:t>
            </a:r>
            <a:endParaRPr lang="en-US" dirty="0"/>
          </a:p>
        </p:txBody>
      </p:sp>
      <p:sp>
        <p:nvSpPr>
          <p:cNvPr id="4" name="Slide Number Placeholder 3">
            <a:extLst>
              <a:ext uri="{FF2B5EF4-FFF2-40B4-BE49-F238E27FC236}">
                <a16:creationId xmlns:a16="http://schemas.microsoft.com/office/drawing/2014/main" id="{ECB3AC47-C014-4FA7-A51C-52476D7027BB}"/>
              </a:ext>
            </a:extLst>
          </p:cNvPr>
          <p:cNvSpPr>
            <a:spLocks noGrp="1"/>
          </p:cNvSpPr>
          <p:nvPr>
            <p:ph type="sldNum" sz="quarter" idx="12"/>
          </p:nvPr>
        </p:nvSpPr>
        <p:spPr/>
        <p:txBody>
          <a:bodyPr/>
          <a:lstStyle/>
          <a:p>
            <a:fld id="{53C00834-F670-486F-8E68-7E8834A4BA38}" type="slidenum">
              <a:rPr lang="en-IN" smtClean="0"/>
              <a:t>5</a:t>
            </a:fld>
            <a:endParaRPr lang="en-IN"/>
          </a:p>
        </p:txBody>
      </p:sp>
    </p:spTree>
    <p:extLst>
      <p:ext uri="{BB962C8B-B14F-4D97-AF65-F5344CB8AC3E}">
        <p14:creationId xmlns:p14="http://schemas.microsoft.com/office/powerpoint/2010/main" val="245843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2DF8-9587-4DC4-82DA-D5135EA8BD2C}"/>
              </a:ext>
            </a:extLst>
          </p:cNvPr>
          <p:cNvSpPr>
            <a:spLocks noGrp="1"/>
          </p:cNvSpPr>
          <p:nvPr>
            <p:ph type="title"/>
          </p:nvPr>
        </p:nvSpPr>
        <p:spPr/>
        <p:txBody>
          <a:bodyPr/>
          <a:lstStyle/>
          <a:p>
            <a:r>
              <a:rPr lang="en-US" dirty="0" err="1"/>
              <a:t>Javascript</a:t>
            </a:r>
            <a:endParaRPr lang="en-IN" dirty="0"/>
          </a:p>
        </p:txBody>
      </p:sp>
      <p:sp>
        <p:nvSpPr>
          <p:cNvPr id="3" name="Content Placeholder 2">
            <a:extLst>
              <a:ext uri="{FF2B5EF4-FFF2-40B4-BE49-F238E27FC236}">
                <a16:creationId xmlns:a16="http://schemas.microsoft.com/office/drawing/2014/main" id="{315B9B59-86F2-47CA-B157-5C95BC46D9F2}"/>
              </a:ext>
            </a:extLst>
          </p:cNvPr>
          <p:cNvSpPr>
            <a:spLocks noGrp="1"/>
          </p:cNvSpPr>
          <p:nvPr>
            <p:ph idx="1"/>
          </p:nvPr>
        </p:nvSpPr>
        <p:spPr>
          <a:xfrm>
            <a:off x="2231136" y="2638044"/>
            <a:ext cx="7729728" cy="3825818"/>
          </a:xfrm>
        </p:spPr>
        <p:txBody>
          <a:bodyPr>
            <a:normAutofit fontScale="92500" lnSpcReduction="20000"/>
          </a:bodyPr>
          <a:lstStyle/>
          <a:p>
            <a:r>
              <a:rPr lang="en-US" dirty="0"/>
              <a:t>JavaScript is the world’s most popular language.  JavaScript add functionality to your website. </a:t>
            </a:r>
          </a:p>
          <a:p>
            <a:r>
              <a:rPr lang="en-US" dirty="0"/>
              <a:t>Get to know </a:t>
            </a:r>
            <a:r>
              <a:rPr lang="en-IN" dirty="0"/>
              <a:t>JavaScript HTML DOM (</a:t>
            </a:r>
            <a:r>
              <a:rPr lang="en-IN" dirty="0">
                <a:hlinkClick r:id="rId2"/>
              </a:rPr>
              <a:t>https://www.w3schools.com/js/js_htmldom.asp</a:t>
            </a:r>
            <a:r>
              <a:rPr lang="en-IN" dirty="0"/>
              <a:t>).</a:t>
            </a:r>
          </a:p>
          <a:p>
            <a:pPr marL="0" indent="0">
              <a:buNone/>
            </a:pPr>
            <a:r>
              <a:rPr lang="en-IN" dirty="0"/>
              <a:t>Free Resources :</a:t>
            </a:r>
          </a:p>
          <a:p>
            <a:r>
              <a:rPr lang="en-IN" dirty="0">
                <a:hlinkClick r:id="rId3"/>
              </a:rPr>
              <a:t>https://www.youtube.com/playlist?list=PLC3y8-rFHvwhI0V5mE9Vu6Nm-nap8EcjV</a:t>
            </a:r>
            <a:r>
              <a:rPr lang="en-IN" dirty="0"/>
              <a:t>  (Follow this playlist to learn beginner level JavaScript)</a:t>
            </a:r>
          </a:p>
          <a:p>
            <a:r>
              <a:rPr lang="en-IN" dirty="0">
                <a:hlinkClick r:id="rId4"/>
              </a:rPr>
              <a:t>https://www.w3schools.com/js/default.asp</a:t>
            </a:r>
            <a:r>
              <a:rPr lang="en-IN" dirty="0"/>
              <a:t> (W3schools, must check out this)</a:t>
            </a:r>
          </a:p>
          <a:p>
            <a:r>
              <a:rPr lang="en-IN" dirty="0">
                <a:hlinkClick r:id="rId5"/>
              </a:rPr>
              <a:t>https://www.youtube.com/watch?v=ZvbzSrg0afE&amp;list=PLlasXeu85E9cQ32gLCvAvr9vNaUccPVNP&amp;index=4</a:t>
            </a:r>
            <a:r>
              <a:rPr lang="en-IN" dirty="0"/>
              <a:t> (Intermediate level JavaScript)</a:t>
            </a:r>
          </a:p>
          <a:p>
            <a:r>
              <a:rPr lang="en-IN" dirty="0"/>
              <a:t>Pro tip-  You can make use of git hub student developer pack to ger free subscription of top educating websites like Frontend Masters and do great courses for free.</a:t>
            </a:r>
          </a:p>
          <a:p>
            <a:endParaRPr lang="en-IN" dirty="0"/>
          </a:p>
          <a:p>
            <a:endParaRPr lang="en-US" dirty="0"/>
          </a:p>
        </p:txBody>
      </p:sp>
      <p:sp>
        <p:nvSpPr>
          <p:cNvPr id="4" name="Slide Number Placeholder 3">
            <a:extLst>
              <a:ext uri="{FF2B5EF4-FFF2-40B4-BE49-F238E27FC236}">
                <a16:creationId xmlns:a16="http://schemas.microsoft.com/office/drawing/2014/main" id="{4BCF5935-6706-42B3-98C2-738DB3C9390D}"/>
              </a:ext>
            </a:extLst>
          </p:cNvPr>
          <p:cNvSpPr>
            <a:spLocks noGrp="1"/>
          </p:cNvSpPr>
          <p:nvPr>
            <p:ph type="sldNum" sz="quarter" idx="12"/>
          </p:nvPr>
        </p:nvSpPr>
        <p:spPr/>
        <p:txBody>
          <a:bodyPr/>
          <a:lstStyle/>
          <a:p>
            <a:fld id="{53C00834-F670-486F-8E68-7E8834A4BA38}" type="slidenum">
              <a:rPr lang="en-IN" smtClean="0"/>
              <a:t>6</a:t>
            </a:fld>
            <a:endParaRPr lang="en-IN"/>
          </a:p>
        </p:txBody>
      </p:sp>
    </p:spTree>
    <p:extLst>
      <p:ext uri="{BB962C8B-B14F-4D97-AF65-F5344CB8AC3E}">
        <p14:creationId xmlns:p14="http://schemas.microsoft.com/office/powerpoint/2010/main" val="274339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C70A-C7EE-4D82-9CAD-AEEDD433EB7E}"/>
              </a:ext>
            </a:extLst>
          </p:cNvPr>
          <p:cNvSpPr>
            <a:spLocks noGrp="1"/>
          </p:cNvSpPr>
          <p:nvPr>
            <p:ph type="title"/>
          </p:nvPr>
        </p:nvSpPr>
        <p:spPr/>
        <p:txBody>
          <a:bodyPr/>
          <a:lstStyle/>
          <a:p>
            <a:r>
              <a:rPr lang="en-US" dirty="0"/>
              <a:t>Test and Implement</a:t>
            </a:r>
            <a:endParaRPr lang="en-IN" dirty="0"/>
          </a:p>
        </p:txBody>
      </p:sp>
      <p:sp>
        <p:nvSpPr>
          <p:cNvPr id="3" name="Content Placeholder 2">
            <a:extLst>
              <a:ext uri="{FF2B5EF4-FFF2-40B4-BE49-F238E27FC236}">
                <a16:creationId xmlns:a16="http://schemas.microsoft.com/office/drawing/2014/main" id="{5C40500E-4969-49C4-8832-D9685B0DBC2C}"/>
              </a:ext>
            </a:extLst>
          </p:cNvPr>
          <p:cNvSpPr>
            <a:spLocks noGrp="1"/>
          </p:cNvSpPr>
          <p:nvPr>
            <p:ph idx="1"/>
          </p:nvPr>
        </p:nvSpPr>
        <p:spPr>
          <a:xfrm>
            <a:off x="2231136" y="2638044"/>
            <a:ext cx="7729728" cy="3373873"/>
          </a:xfrm>
        </p:spPr>
        <p:txBody>
          <a:bodyPr>
            <a:normAutofit/>
          </a:bodyPr>
          <a:lstStyle/>
          <a:p>
            <a:r>
              <a:rPr lang="en-US" dirty="0"/>
              <a:t>In order to test a candidates level of grasp in front end he/she can be asked to present his projects and also explain them in short.</a:t>
            </a:r>
          </a:p>
          <a:p>
            <a:r>
              <a:rPr lang="en-US" dirty="0"/>
              <a:t>The present assignment which I am doing is another way of testing the skills.  To see how good one has understood is to ask him teach what he has understood.</a:t>
            </a:r>
          </a:p>
          <a:p>
            <a:r>
              <a:rPr lang="en-US" dirty="0"/>
              <a:t>One more way can be implement what you have learned this way you can test how much you have understood.</a:t>
            </a:r>
          </a:p>
          <a:p>
            <a:r>
              <a:rPr lang="en-US" dirty="0"/>
              <a:t>Do projects: </a:t>
            </a:r>
            <a:r>
              <a:rPr lang="en-US" dirty="0">
                <a:hlinkClick r:id="rId2"/>
              </a:rPr>
              <a:t>https://www.youtube.com/watch?v=GeykycZ4Ixs&amp;ab_channel=CodeWithHarry</a:t>
            </a:r>
            <a:endParaRPr lang="en-US" dirty="0"/>
          </a:p>
          <a:p>
            <a:endParaRPr lang="en-US" dirty="0"/>
          </a:p>
          <a:p>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2FDA02BC-311C-4A45-8111-1A43868D4BA8}"/>
              </a:ext>
            </a:extLst>
          </p:cNvPr>
          <p:cNvSpPr>
            <a:spLocks noGrp="1"/>
          </p:cNvSpPr>
          <p:nvPr>
            <p:ph type="sldNum" sz="quarter" idx="12"/>
          </p:nvPr>
        </p:nvSpPr>
        <p:spPr/>
        <p:txBody>
          <a:bodyPr/>
          <a:lstStyle/>
          <a:p>
            <a:fld id="{53C00834-F670-486F-8E68-7E8834A4BA38}" type="slidenum">
              <a:rPr lang="en-IN" smtClean="0"/>
              <a:t>7</a:t>
            </a:fld>
            <a:endParaRPr lang="en-IN"/>
          </a:p>
        </p:txBody>
      </p:sp>
    </p:spTree>
    <p:extLst>
      <p:ext uri="{BB962C8B-B14F-4D97-AF65-F5344CB8AC3E}">
        <p14:creationId xmlns:p14="http://schemas.microsoft.com/office/powerpoint/2010/main" val="8027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3ED6-F314-4B0F-A139-7F037983F467}"/>
              </a:ext>
            </a:extLst>
          </p:cNvPr>
          <p:cNvSpPr>
            <a:spLocks noGrp="1"/>
          </p:cNvSpPr>
          <p:nvPr>
            <p:ph type="title"/>
          </p:nvPr>
        </p:nvSpPr>
        <p:spPr>
          <a:xfrm>
            <a:off x="1334814" y="964692"/>
            <a:ext cx="9637986" cy="1188720"/>
          </a:xfrm>
        </p:spPr>
        <p:txBody>
          <a:bodyPr/>
          <a:lstStyle/>
          <a:p>
            <a:r>
              <a:rPr lang="en-US" dirty="0">
                <a:latin typeface="Times New Roman" panose="02020603050405020304" pitchFamily="18" charset="0"/>
                <a:cs typeface="Times New Roman" panose="02020603050405020304" pitchFamily="18" charset="0"/>
              </a:rPr>
              <a:t>Let’s Begin ARRAYS from scratch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783AF-FD69-44A5-84E1-96755B297FE8}"/>
              </a:ext>
            </a:extLst>
          </p:cNvPr>
          <p:cNvSpPr>
            <a:spLocks noGrp="1"/>
          </p:cNvSpPr>
          <p:nvPr>
            <p:ph idx="1"/>
          </p:nvPr>
        </p:nvSpPr>
        <p:spPr/>
        <p:txBody>
          <a:bodyPr/>
          <a:lstStyle/>
          <a:p>
            <a:r>
              <a:rPr lang="en-US" dirty="0">
                <a:hlinkClick r:id="rId2" action="ppaction://hlinksldjump"/>
              </a:rPr>
              <a:t>What is an Array?</a:t>
            </a:r>
            <a:endParaRPr lang="en-US" dirty="0"/>
          </a:p>
          <a:p>
            <a:r>
              <a:rPr lang="en-US" dirty="0">
                <a:hlinkClick r:id="rId3" action="ppaction://hlinksldjump"/>
              </a:rPr>
              <a:t>What is a 2D Array?</a:t>
            </a:r>
            <a:endParaRPr lang="en-US" dirty="0"/>
          </a:p>
          <a:p>
            <a:r>
              <a:rPr lang="en-US" dirty="0">
                <a:hlinkClick r:id="rId4" action="ppaction://hlinksldjump"/>
              </a:rPr>
              <a:t>Array Sorting  </a:t>
            </a:r>
            <a:endParaRPr lang="en-US" dirty="0"/>
          </a:p>
          <a:p>
            <a:r>
              <a:rPr lang="en-US" dirty="0">
                <a:highlight>
                  <a:srgbClr val="FFFF00"/>
                </a:highlight>
                <a:hlinkClick r:id="rId5" action="ppaction://hlinksldjump"/>
              </a:rPr>
              <a:t>Test &amp; Implement your knowledge</a:t>
            </a:r>
            <a:endParaRPr lang="en-US" dirty="0">
              <a:highlight>
                <a:srgbClr val="FFFF00"/>
              </a:highlight>
            </a:endParaRPr>
          </a:p>
          <a:p>
            <a:pPr marL="0" indent="0">
              <a:buNone/>
            </a:pPr>
            <a:r>
              <a:rPr lang="en-US" dirty="0"/>
              <a:t> </a:t>
            </a:r>
          </a:p>
        </p:txBody>
      </p:sp>
      <p:sp>
        <p:nvSpPr>
          <p:cNvPr id="4" name="Slide Number Placeholder 3">
            <a:extLst>
              <a:ext uri="{FF2B5EF4-FFF2-40B4-BE49-F238E27FC236}">
                <a16:creationId xmlns:a16="http://schemas.microsoft.com/office/drawing/2014/main" id="{38854704-461A-426A-BEB6-8A16C3FAD33B}"/>
              </a:ext>
            </a:extLst>
          </p:cNvPr>
          <p:cNvSpPr>
            <a:spLocks noGrp="1"/>
          </p:cNvSpPr>
          <p:nvPr>
            <p:ph type="sldNum" sz="quarter" idx="12"/>
          </p:nvPr>
        </p:nvSpPr>
        <p:spPr/>
        <p:txBody>
          <a:bodyPr/>
          <a:lstStyle/>
          <a:p>
            <a:fld id="{53C00834-F670-486F-8E68-7E8834A4BA38}" type="slidenum">
              <a:rPr lang="en-IN" smtClean="0"/>
              <a:t>8</a:t>
            </a:fld>
            <a:endParaRPr lang="en-IN"/>
          </a:p>
        </p:txBody>
      </p:sp>
    </p:spTree>
    <p:extLst>
      <p:ext uri="{BB962C8B-B14F-4D97-AF65-F5344CB8AC3E}">
        <p14:creationId xmlns:p14="http://schemas.microsoft.com/office/powerpoint/2010/main" val="2200252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B12B-A6CD-49B6-858F-DF1534C28BBA}"/>
              </a:ext>
            </a:extLst>
          </p:cNvPr>
          <p:cNvSpPr>
            <a:spLocks noGrp="1"/>
          </p:cNvSpPr>
          <p:nvPr>
            <p:ph type="title"/>
          </p:nvPr>
        </p:nvSpPr>
        <p:spPr/>
        <p:txBody>
          <a:bodyPr/>
          <a:lstStyle/>
          <a:p>
            <a:r>
              <a:rPr lang="en-US" dirty="0"/>
              <a:t>Arrays</a:t>
            </a:r>
            <a:endParaRPr lang="en-IN" dirty="0"/>
          </a:p>
        </p:txBody>
      </p:sp>
      <p:sp>
        <p:nvSpPr>
          <p:cNvPr id="3" name="Content Placeholder 2">
            <a:extLst>
              <a:ext uri="{FF2B5EF4-FFF2-40B4-BE49-F238E27FC236}">
                <a16:creationId xmlns:a16="http://schemas.microsoft.com/office/drawing/2014/main" id="{91371377-44E5-4FD3-A35A-2E945A3E4A91}"/>
              </a:ext>
            </a:extLst>
          </p:cNvPr>
          <p:cNvSpPr>
            <a:spLocks noGrp="1"/>
          </p:cNvSpPr>
          <p:nvPr>
            <p:ph idx="1"/>
          </p:nvPr>
        </p:nvSpPr>
        <p:spPr>
          <a:xfrm>
            <a:off x="2147614" y="2258165"/>
            <a:ext cx="7729728" cy="3101983"/>
          </a:xfrm>
        </p:spPr>
        <p:txBody>
          <a:bodyPr/>
          <a:lstStyle/>
          <a:p>
            <a:r>
              <a:rPr lang="en-US" dirty="0"/>
              <a:t>It can be defined as collection of similar items stored in contiguous memory location.</a:t>
            </a:r>
          </a:p>
          <a:p>
            <a:endParaRPr lang="en-IN" dirty="0"/>
          </a:p>
          <a:p>
            <a:endParaRPr lang="en-IN" dirty="0"/>
          </a:p>
          <a:p>
            <a:endParaRPr lang="en-IN" dirty="0"/>
          </a:p>
          <a:p>
            <a:endParaRPr lang="en-IN" dirty="0"/>
          </a:p>
          <a:p>
            <a:r>
              <a:rPr lang="en-IN" dirty="0"/>
              <a:t>Visit for detailed learning </a:t>
            </a:r>
            <a:r>
              <a:rPr lang="en-IN" dirty="0">
                <a:hlinkClick r:id="rId2"/>
              </a:rPr>
              <a:t>https://www.geeksforgeeks.org/introduction-to-arrays/</a:t>
            </a:r>
            <a:endParaRPr lang="en-IN" dirty="0"/>
          </a:p>
          <a:p>
            <a:endParaRPr lang="en-IN" dirty="0"/>
          </a:p>
        </p:txBody>
      </p:sp>
      <p:pic>
        <p:nvPicPr>
          <p:cNvPr id="2052" name="Picture 4">
            <a:extLst>
              <a:ext uri="{FF2B5EF4-FFF2-40B4-BE49-F238E27FC236}">
                <a16:creationId xmlns:a16="http://schemas.microsoft.com/office/drawing/2014/main" id="{362F451C-17E4-46FF-A141-7AA2C01E1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722675"/>
            <a:ext cx="3810000" cy="1800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65844DE9-A49E-4980-97D1-A78E03C6AC3A}"/>
              </a:ext>
            </a:extLst>
          </p:cNvPr>
          <p:cNvGraphicFramePr>
            <a:graphicFrameLocks noGrp="1"/>
          </p:cNvGraphicFramePr>
          <p:nvPr>
            <p:extLst>
              <p:ext uri="{D42A27DB-BD31-4B8C-83A1-F6EECF244321}">
                <p14:modId xmlns:p14="http://schemas.microsoft.com/office/powerpoint/2010/main" val="4203755428"/>
              </p:ext>
            </p:extLst>
          </p:nvPr>
        </p:nvGraphicFramePr>
        <p:xfrm>
          <a:off x="152400" y="5125821"/>
          <a:ext cx="11887200" cy="173736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3097595364"/>
                    </a:ext>
                  </a:extLst>
                </a:gridCol>
                <a:gridCol w="5943600">
                  <a:extLst>
                    <a:ext uri="{9D8B030D-6E8A-4147-A177-3AD203B41FA5}">
                      <a16:colId xmlns:a16="http://schemas.microsoft.com/office/drawing/2014/main" val="3784398365"/>
                    </a:ext>
                  </a:extLst>
                </a:gridCol>
              </a:tblGrid>
              <a:tr h="370840">
                <a:tc>
                  <a:txBody>
                    <a:bodyPr/>
                    <a:lstStyle/>
                    <a:p>
                      <a:pPr marL="285750" indent="-285750" fontAlgn="base">
                        <a:buFont typeface="Arial" panose="020B0604020202020204" pitchFamily="34" charset="0"/>
                        <a:buChar char="•"/>
                      </a:pPr>
                      <a:r>
                        <a:rPr lang="en-US" sz="1800" b="0" i="0" kern="1200" dirty="0">
                          <a:solidFill>
                            <a:schemeClr val="tx1"/>
                          </a:solidFill>
                          <a:effectLst/>
                          <a:latin typeface="+mn-lt"/>
                          <a:ea typeface="+mn-ea"/>
                          <a:cs typeface="+mn-cs"/>
                        </a:rPr>
                        <a:t>Arrays allow random access to elements using array indexes. This makes accessing elements by position in O(1).</a:t>
                      </a:r>
                    </a:p>
                    <a:p>
                      <a:pPr marL="285750" indent="-285750" fontAlgn="base">
                        <a:buFont typeface="Arial" panose="020B0604020202020204" pitchFamily="34" charset="0"/>
                        <a:buChar char="•"/>
                      </a:pPr>
                      <a:r>
                        <a:rPr lang="en-US" sz="1800" b="0" i="0" kern="1200" dirty="0">
                          <a:solidFill>
                            <a:schemeClr val="tx1"/>
                          </a:solidFill>
                          <a:effectLst/>
                          <a:latin typeface="+mn-lt"/>
                          <a:ea typeface="+mn-ea"/>
                          <a:cs typeface="+mn-cs"/>
                        </a:rPr>
                        <a:t>Arrays have better </a:t>
                      </a:r>
                      <a:r>
                        <a:rPr lang="en-US" sz="1800" b="0" i="0" u="sng"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cache locality</a:t>
                      </a:r>
                      <a:r>
                        <a:rPr lang="en-US" sz="1800" b="0" i="0" kern="1200" dirty="0">
                          <a:solidFill>
                            <a:schemeClr val="tx1"/>
                          </a:solidFill>
                          <a:effectLst/>
                          <a:latin typeface="+mn-lt"/>
                          <a:ea typeface="+mn-ea"/>
                          <a:cs typeface="+mn-cs"/>
                        </a:rPr>
                        <a:t> that makes a pretty big difference in performance. (next element required is located nearby)</a:t>
                      </a:r>
                    </a:p>
                    <a:p>
                      <a:endParaRPr lang="en-IN" dirty="0"/>
                    </a:p>
                  </a:txBody>
                  <a:tcPr>
                    <a:solidFill>
                      <a:srgbClr val="33CC33"/>
                    </a:solidFill>
                  </a:tcPr>
                </a:tc>
                <a:tc>
                  <a:txBody>
                    <a:bodyPr/>
                    <a:lstStyle/>
                    <a:p>
                      <a:pPr marL="285750" indent="-285750">
                        <a:buFont typeface="Arial" panose="020B0604020202020204" pitchFamily="34" charset="0"/>
                        <a:buChar char="•"/>
                      </a:pPr>
                      <a:r>
                        <a:rPr lang="en-US" sz="1800" b="0" i="0" kern="1200" dirty="0">
                          <a:solidFill>
                            <a:schemeClr val="lt1"/>
                          </a:solidFill>
                          <a:effectLst/>
                          <a:latin typeface="+mn-lt"/>
                          <a:ea typeface="+mn-ea"/>
                          <a:cs typeface="+mn-cs"/>
                        </a:rPr>
                        <a:t>Once you have declared the array you can’t change its size because of static memory allocation. </a:t>
                      </a:r>
                    </a:p>
                    <a:p>
                      <a:pPr marL="285750" indent="-285750">
                        <a:buFont typeface="Arial" panose="020B0604020202020204" pitchFamily="34" charset="0"/>
                        <a:buChar char="•"/>
                      </a:pPr>
                      <a:r>
                        <a:rPr lang="en-US" sz="1800" b="0" i="0" kern="1200" dirty="0">
                          <a:solidFill>
                            <a:schemeClr val="lt1"/>
                          </a:solidFill>
                          <a:effectLst/>
                          <a:latin typeface="+mn-lt"/>
                          <a:ea typeface="+mn-ea"/>
                          <a:cs typeface="+mn-cs"/>
                        </a:rPr>
                        <a:t>Here Insertion(s) and deletion(s) are difficult as the elements are stored in consecutive memory locations and the shifting operation is costly too.</a:t>
                      </a:r>
                      <a:endParaRPr lang="en-IN" dirty="0">
                        <a:solidFill>
                          <a:schemeClr val="bg1"/>
                        </a:solidFill>
                      </a:endParaRPr>
                    </a:p>
                  </a:txBody>
                  <a:tcPr>
                    <a:solidFill>
                      <a:srgbClr val="FF0000"/>
                    </a:solidFill>
                  </a:tcPr>
                </a:tc>
                <a:extLst>
                  <a:ext uri="{0D108BD9-81ED-4DB2-BD59-A6C34878D82A}">
                    <a16:rowId xmlns:a16="http://schemas.microsoft.com/office/drawing/2014/main" val="3492439515"/>
                  </a:ext>
                </a:extLst>
              </a:tr>
            </a:tbl>
          </a:graphicData>
        </a:graphic>
      </p:graphicFrame>
      <p:cxnSp>
        <p:nvCxnSpPr>
          <p:cNvPr id="9" name="Straight Arrow Connector 8">
            <a:extLst>
              <a:ext uri="{FF2B5EF4-FFF2-40B4-BE49-F238E27FC236}">
                <a16:creationId xmlns:a16="http://schemas.microsoft.com/office/drawing/2014/main" id="{D5CDD40D-6C78-412B-8248-875B067E069B}"/>
              </a:ext>
            </a:extLst>
          </p:cNvPr>
          <p:cNvCxnSpPr/>
          <p:nvPr/>
        </p:nvCxnSpPr>
        <p:spPr>
          <a:xfrm flipH="1">
            <a:off x="3741683" y="3731172"/>
            <a:ext cx="1271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398E3E-77ED-4F50-A9EB-4648188F30BC}"/>
              </a:ext>
            </a:extLst>
          </p:cNvPr>
          <p:cNvSpPr txBox="1"/>
          <p:nvPr/>
        </p:nvSpPr>
        <p:spPr>
          <a:xfrm>
            <a:off x="2231136" y="3563007"/>
            <a:ext cx="1510546"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Indexing from </a:t>
            </a:r>
          </a:p>
          <a:p>
            <a:r>
              <a:rPr lang="en-US" sz="1600" dirty="0">
                <a:latin typeface="Times New Roman" panose="02020603050405020304" pitchFamily="18" charset="0"/>
                <a:cs typeface="Times New Roman" panose="02020603050405020304" pitchFamily="18" charset="0"/>
              </a:rPr>
              <a:t>0 to capacity-1.</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0427A9-BE3E-4E8B-99C1-3CE57F8D1C75}"/>
              </a:ext>
            </a:extLst>
          </p:cNvPr>
          <p:cNvSpPr>
            <a:spLocks noGrp="1"/>
          </p:cNvSpPr>
          <p:nvPr>
            <p:ph type="sldNum" sz="quarter" idx="12"/>
          </p:nvPr>
        </p:nvSpPr>
        <p:spPr/>
        <p:txBody>
          <a:bodyPr/>
          <a:lstStyle/>
          <a:p>
            <a:fld id="{53C00834-F670-486F-8E68-7E8834A4BA38}" type="slidenum">
              <a:rPr lang="en-IN" smtClean="0"/>
              <a:t>9</a:t>
            </a:fld>
            <a:endParaRPr lang="en-IN"/>
          </a:p>
        </p:txBody>
      </p:sp>
    </p:spTree>
    <p:extLst>
      <p:ext uri="{BB962C8B-B14F-4D97-AF65-F5344CB8AC3E}">
        <p14:creationId xmlns:p14="http://schemas.microsoft.com/office/powerpoint/2010/main" val="39178260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1121</TotalTime>
  <Words>1135</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Times New Roman</vt:lpstr>
      <vt:lpstr>Parcel</vt:lpstr>
      <vt:lpstr>i. Frontend  (HTML, CSS, JAVAScript)  ii. Arrays, 2d Arrays, sorting</vt:lpstr>
      <vt:lpstr>Let’s Begin FROntend from scratch</vt:lpstr>
      <vt:lpstr>What is html, css, javascript?</vt:lpstr>
      <vt:lpstr>HTML</vt:lpstr>
      <vt:lpstr>CSS</vt:lpstr>
      <vt:lpstr>Javascript</vt:lpstr>
      <vt:lpstr>Test and Implement</vt:lpstr>
      <vt:lpstr>Let’s Begin ARRAYS from scratch</vt:lpstr>
      <vt:lpstr>Arrays</vt:lpstr>
      <vt:lpstr>2d Arrays</vt:lpstr>
      <vt:lpstr>Sorting Arrays</vt:lpstr>
      <vt:lpstr>Test and Implement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Tech Stack1 –  HTML/CSS/JAVASCRIPT</dc:title>
  <dc:creator>Sayan Chandra</dc:creator>
  <cp:lastModifiedBy>Sayan Chandra</cp:lastModifiedBy>
  <cp:revision>9</cp:revision>
  <dcterms:created xsi:type="dcterms:W3CDTF">2021-07-21T18:09:58Z</dcterms:created>
  <dcterms:modified xsi:type="dcterms:W3CDTF">2021-07-25T08:03:06Z</dcterms:modified>
</cp:coreProperties>
</file>