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2" r:id="rId3"/>
    <p:sldId id="261" r:id="rId4"/>
    <p:sldId id="266" r:id="rId5"/>
    <p:sldId id="267" r:id="rId6"/>
    <p:sldId id="268" r:id="rId7"/>
    <p:sldId id="269" r:id="rId8"/>
    <p:sldId id="270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83"/>
    <a:srgbClr val="006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81"/>
  </p:normalViewPr>
  <p:slideViewPr>
    <p:cSldViewPr snapToGrid="0">
      <p:cViewPr varScale="1">
        <p:scale>
          <a:sx n="71" d="100"/>
          <a:sy n="71" d="100"/>
        </p:scale>
        <p:origin x="2048" y="1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7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59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8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60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09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14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1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5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6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25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FF11-CB9C-4099-B247-A727ECBA8541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167C2-919A-4A1A-8C1F-4CB5598D1B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24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6991-60FB-74D5-78CE-DF6FA77F1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B8B4606-F1BF-D606-52AC-B279AF64EC54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15C2DA-617A-EEB1-E8C9-454606DB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83253" r="8637" b="3468"/>
          <a:stretch/>
        </p:blipFill>
        <p:spPr>
          <a:xfrm>
            <a:off x="4178300" y="8739604"/>
            <a:ext cx="2320438" cy="761999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A359B2F9-D63C-A60D-A5A9-5259E37F2E5C}"/>
              </a:ext>
            </a:extLst>
          </p:cNvPr>
          <p:cNvCxnSpPr/>
          <p:nvPr/>
        </p:nvCxnSpPr>
        <p:spPr>
          <a:xfrm>
            <a:off x="-38100" y="5612368"/>
            <a:ext cx="421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7BDA39-7A5B-8EDE-5AEE-F47DE85F2552}"/>
              </a:ext>
            </a:extLst>
          </p:cNvPr>
          <p:cNvSpPr txBox="1"/>
          <p:nvPr/>
        </p:nvSpPr>
        <p:spPr>
          <a:xfrm>
            <a:off x="508000" y="5231368"/>
            <a:ext cx="34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ontserrat Medium" panose="00000600000000000000" pitchFamily="2" charset="0"/>
              </a:rPr>
              <a:t>Janeiro de 2025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3BDBC5-A25D-0F38-D2EC-4362656798EB}"/>
              </a:ext>
            </a:extLst>
          </p:cNvPr>
          <p:cNvSpPr txBox="1"/>
          <p:nvPr/>
        </p:nvSpPr>
        <p:spPr>
          <a:xfrm>
            <a:off x="304800" y="6292610"/>
            <a:ext cx="61939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ACREDITAÇÃO EM SAÚDE: TRANSFORMANDO DESAFIOS EM OPORTUNIDADES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A520778-BE21-980D-8A34-02A538282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173C-7D6F-2A69-69BA-934871021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E75C1D7A-230A-5F93-7ADB-2D1E32BA91D1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65CB5E-4687-9DAE-5873-162A753F1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502024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24D275-D6C4-5E67-EBDE-EAA0EC4BEE61}"/>
              </a:ext>
            </a:extLst>
          </p:cNvPr>
          <p:cNvSpPr txBox="1"/>
          <p:nvPr/>
        </p:nvSpPr>
        <p:spPr>
          <a:xfrm>
            <a:off x="414068" y="8659306"/>
            <a:ext cx="602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Ferramentas e </a:t>
            </a:r>
            <a:r>
              <a:rPr lang="pt-BR" sz="3200" b="1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medologia</a:t>
            </a:r>
            <a:endParaRPr lang="pt-BR" sz="3200" b="1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321F74-A2FC-6FF2-C5E7-57FE84C19DEB}"/>
              </a:ext>
            </a:extLst>
          </p:cNvPr>
          <p:cNvSpPr txBox="1"/>
          <p:nvPr/>
        </p:nvSpPr>
        <p:spPr>
          <a:xfrm>
            <a:off x="4732665" y="7166392"/>
            <a:ext cx="269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0" b="1" dirty="0">
                <a:ln>
                  <a:solidFill>
                    <a:schemeClr val="bg1"/>
                  </a:solidFill>
                </a:ln>
                <a:noFill/>
                <a:latin typeface="Montserrat Medium" panose="00000600000000000000" pitchFamily="2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35452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98B6C-2149-2195-1650-F9C503EE5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BAA8C9A-537B-2556-A136-3F84E0A74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E735DF5-A36D-E189-775D-A86BD8826F28}"/>
              </a:ext>
            </a:extLst>
          </p:cNvPr>
          <p:cNvSpPr txBox="1"/>
          <p:nvPr/>
        </p:nvSpPr>
        <p:spPr>
          <a:xfrm>
            <a:off x="414068" y="1927878"/>
            <a:ext cx="6188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xxxxxxx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7B61AE-61AC-586B-15EE-6C685DD28BB7}"/>
              </a:ext>
            </a:extLst>
          </p:cNvPr>
          <p:cNvSpPr txBox="1"/>
          <p:nvPr/>
        </p:nvSpPr>
        <p:spPr>
          <a:xfrm>
            <a:off x="334642" y="5639020"/>
            <a:ext cx="61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4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D5F44-627F-E984-EF9C-C896FF24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BFECFC1-0E92-9383-E32F-5DD3AC8C0DC6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BA3DF2-AE01-9B0A-4415-332674B3C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502024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4E4FC2-FD78-E034-52DF-DB95F00E5D40}"/>
              </a:ext>
            </a:extLst>
          </p:cNvPr>
          <p:cNvSpPr txBox="1"/>
          <p:nvPr/>
        </p:nvSpPr>
        <p:spPr>
          <a:xfrm>
            <a:off x="370936" y="8905528"/>
            <a:ext cx="602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Cases e dicas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6B71C9-C99D-435D-C7E4-A06549C35BA7}"/>
              </a:ext>
            </a:extLst>
          </p:cNvPr>
          <p:cNvSpPr txBox="1"/>
          <p:nvPr/>
        </p:nvSpPr>
        <p:spPr>
          <a:xfrm>
            <a:off x="4732665" y="7166392"/>
            <a:ext cx="269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0" b="1" dirty="0">
                <a:ln>
                  <a:solidFill>
                    <a:schemeClr val="bg1"/>
                  </a:solidFill>
                </a:ln>
                <a:noFill/>
                <a:latin typeface="Montserrat Medium" panose="00000600000000000000" pitchFamily="2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48545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BB29E-0775-5E3E-853C-0BCA865C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F53DA46-509C-B69C-495B-E6EBA618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F5E616-4946-20E1-055F-991C81906352}"/>
              </a:ext>
            </a:extLst>
          </p:cNvPr>
          <p:cNvSpPr txBox="1"/>
          <p:nvPr/>
        </p:nvSpPr>
        <p:spPr>
          <a:xfrm>
            <a:off x="414068" y="1927878"/>
            <a:ext cx="6188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xxxxxxx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2E2EBAA-F026-439B-DDEC-726904175C7B}"/>
              </a:ext>
            </a:extLst>
          </p:cNvPr>
          <p:cNvSpPr txBox="1"/>
          <p:nvPr/>
        </p:nvSpPr>
        <p:spPr>
          <a:xfrm>
            <a:off x="334642" y="5639020"/>
            <a:ext cx="61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1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8BA53-65AD-3095-C246-E6E053833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F44D0082-14C7-1273-22B6-660C08623D48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8E04AF-57F6-8F38-F165-C55CAE6E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502024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93B79C5-78CB-AFCF-B033-3F904CE0C045}"/>
              </a:ext>
            </a:extLst>
          </p:cNvPr>
          <p:cNvSpPr txBox="1"/>
          <p:nvPr/>
        </p:nvSpPr>
        <p:spPr>
          <a:xfrm>
            <a:off x="228600" y="8659306"/>
            <a:ext cx="602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Desafios e oportunidades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465D5B-5B64-C29B-84E1-89DEBE710B88}"/>
              </a:ext>
            </a:extLst>
          </p:cNvPr>
          <p:cNvSpPr txBox="1"/>
          <p:nvPr/>
        </p:nvSpPr>
        <p:spPr>
          <a:xfrm>
            <a:off x="4732665" y="7166392"/>
            <a:ext cx="269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0" b="1" dirty="0">
                <a:ln>
                  <a:solidFill>
                    <a:schemeClr val="bg1"/>
                  </a:solidFill>
                </a:ln>
                <a:noFill/>
                <a:latin typeface="Montserrat Medium" panose="00000600000000000000" pitchFamily="2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2973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9BC6B-63D9-BCFF-D5DA-D8185065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4BC21BD-F9AC-2E43-3FB8-08DC3CFB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340F783-0B2F-163A-933F-AB410F867C0C}"/>
              </a:ext>
            </a:extLst>
          </p:cNvPr>
          <p:cNvSpPr txBox="1"/>
          <p:nvPr/>
        </p:nvSpPr>
        <p:spPr>
          <a:xfrm>
            <a:off x="414068" y="1927878"/>
            <a:ext cx="6188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xxxxxxx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A5AE87-5FB2-C68A-E683-B4CB9EBA49EC}"/>
              </a:ext>
            </a:extLst>
          </p:cNvPr>
          <p:cNvSpPr txBox="1"/>
          <p:nvPr/>
        </p:nvSpPr>
        <p:spPr>
          <a:xfrm>
            <a:off x="334642" y="5639020"/>
            <a:ext cx="61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01BAD-2B34-23E3-069C-09266F8C9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2239AF4-1391-6FC6-8712-8CC1D016508A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1B1AA4-BA20-FD36-7DAF-D07FBE167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0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0C724B-2E9B-7126-DDA1-F64DEBDD1707}"/>
              </a:ext>
            </a:extLst>
          </p:cNvPr>
          <p:cNvSpPr txBox="1"/>
          <p:nvPr/>
        </p:nvSpPr>
        <p:spPr>
          <a:xfrm>
            <a:off x="1466490" y="8630129"/>
            <a:ext cx="3925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323599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0BC79-F236-135D-F5C3-2F3FD252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E114C8D-CB88-268D-0266-59980AFC1DA1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BEEE0C-9003-5674-82DC-911E3B40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502024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53A7328-9E87-5D9F-E1D8-AEA8EF773072}"/>
              </a:ext>
            </a:extLst>
          </p:cNvPr>
          <p:cNvSpPr txBox="1"/>
          <p:nvPr/>
        </p:nvSpPr>
        <p:spPr>
          <a:xfrm>
            <a:off x="1899968" y="8810992"/>
            <a:ext cx="305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Introdução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24129A-45FA-74FD-AAB2-050E3195D2B9}"/>
              </a:ext>
            </a:extLst>
          </p:cNvPr>
          <p:cNvSpPr txBox="1"/>
          <p:nvPr/>
        </p:nvSpPr>
        <p:spPr>
          <a:xfrm>
            <a:off x="4732665" y="7166392"/>
            <a:ext cx="269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0" b="1" dirty="0">
                <a:ln>
                  <a:solidFill>
                    <a:schemeClr val="bg1"/>
                  </a:solidFill>
                </a:ln>
                <a:noFill/>
                <a:latin typeface="Montserrat Medium" panose="00000600000000000000" pitchFamily="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262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F3420-BD4F-3321-C523-6B2B3A470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8C71709-6A2F-28D5-6008-8FDDA901C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094"/>
            <a:ext cx="6858000" cy="990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4C6BBF-9712-F6EA-D19E-D55A3AFC58E3}"/>
              </a:ext>
            </a:extLst>
          </p:cNvPr>
          <p:cNvSpPr txBox="1"/>
          <p:nvPr/>
        </p:nvSpPr>
        <p:spPr>
          <a:xfrm>
            <a:off x="1816199" y="1550484"/>
            <a:ext cx="322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3200" b="1" dirty="0">
                <a:solidFill>
                  <a:srgbClr val="006F83"/>
                </a:solidFill>
                <a:latin typeface="Montserrat Medium" panose="00000600000000000000" pitchFamily="2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3E2783-C7BB-DBCB-81AF-C16D2795015E}"/>
              </a:ext>
            </a:extLst>
          </p:cNvPr>
          <p:cNvSpPr txBox="1"/>
          <p:nvPr/>
        </p:nvSpPr>
        <p:spPr>
          <a:xfrm>
            <a:off x="411075" y="2678710"/>
            <a:ext cx="371740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6F83"/>
                </a:solidFill>
                <a:latin typeface="Montserrat Medium" panose="00000600000000000000" pitchFamily="2" charset="0"/>
              </a:rPr>
              <a:t>Definição</a:t>
            </a:r>
          </a:p>
          <a:p>
            <a:pPr algn="just"/>
            <a:endParaRPr lang="pt-BR" sz="1400" b="1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r>
              <a:rPr lang="pt-BR" sz="1400" dirty="0">
                <a:solidFill>
                  <a:srgbClr val="006F83"/>
                </a:solidFill>
                <a:latin typeface="Montserrat Medium" panose="00000600000000000000" pitchFamily="2" charset="0"/>
              </a:rPr>
              <a:t>	A acreditação é um processo sistemático e periódico de avaliação externa ao qual as instituições de saúde se submetem de forma voluntária. Este processo é conduzido por organismos de certificação reconhecidos nacional ou internacionalmente e tem como objetivo garantir que essas instituições cumpram padrões de qualidade e segurança predefinidos.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6B6456-6A1C-EA08-CE07-73B32A6628B7}"/>
              </a:ext>
            </a:extLst>
          </p:cNvPr>
          <p:cNvSpPr txBox="1"/>
          <p:nvPr/>
        </p:nvSpPr>
        <p:spPr>
          <a:xfrm>
            <a:off x="411075" y="6131464"/>
            <a:ext cx="603585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6F83"/>
                </a:solidFill>
                <a:latin typeface="Montserrat Medium" panose="00000600000000000000" pitchFamily="2" charset="0"/>
              </a:rPr>
              <a:t>Contribuições</a:t>
            </a:r>
          </a:p>
          <a:p>
            <a:endParaRPr lang="pt-BR" sz="16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r>
              <a:rPr lang="pt-BR" sz="1400" dirty="0">
                <a:solidFill>
                  <a:srgbClr val="006F83"/>
                </a:solidFill>
                <a:latin typeface="Montserrat Medium" panose="00000600000000000000" pitchFamily="2" charset="0"/>
              </a:rPr>
              <a:t>	A acreditação oferece uma série de contribuições. Ela promove a mudança da cultura interna do serviço, eleva os padrões de atendimento aos pacientes, melhora o conhecimento interno sobre gestão, reduz riscos, previne erros médicos, reduz custos e gargalos, e otimiza a eficiência operacional. </a:t>
            </a:r>
          </a:p>
          <a:p>
            <a:pPr algn="just"/>
            <a:r>
              <a:rPr lang="pt-BR" sz="1400" dirty="0">
                <a:solidFill>
                  <a:srgbClr val="006F83"/>
                </a:solidFill>
                <a:latin typeface="Montserrat Medium" panose="00000600000000000000" pitchFamily="2" charset="0"/>
              </a:rPr>
              <a:t>	Além disso, fortalece a confiança dos pacientes, dos planos de saúde e da comunidade na instituição, atraindo profissionais qualificados e proporcionando um ambiente de trabalho de alta qualidade. Com a acreditação, as instituições de saúde não apenas atendem às regulamentações e normas do setor, mas também se destacam no mercado.</a:t>
            </a:r>
          </a:p>
        </p:txBody>
      </p:sp>
      <p:pic>
        <p:nvPicPr>
          <p:cNvPr id="1026" name="Picture 2" descr="Gráficos de ilustração de logotipo de qualidade, selo de qualidade, brasão  de armas, etiqueta, serviço png | PNGWing">
            <a:extLst>
              <a:ext uri="{FF2B5EF4-FFF2-40B4-BE49-F238E27FC236}">
                <a16:creationId xmlns:a16="http://schemas.microsoft.com/office/drawing/2014/main" id="{DFF4E14A-D5C4-B993-D9A9-150471EEA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340" y="3201649"/>
            <a:ext cx="2203799" cy="211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5055-4A7A-878A-D915-37453F04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BF04CC4-18A8-D7AA-ED41-8AA5353BACF6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742D66-72EB-5829-2084-286ED50B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502024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08DB3FF-CAE9-1DFB-5D22-F8EE18856927}"/>
              </a:ext>
            </a:extLst>
          </p:cNvPr>
          <p:cNvSpPr txBox="1"/>
          <p:nvPr/>
        </p:nvSpPr>
        <p:spPr>
          <a:xfrm>
            <a:off x="414068" y="8564770"/>
            <a:ext cx="602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Principais modelos de Acreditação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9C5291-AF89-63AC-D2E8-A627E5D8384C}"/>
              </a:ext>
            </a:extLst>
          </p:cNvPr>
          <p:cNvSpPr txBox="1"/>
          <p:nvPr/>
        </p:nvSpPr>
        <p:spPr>
          <a:xfrm>
            <a:off x="4732665" y="7166392"/>
            <a:ext cx="269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0" b="1" dirty="0">
                <a:ln>
                  <a:solidFill>
                    <a:schemeClr val="bg1"/>
                  </a:solidFill>
                </a:ln>
                <a:noFill/>
                <a:latin typeface="Montserrat Medium" panose="00000600000000000000" pitchFamily="2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44542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8FEBC-A230-42DA-DE83-07F7FE33E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84BE635-20A0-80B1-7F21-8C24B9D5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C1BD9AC-3B3B-2E1D-E330-7EEBD601EDF2}"/>
              </a:ext>
            </a:extLst>
          </p:cNvPr>
          <p:cNvSpPr txBox="1"/>
          <p:nvPr/>
        </p:nvSpPr>
        <p:spPr>
          <a:xfrm>
            <a:off x="334642" y="1138984"/>
            <a:ext cx="61887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solidFill>
                  <a:srgbClr val="006F83"/>
                </a:solidFill>
                <a:latin typeface="Montserrat Medium" panose="00000600000000000000" pitchFamily="2" charset="0"/>
              </a:rPr>
              <a:t>	Existem diversos modelos de acreditação no setor de saúde, cada um com suas próprias características, critérios e métodos de avaliação. Esses modelos foram desenvolvidos para assegurar que as instituições de saúde atendam a padrões de qualidade e segurança, promovendo a melhoria contínua dos serviços prestados aos pacientes. Neste capítulo, exploraremos os principais modelos de acreditação adotados globalmente e suas especificidades.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FFDDAC-AB09-83F1-1A85-49D47A570199}"/>
              </a:ext>
            </a:extLst>
          </p:cNvPr>
          <p:cNvSpPr txBox="1"/>
          <p:nvPr/>
        </p:nvSpPr>
        <p:spPr>
          <a:xfrm>
            <a:off x="334641" y="3504037"/>
            <a:ext cx="6188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1. Joint Commission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International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(JCI)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Critérios de Avaliação: A JCI utiliza um conjunto de padrões rigorosos que abrangem áreas como segurança do paciente, qualidade do atendimento, gestão de riscos e governança. A avaliação inclui entrevistas, observações e análises de documentos para garantir a conformidade com os padrões estabelecidos.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2. Organização Nacional de Acreditação (ONA)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Critérios de Avaliação: A ONA utiliza um modelo de acreditação baseado em níveis, que vai do Nível 1 (Acreditado) ao Nível 3 (Acreditado com Excelência). Os critérios incluem gestão organizacional, segurança e resultados clínicos. A avaliação envolve visitas in loco, análise documental, entrevistas e observação direta.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3.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International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Organization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for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Standardization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(ISO)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Critérios de Avaliação: A ISO 9001 se concentra na gestão da qualidade, estabelecendo requisitos para processos e sistemas que garantam a satisfação do cliente e a melhoria contínua. A certificação é realizada por organismos de certificação independentes que auditam a instituição para verificar a conformidade com os requisitos do padrão.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4. Canadian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Council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on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Health Services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Accreditation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(CCHSA) /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Accreditation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Canada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Critérios de Avaliação: Os padrões da </a:t>
            </a:r>
            <a:r>
              <a:rPr lang="pt-BR" sz="1200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Accreditation</a:t>
            </a:r>
            <a:r>
              <a:rPr lang="pt-BR" sz="1200" dirty="0">
                <a:solidFill>
                  <a:srgbClr val="006F83"/>
                </a:solidFill>
                <a:latin typeface="Montserrat Medium" panose="00000600000000000000" pitchFamily="2" charset="0"/>
              </a:rPr>
              <a:t> Canada incluem segurança do paciente, gestão de riscos, qualidade do atendimento e gestão organizacional. A avaliação é realizada por avaliadores treinados que conduzem entrevistas, revisam documentos e observam práticas para garantir a conformidade com os padrões.</a:t>
            </a:r>
          </a:p>
        </p:txBody>
      </p:sp>
    </p:spTree>
    <p:extLst>
      <p:ext uri="{BB962C8B-B14F-4D97-AF65-F5344CB8AC3E}">
        <p14:creationId xmlns:p14="http://schemas.microsoft.com/office/powerpoint/2010/main" val="39401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42E7-6091-26B7-1EEE-4B39F43C9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22BC5455-1515-F951-6071-3D50EE16A495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2B060E9-76CE-20A2-8852-1E903065F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502024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032EA8-8082-878D-F22D-79585523A810}"/>
              </a:ext>
            </a:extLst>
          </p:cNvPr>
          <p:cNvSpPr txBox="1"/>
          <p:nvPr/>
        </p:nvSpPr>
        <p:spPr>
          <a:xfrm>
            <a:off x="457200" y="8825100"/>
            <a:ext cx="6029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Etapas do 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54EEA9B-931B-531E-BA22-162133EA116A}"/>
              </a:ext>
            </a:extLst>
          </p:cNvPr>
          <p:cNvSpPr txBox="1"/>
          <p:nvPr/>
        </p:nvSpPr>
        <p:spPr>
          <a:xfrm>
            <a:off x="4732665" y="7166392"/>
            <a:ext cx="269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0" b="1" dirty="0">
                <a:ln>
                  <a:solidFill>
                    <a:schemeClr val="bg1"/>
                  </a:solidFill>
                </a:ln>
                <a:noFill/>
                <a:latin typeface="Montserrat Medium" panose="000006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1125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8A2C3-9EE5-856A-FA71-07B2D52B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06E8C49-6C37-F1FD-3191-0983AA098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6FAD10-61DD-0C91-30F4-907210AADE17}"/>
              </a:ext>
            </a:extLst>
          </p:cNvPr>
          <p:cNvSpPr txBox="1"/>
          <p:nvPr/>
        </p:nvSpPr>
        <p:spPr>
          <a:xfrm>
            <a:off x="414068" y="1927878"/>
            <a:ext cx="6188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xxxxxxx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5AD3CE-919A-C93D-093D-E1984A012BFD}"/>
              </a:ext>
            </a:extLst>
          </p:cNvPr>
          <p:cNvSpPr txBox="1"/>
          <p:nvPr/>
        </p:nvSpPr>
        <p:spPr>
          <a:xfrm>
            <a:off x="334642" y="5639020"/>
            <a:ext cx="61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DB04-EF66-6B60-8753-8B504D5FA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658F1DA-9956-8C3C-93D3-38F2FB5BEEA4}"/>
              </a:ext>
            </a:extLst>
          </p:cNvPr>
          <p:cNvSpPr txBox="1"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6C7F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D496D6E-21C3-86B3-11F9-415B1753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0" t="12846" r="8370" b="9713"/>
          <a:stretch/>
        </p:blipFill>
        <p:spPr>
          <a:xfrm>
            <a:off x="0" y="502024"/>
            <a:ext cx="6487064" cy="921490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560F3D0-1581-CDA4-1713-16474D817846}"/>
              </a:ext>
            </a:extLst>
          </p:cNvPr>
          <p:cNvSpPr txBox="1"/>
          <p:nvPr/>
        </p:nvSpPr>
        <p:spPr>
          <a:xfrm>
            <a:off x="414068" y="8659306"/>
            <a:ext cx="602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3200" b="1" dirty="0">
                <a:solidFill>
                  <a:schemeClr val="bg1"/>
                </a:solidFill>
                <a:latin typeface="Montserrat Medium" panose="00000600000000000000" pitchFamily="2" charset="0"/>
              </a:rPr>
              <a:t>Redução de desperdícios internos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036A7C-4CE5-0EE0-894C-B4E9A28E50F6}"/>
              </a:ext>
            </a:extLst>
          </p:cNvPr>
          <p:cNvSpPr txBox="1"/>
          <p:nvPr/>
        </p:nvSpPr>
        <p:spPr>
          <a:xfrm>
            <a:off x="4732665" y="7166392"/>
            <a:ext cx="2693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0" b="1" dirty="0">
                <a:ln>
                  <a:solidFill>
                    <a:schemeClr val="bg1"/>
                  </a:solidFill>
                </a:ln>
                <a:noFill/>
                <a:latin typeface="Montserrat Medium" panose="000006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01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6A478-773A-77B5-F76D-CE570C1FA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EF7EED8-2938-7851-5796-983FA7251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6A76981-90C6-6813-2E7E-3A7FB626A71F}"/>
              </a:ext>
            </a:extLst>
          </p:cNvPr>
          <p:cNvSpPr txBox="1"/>
          <p:nvPr/>
        </p:nvSpPr>
        <p:spPr>
          <a:xfrm>
            <a:off x="414068" y="1927878"/>
            <a:ext cx="6188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xxxxxxx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  <a:p>
            <a:pPr algn="just"/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B03671-DD06-9134-3061-3B5EA84719E1}"/>
              </a:ext>
            </a:extLst>
          </p:cNvPr>
          <p:cNvSpPr txBox="1"/>
          <p:nvPr/>
        </p:nvSpPr>
        <p:spPr>
          <a:xfrm>
            <a:off x="334642" y="5639020"/>
            <a:ext cx="618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solidFill>
                  <a:srgbClr val="006F83"/>
                </a:solidFill>
                <a:latin typeface="Montserrat Medium" panose="00000600000000000000" pitchFamily="2" charset="0"/>
              </a:rPr>
              <a:t>xxx</a:t>
            </a:r>
            <a:endParaRPr lang="pt-BR" sz="1400" dirty="0">
              <a:solidFill>
                <a:srgbClr val="006F83"/>
              </a:solidFill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40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5003</TotalTime>
  <Words>532</Words>
  <Application>Microsoft Macintosh PowerPoint</Application>
  <PresentationFormat>Papel A4 (210 x 297 mm)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Dominski</dc:creator>
  <cp:lastModifiedBy>Simone Dominski</cp:lastModifiedBy>
  <cp:revision>2</cp:revision>
  <dcterms:created xsi:type="dcterms:W3CDTF">2025-01-28T09:32:35Z</dcterms:created>
  <dcterms:modified xsi:type="dcterms:W3CDTF">2025-02-01T16:33:53Z</dcterms:modified>
</cp:coreProperties>
</file>